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64" r:id="rId16"/>
    <p:sldId id="273" r:id="rId17"/>
    <p:sldId id="274" r:id="rId18"/>
    <p:sldId id="265" r:id="rId19"/>
    <p:sldId id="266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9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7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4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4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B7F2-34DB-E34F-8DEA-B00B8A41C72E}" type="datetimeFigureOut">
              <a:rPr lang="en-US" smtClean="0"/>
              <a:t>4/23/16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A65D-288E-4840-8754-FC8CB12C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 baseline="0">
          <a:ln w="3175">
            <a:solidFill>
              <a:schemeClr val="tx1"/>
            </a:solidFill>
          </a:ln>
          <a:solidFill>
            <a:schemeClr val="bg1">
              <a:lumMod val="75000"/>
            </a:schemeClr>
          </a:solidFill>
          <a:effectLst>
            <a:outerShdw dist="50800" dir="2700000" algn="tl" rotWithShape="0">
              <a:srgbClr val="000000"/>
            </a:outerShdw>
          </a:effectLst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ln w="3175">
            <a:solidFill>
              <a:schemeClr val="tx1"/>
            </a:solidFill>
          </a:ln>
          <a:solidFill>
            <a:schemeClr val="bg1"/>
          </a:solidFill>
          <a:effectLst>
            <a:outerShdw blurRad="12700" dist="38100" dir="2700000" algn="tl" rotWithShape="0">
              <a:srgbClr val="000000">
                <a:alpha val="98000"/>
              </a:srgbClr>
            </a:outerShdw>
          </a:effectLst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ln w="3175">
            <a:solidFill>
              <a:schemeClr val="tx1"/>
            </a:solidFill>
          </a:ln>
          <a:solidFill>
            <a:schemeClr val="bg1"/>
          </a:solidFill>
          <a:effectLst>
            <a:outerShdw blurRad="12700" dist="38100" dir="2700000" algn="tl" rotWithShape="0">
              <a:srgbClr val="000000">
                <a:alpha val="98000"/>
              </a:srgbClr>
            </a:outerShdw>
          </a:effectLst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ln w="3175">
            <a:solidFill>
              <a:schemeClr val="tx1"/>
            </a:solidFill>
          </a:ln>
          <a:solidFill>
            <a:schemeClr val="bg1"/>
          </a:solidFill>
          <a:effectLst>
            <a:outerShdw blurRad="12700" dist="38100" dir="2700000" algn="tl" rotWithShape="0">
              <a:srgbClr val="000000">
                <a:alpha val="98000"/>
              </a:srgbClr>
            </a:outerShdw>
          </a:effectLst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ln w="3175">
            <a:solidFill>
              <a:schemeClr val="tx1"/>
            </a:solidFill>
          </a:ln>
          <a:solidFill>
            <a:schemeClr val="bg1"/>
          </a:solidFill>
          <a:effectLst>
            <a:outerShdw blurRad="12700" dist="38100" dir="2700000" algn="tl" rotWithShape="0">
              <a:srgbClr val="000000">
                <a:alpha val="98000"/>
              </a:srgbClr>
            </a:outerShdw>
          </a:effectLst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ln w="3175">
            <a:solidFill>
              <a:schemeClr val="tx1"/>
            </a:solidFill>
          </a:ln>
          <a:solidFill>
            <a:schemeClr val="bg1"/>
          </a:solidFill>
          <a:effectLst>
            <a:outerShdw blurRad="12700" dist="38100" dir="2700000" algn="tl" rotWithShape="0">
              <a:srgbClr val="000000">
                <a:alpha val="98000"/>
              </a:srgbClr>
            </a:outerShdw>
          </a:effectLst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Abraham Through Moses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Survey of Genesis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98370" y="5961965"/>
            <a:ext cx="168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By Stephen Curto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For Home Group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April 24, 2016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9854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2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Land and the Spoils (Gen 13-14)</a:t>
            </a:r>
          </a:p>
          <a:p>
            <a:r>
              <a:rPr lang="en-US" dirty="0" smtClean="0"/>
              <a:t>13:14-18</a:t>
            </a:r>
          </a:p>
          <a:p>
            <a:pPr lvl="1"/>
            <a:r>
              <a:rPr lang="en-US" dirty="0" smtClean="0"/>
              <a:t>“all the land you see I will give to you and to your offspring forever.”</a:t>
            </a:r>
          </a:p>
          <a:p>
            <a:pPr lvl="1"/>
            <a:r>
              <a:rPr lang="en-US" dirty="0" smtClean="0"/>
              <a:t>“I will make your offspring as the dust” innumerable</a:t>
            </a:r>
          </a:p>
          <a:p>
            <a:pPr lvl="1"/>
            <a:r>
              <a:rPr lang="en-US" dirty="0" smtClean="0"/>
              <a:t>Built an altar to the Lord at Hebron</a:t>
            </a:r>
          </a:p>
          <a:p>
            <a:r>
              <a:rPr lang="en-US" dirty="0" smtClean="0"/>
              <a:t>14:18-20</a:t>
            </a:r>
          </a:p>
          <a:p>
            <a:pPr lvl="1"/>
            <a:r>
              <a:rPr lang="en-US" dirty="0" smtClean="0"/>
              <a:t>Melchizedek “priest of God Most High”</a:t>
            </a:r>
          </a:p>
          <a:p>
            <a:pPr lvl="1"/>
            <a:r>
              <a:rPr lang="en-US" dirty="0" smtClean="0"/>
              <a:t>Blesses Abraham and God</a:t>
            </a:r>
          </a:p>
          <a:p>
            <a:pPr lvl="1"/>
            <a:r>
              <a:rPr lang="en-US" dirty="0" smtClean="0"/>
              <a:t>Abraham gives him a 10th of his spoils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4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0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Abrahamic Covenant (Gen 15)</a:t>
            </a:r>
          </a:p>
          <a:p>
            <a:r>
              <a:rPr lang="en-US" dirty="0" smtClean="0"/>
              <a:t>15:1-6</a:t>
            </a:r>
          </a:p>
          <a:p>
            <a:pPr lvl="1"/>
            <a:r>
              <a:rPr lang="en-US" dirty="0" smtClean="0"/>
              <a:t>reiteration of promise “So shall your offspring be.”</a:t>
            </a:r>
          </a:p>
          <a:p>
            <a:pPr lvl="1"/>
            <a:r>
              <a:rPr lang="en-US" dirty="0" smtClean="0"/>
              <a:t>“And he believed the Lord, and he counted it to him as righteousness. </a:t>
            </a:r>
          </a:p>
          <a:p>
            <a:r>
              <a:rPr lang="en-US" dirty="0" smtClean="0"/>
              <a:t>15:13-16</a:t>
            </a:r>
          </a:p>
          <a:p>
            <a:pPr lvl="1"/>
            <a:r>
              <a:rPr lang="en-US" dirty="0" smtClean="0"/>
              <a:t>prediction of Egypt captivity</a:t>
            </a:r>
          </a:p>
          <a:p>
            <a:r>
              <a:rPr lang="en-US" dirty="0" smtClean="0"/>
              <a:t>15:18-20</a:t>
            </a:r>
          </a:p>
          <a:p>
            <a:pPr lvl="1"/>
            <a:r>
              <a:rPr lang="en-US" dirty="0" smtClean="0"/>
              <a:t>To your offspring (seed) I give this land, from the river of Egypt to the great river Euphrates…”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1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Abrahamic Lack of Faith (Gen 16-17)</a:t>
            </a:r>
          </a:p>
          <a:p>
            <a:r>
              <a:rPr lang="en-US" dirty="0" smtClean="0"/>
              <a:t>16:3-4</a:t>
            </a:r>
          </a:p>
          <a:p>
            <a:pPr lvl="1"/>
            <a:r>
              <a:rPr lang="en-US" dirty="0" smtClean="0"/>
              <a:t>Abraham went into Hagar and conceived.</a:t>
            </a:r>
          </a:p>
          <a:p>
            <a:r>
              <a:rPr lang="en-US" dirty="0" smtClean="0"/>
              <a:t>16:10</a:t>
            </a:r>
          </a:p>
          <a:p>
            <a:pPr lvl="1"/>
            <a:r>
              <a:rPr lang="en-US" dirty="0" smtClean="0"/>
              <a:t>Hagar’s offspring will be multiplied… </a:t>
            </a:r>
          </a:p>
          <a:p>
            <a:pPr lvl="1"/>
            <a:r>
              <a:rPr lang="en-US" dirty="0" smtClean="0"/>
              <a:t>Is this the fulfillment of the promise?</a:t>
            </a:r>
          </a:p>
          <a:p>
            <a:r>
              <a:rPr lang="en-US" dirty="0" smtClean="0"/>
              <a:t>17:9-11ff</a:t>
            </a:r>
          </a:p>
          <a:p>
            <a:pPr lvl="1"/>
            <a:r>
              <a:rPr lang="en-US" dirty="0" smtClean="0"/>
              <a:t>circumcision will be the sign that you are an offspring of Abraham</a:t>
            </a:r>
          </a:p>
          <a:p>
            <a:r>
              <a:rPr lang="en-US" dirty="0" smtClean="0"/>
              <a:t>17:15-22</a:t>
            </a:r>
          </a:p>
          <a:p>
            <a:pPr lvl="1"/>
            <a:r>
              <a:rPr lang="en-US" dirty="0" smtClean="0"/>
              <a:t>Isaac will be born from Sarah </a:t>
            </a:r>
          </a:p>
          <a:p>
            <a:pPr lvl="1"/>
            <a:r>
              <a:rPr lang="en-US" dirty="0" smtClean="0"/>
              <a:t>Isaac will be the child of promise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878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3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Sacrifice of Isaac (Gen 22)</a:t>
            </a:r>
          </a:p>
          <a:p>
            <a:r>
              <a:rPr lang="en-US" dirty="0" smtClean="0"/>
              <a:t>22:1-2</a:t>
            </a:r>
          </a:p>
          <a:p>
            <a:pPr lvl="1"/>
            <a:r>
              <a:rPr lang="en-US" dirty="0" smtClean="0"/>
              <a:t>Sacrifice your only son, Isaac in land of </a:t>
            </a:r>
            <a:r>
              <a:rPr lang="en-US" dirty="0" err="1" smtClean="0"/>
              <a:t>Moriah</a:t>
            </a:r>
            <a:endParaRPr lang="en-US" dirty="0" smtClean="0"/>
          </a:p>
          <a:p>
            <a:pPr lvl="1"/>
            <a:r>
              <a:rPr lang="en-US" dirty="0" smtClean="0"/>
              <a:t>v.4 on the third day…</a:t>
            </a:r>
          </a:p>
          <a:p>
            <a:r>
              <a:rPr lang="en-US" dirty="0" smtClean="0"/>
              <a:t>22:9-18</a:t>
            </a:r>
          </a:p>
          <a:p>
            <a:pPr lvl="1"/>
            <a:r>
              <a:rPr lang="en-US" dirty="0" smtClean="0"/>
              <a:t>Mt. </a:t>
            </a:r>
            <a:r>
              <a:rPr lang="en-US" dirty="0" err="1" smtClean="0"/>
              <a:t>Moriah</a:t>
            </a:r>
            <a:r>
              <a:rPr lang="en-US" dirty="0" smtClean="0"/>
              <a:t> is named: “the Lord will provide” or “see”</a:t>
            </a:r>
          </a:p>
          <a:p>
            <a:pPr lvl="1"/>
            <a:r>
              <a:rPr lang="en-US" dirty="0" smtClean="0"/>
              <a:t>“I will surely multiply your offspring.”</a:t>
            </a:r>
          </a:p>
          <a:p>
            <a:pPr lvl="1"/>
            <a:r>
              <a:rPr lang="en-US" dirty="0" smtClean="0"/>
              <a:t>“And your offspring shall possess the gate of his enemies, and in your offspring shall all the nations of the earth be blessed, because you have obeyed my voice.”</a:t>
            </a:r>
          </a:p>
          <a:p>
            <a:pPr lvl="1"/>
            <a:r>
              <a:rPr lang="en-US" dirty="0" smtClean="0"/>
              <a:t>Cf. Gal 3:8, 16.</a:t>
            </a:r>
          </a:p>
        </p:txBody>
      </p:sp>
    </p:spTree>
    <p:extLst>
      <p:ext uri="{BB962C8B-B14F-4D97-AF65-F5344CB8AC3E}">
        <p14:creationId xmlns:p14="http://schemas.microsoft.com/office/powerpoint/2010/main" val="18752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Abraham the seed? </a:t>
            </a:r>
          </a:p>
          <a:p>
            <a:r>
              <a:rPr lang="en-US" dirty="0" smtClean="0"/>
              <a:t>Gen 25:8</a:t>
            </a:r>
          </a:p>
          <a:p>
            <a:r>
              <a:rPr lang="en-US" dirty="0" smtClean="0"/>
              <a:t>So what about Isaac?...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9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and Jacob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Promise Repeated – Isaac (Gen 26)</a:t>
            </a:r>
          </a:p>
          <a:p>
            <a:r>
              <a:rPr lang="en-US" dirty="0" smtClean="0"/>
              <a:t>Jacob and Sons (Gen 28-50)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and Jacob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1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Promise Repeated – Isaac (Gen 26)</a:t>
            </a:r>
          </a:p>
          <a:p>
            <a:r>
              <a:rPr lang="en-US" dirty="0" smtClean="0"/>
              <a:t>26:3-5</a:t>
            </a:r>
          </a:p>
          <a:p>
            <a:pPr lvl="1"/>
            <a:r>
              <a:rPr lang="en-US" dirty="0" smtClean="0"/>
              <a:t>sojourn in the land</a:t>
            </a:r>
          </a:p>
          <a:p>
            <a:pPr lvl="1"/>
            <a:r>
              <a:rPr lang="en-US" dirty="0" smtClean="0"/>
              <a:t>I will multiply your offspring (seed) as the stars</a:t>
            </a:r>
          </a:p>
          <a:p>
            <a:pPr lvl="1"/>
            <a:r>
              <a:rPr lang="en-US" dirty="0" smtClean="0"/>
              <a:t>…and give your offspring (seed) all these lands </a:t>
            </a:r>
          </a:p>
          <a:p>
            <a:pPr lvl="1"/>
            <a:r>
              <a:rPr lang="en-US" dirty="0" smtClean="0"/>
              <a:t>In your offspring (seed) all the nations of the earth shall be blessed. </a:t>
            </a:r>
          </a:p>
          <a:p>
            <a:r>
              <a:rPr lang="en-US" dirty="0" smtClean="0"/>
              <a:t>Is Isaac the seed?</a:t>
            </a:r>
          </a:p>
          <a:p>
            <a:pPr lvl="1"/>
            <a:r>
              <a:rPr lang="en-US" dirty="0" smtClean="0"/>
              <a:t>35:28-29</a:t>
            </a:r>
          </a:p>
          <a:p>
            <a:pPr lvl="1"/>
            <a:r>
              <a:rPr lang="en-US" dirty="0" smtClean="0"/>
              <a:t>So what about Jacob or Esau?...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069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and Jacob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Jacob and Sons (Gen 28-50)</a:t>
            </a:r>
          </a:p>
          <a:p>
            <a:r>
              <a:rPr lang="en-US" dirty="0" smtClean="0"/>
              <a:t>28:1-5</a:t>
            </a:r>
          </a:p>
          <a:p>
            <a:pPr lvl="1"/>
            <a:r>
              <a:rPr lang="en-US" dirty="0" smtClean="0"/>
              <a:t>Isaac tells Jacob not to marry Canaanites, instead go to Laban</a:t>
            </a:r>
          </a:p>
          <a:p>
            <a:pPr lvl="1"/>
            <a:r>
              <a:rPr lang="en-US" dirty="0" smtClean="0"/>
              <a:t>“May he give the blessing of Abraham to you”</a:t>
            </a:r>
          </a:p>
          <a:p>
            <a:r>
              <a:rPr lang="en-US" dirty="0" smtClean="0"/>
              <a:t>28:13-15</a:t>
            </a:r>
          </a:p>
          <a:p>
            <a:pPr lvl="1"/>
            <a:r>
              <a:rPr lang="en-US" dirty="0" smtClean="0"/>
              <a:t>The land you’re lying on I will give your offspring</a:t>
            </a:r>
          </a:p>
          <a:p>
            <a:pPr lvl="1"/>
            <a:r>
              <a:rPr lang="en-US" dirty="0" smtClean="0"/>
              <a:t>Offspring shall be like the dust</a:t>
            </a:r>
          </a:p>
          <a:p>
            <a:pPr lvl="1"/>
            <a:r>
              <a:rPr lang="en-US" dirty="0" smtClean="0"/>
              <a:t>“In your offspring (seed) all the families of the earth will be blessed.”</a:t>
            </a:r>
          </a:p>
          <a:p>
            <a:r>
              <a:rPr lang="en-US" dirty="0" smtClean="0"/>
              <a:t>29-30</a:t>
            </a:r>
          </a:p>
          <a:p>
            <a:pPr lvl="1"/>
            <a:r>
              <a:rPr lang="en-US" dirty="0" smtClean="0"/>
              <a:t>Jacob has 12 sons by four women…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Joseph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3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story of…</a:t>
            </a:r>
          </a:p>
          <a:p>
            <a:r>
              <a:rPr lang="en-US" dirty="0" smtClean="0"/>
              <a:t>how God’s prophecy to Abraham in 15:13-16 came to pass</a:t>
            </a:r>
          </a:p>
          <a:p>
            <a:r>
              <a:rPr lang="en-US" dirty="0" smtClean="0"/>
              <a:t>how the line of the seed was preserved through famine</a:t>
            </a:r>
          </a:p>
          <a:p>
            <a:r>
              <a:rPr lang="en-US" dirty="0" smtClean="0"/>
              <a:t>how Israel became a nation</a:t>
            </a:r>
          </a:p>
          <a:p>
            <a:r>
              <a:rPr lang="en-US" dirty="0" smtClean="0"/>
              <a:t>how Moses was born</a:t>
            </a:r>
          </a:p>
          <a:p>
            <a:r>
              <a:rPr lang="en-US" dirty="0" smtClean="0"/>
              <a:t>God’s providence.</a:t>
            </a:r>
          </a:p>
        </p:txBody>
      </p:sp>
    </p:spTree>
    <p:extLst>
      <p:ext uri="{BB962C8B-B14F-4D97-AF65-F5344CB8AC3E}">
        <p14:creationId xmlns:p14="http://schemas.microsoft.com/office/powerpoint/2010/main" val="256985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Prophecy for Judah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 49:8-12</a:t>
            </a:r>
          </a:p>
          <a:p>
            <a:r>
              <a:rPr lang="en-US" dirty="0" smtClean="0"/>
              <a:t>“Your brothers shall praise you”</a:t>
            </a:r>
          </a:p>
          <a:p>
            <a:r>
              <a:rPr lang="en-US" dirty="0" smtClean="0"/>
              <a:t>“The scepter shall not depart from Judah”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3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the Weeks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April 24</a:t>
            </a:r>
            <a:r>
              <a:rPr lang="en-US" sz="900" dirty="0" smtClean="0"/>
              <a:t>  </a:t>
            </a:r>
            <a:r>
              <a:rPr lang="en-US" dirty="0" smtClean="0"/>
              <a:t>- Abraham Through Moses</a:t>
            </a:r>
          </a:p>
          <a:p>
            <a:pPr marL="0" indent="0">
              <a:buNone/>
            </a:pPr>
            <a:r>
              <a:rPr lang="en-US" dirty="0" smtClean="0"/>
              <a:t>May 1   - Moses Through David</a:t>
            </a:r>
          </a:p>
          <a:p>
            <a:pPr marL="0" indent="0">
              <a:buNone/>
            </a:pPr>
            <a:r>
              <a:rPr lang="en-US" dirty="0" smtClean="0"/>
              <a:t>May 8   - BEACH WEEKEND</a:t>
            </a:r>
          </a:p>
          <a:p>
            <a:pPr marL="0" indent="0">
              <a:buNone/>
            </a:pPr>
            <a:r>
              <a:rPr lang="en-US" dirty="0" smtClean="0"/>
              <a:t>May 15 - Kings and Prophets</a:t>
            </a:r>
          </a:p>
          <a:p>
            <a:pPr marL="0" indent="0">
              <a:buNone/>
            </a:pPr>
            <a:r>
              <a:rPr lang="en-US" dirty="0" smtClean="0"/>
              <a:t>May 22 - Ezra-Nehemiah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1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eeeeeewith7es:private:var:folders:c0:lsmxplcd3510x8r659_mbx800000gn:T:TemporaryItems:IsaiahChronological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0561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4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and Catch-up</a:t>
            </a:r>
          </a:p>
          <a:p>
            <a:r>
              <a:rPr lang="en-US" dirty="0" smtClean="0"/>
              <a:t>Abraham</a:t>
            </a:r>
          </a:p>
          <a:p>
            <a:r>
              <a:rPr lang="en-US" dirty="0" smtClean="0"/>
              <a:t>Isaac and Jacob</a:t>
            </a:r>
          </a:p>
          <a:p>
            <a:r>
              <a:rPr lang="en-US" dirty="0" smtClean="0"/>
              <a:t>Story of Joseph</a:t>
            </a:r>
          </a:p>
          <a:p>
            <a:r>
              <a:rPr lang="en-US" dirty="0" smtClean="0"/>
              <a:t>Prophecy for Judah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1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Catch-up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Fall: Sin and Death. (Gen 3-4)</a:t>
            </a:r>
          </a:p>
          <a:p>
            <a:r>
              <a:rPr lang="en-US" dirty="0" smtClean="0"/>
              <a:t>Flood: (Gen 6-9)</a:t>
            </a:r>
          </a:p>
          <a:p>
            <a:r>
              <a:rPr lang="en-US" dirty="0" smtClean="0"/>
              <a:t>Babel: (Gen 11)</a:t>
            </a:r>
          </a:p>
          <a:p>
            <a:r>
              <a:rPr lang="en-US" dirty="0" smtClean="0"/>
              <a:t>Abraham (11:27-32)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7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Catch-up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Fall: Sin and Death. (Gen 3-4)</a:t>
            </a:r>
          </a:p>
          <a:p>
            <a:pPr lvl="1"/>
            <a:r>
              <a:rPr lang="en-US" dirty="0" smtClean="0"/>
              <a:t>Looking for the seed (Gen 3:15) </a:t>
            </a:r>
          </a:p>
          <a:p>
            <a:pPr lvl="1"/>
            <a:r>
              <a:rPr lang="en-US" dirty="0" smtClean="0"/>
              <a:t>approx. 4,000 B.C.</a:t>
            </a:r>
          </a:p>
          <a:p>
            <a:r>
              <a:rPr lang="en-US" dirty="0" smtClean="0"/>
              <a:t>Flood: (Gen 6-9)</a:t>
            </a:r>
          </a:p>
          <a:p>
            <a:pPr lvl="1"/>
            <a:r>
              <a:rPr lang="en-US" dirty="0" smtClean="0"/>
              <a:t>“The intent of man’s heart was constantly on evil” </a:t>
            </a:r>
          </a:p>
          <a:p>
            <a:pPr lvl="1"/>
            <a:r>
              <a:rPr lang="en-US" dirty="0" smtClean="0"/>
              <a:t>Is Noah the seed?</a:t>
            </a:r>
          </a:p>
          <a:p>
            <a:pPr lvl="2"/>
            <a:r>
              <a:rPr lang="en-US" dirty="0" smtClean="0"/>
              <a:t>Sin (9:20-24)</a:t>
            </a:r>
          </a:p>
          <a:p>
            <a:pPr lvl="2"/>
            <a:r>
              <a:rPr lang="en-US" dirty="0" smtClean="0"/>
              <a:t>Death (9:29)</a:t>
            </a:r>
          </a:p>
          <a:p>
            <a:pPr lvl="1"/>
            <a:r>
              <a:rPr lang="en-US" dirty="0" smtClean="0"/>
              <a:t>approx. 2341 B.C. (1659 years after creation)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9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Catch-up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Babel: (Gen 11)</a:t>
            </a:r>
          </a:p>
          <a:p>
            <a:pPr lvl="1"/>
            <a:r>
              <a:rPr lang="en-US" dirty="0" smtClean="0"/>
              <a:t>“Nothing will be impossible for them.” </a:t>
            </a:r>
          </a:p>
          <a:p>
            <a:pPr lvl="1"/>
            <a:r>
              <a:rPr lang="en-US" dirty="0" smtClean="0"/>
              <a:t>approx. 2440 B.C. (about 100 years after flood)</a:t>
            </a:r>
          </a:p>
          <a:p>
            <a:r>
              <a:rPr lang="en-US" dirty="0" smtClean="0"/>
              <a:t>Abraham </a:t>
            </a:r>
          </a:p>
          <a:p>
            <a:pPr lvl="1"/>
            <a:r>
              <a:rPr lang="en-US" dirty="0" smtClean="0"/>
              <a:t>introduced (11:27-32) </a:t>
            </a:r>
          </a:p>
          <a:p>
            <a:pPr lvl="1"/>
            <a:r>
              <a:rPr lang="en-US" dirty="0" smtClean="0"/>
              <a:t>Born approx. 2165 B.C.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5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and Catch-up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25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Chapters 5, 10, 11: Genealogies</a:t>
            </a:r>
          </a:p>
          <a:p>
            <a:r>
              <a:rPr lang="en-US" dirty="0" smtClean="0"/>
              <a:t>Why genealogies? </a:t>
            </a:r>
          </a:p>
          <a:p>
            <a:pPr lvl="1"/>
            <a:r>
              <a:rPr lang="en-US" dirty="0" smtClean="0"/>
              <a:t>Looking for the seed.</a:t>
            </a:r>
          </a:p>
          <a:p>
            <a:pPr lvl="1"/>
            <a:r>
              <a:rPr lang="en-US" dirty="0" smtClean="0"/>
              <a:t>“and then he died.” </a:t>
            </a:r>
          </a:p>
          <a:p>
            <a:r>
              <a:rPr lang="en-US" dirty="0" smtClean="0"/>
              <a:t>Enoch? (5:21-24)</a:t>
            </a:r>
          </a:p>
          <a:p>
            <a:pPr lvl="1"/>
            <a:r>
              <a:rPr lang="en-US" dirty="0" smtClean="0"/>
              <a:t>“and he was not, for God took him.”</a:t>
            </a:r>
          </a:p>
          <a:p>
            <a:pPr lvl="1"/>
            <a:r>
              <a:rPr lang="en-US" dirty="0" smtClean="0"/>
              <a:t>cf. </a:t>
            </a:r>
            <a:r>
              <a:rPr lang="en-US" dirty="0" err="1" smtClean="0"/>
              <a:t>Heb</a:t>
            </a:r>
            <a:r>
              <a:rPr lang="en-US" dirty="0" smtClean="0"/>
              <a:t> 11:5</a:t>
            </a:r>
          </a:p>
        </p:txBody>
      </p:sp>
    </p:spTree>
    <p:extLst>
      <p:ext uri="{BB962C8B-B14F-4D97-AF65-F5344CB8AC3E}">
        <p14:creationId xmlns:p14="http://schemas.microsoft.com/office/powerpoint/2010/main" val="414584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of Abraham (Gen 12) </a:t>
            </a:r>
          </a:p>
          <a:p>
            <a:r>
              <a:rPr lang="en-US" dirty="0" smtClean="0"/>
              <a:t>The Land and the Spoils (Gen 13-14)</a:t>
            </a:r>
          </a:p>
          <a:p>
            <a:r>
              <a:rPr lang="en-US" dirty="0" smtClean="0"/>
              <a:t>Abrahamic Covenant (Gen 15)</a:t>
            </a:r>
          </a:p>
          <a:p>
            <a:r>
              <a:rPr lang="en-US" dirty="0" smtClean="0"/>
              <a:t>Abrahamic Lack of Faith (Gen 16-17)</a:t>
            </a:r>
          </a:p>
          <a:p>
            <a:r>
              <a:rPr lang="en-US" dirty="0" smtClean="0"/>
              <a:t>Sacrifice of Isaac (Gen 22)</a:t>
            </a:r>
          </a:p>
          <a:p>
            <a:r>
              <a:rPr lang="en-US" dirty="0" smtClean="0"/>
              <a:t>Is Abraham the seed?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6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04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Call of Abraham (Gen 12) </a:t>
            </a:r>
          </a:p>
          <a:p>
            <a:r>
              <a:rPr lang="en-US" dirty="0" smtClean="0"/>
              <a:t>12:1-3</a:t>
            </a:r>
          </a:p>
          <a:p>
            <a:pPr lvl="1"/>
            <a:r>
              <a:rPr lang="en-US" dirty="0" smtClean="0"/>
              <a:t>“Make you a great nation.”</a:t>
            </a:r>
          </a:p>
          <a:p>
            <a:pPr lvl="1"/>
            <a:r>
              <a:rPr lang="en-US" dirty="0" smtClean="0"/>
              <a:t>“Bless those who bless you, curse those who dishonor you.”</a:t>
            </a:r>
          </a:p>
          <a:p>
            <a:pPr lvl="1"/>
            <a:r>
              <a:rPr lang="en-US" dirty="0" smtClean="0"/>
              <a:t>“In you, all the families of the earth will be blessed.”</a:t>
            </a:r>
          </a:p>
          <a:p>
            <a:r>
              <a:rPr lang="en-US" dirty="0" smtClean="0"/>
              <a:t>12:6-8</a:t>
            </a:r>
          </a:p>
          <a:p>
            <a:pPr lvl="1"/>
            <a:r>
              <a:rPr lang="en-US" dirty="0" smtClean="0"/>
              <a:t>land of Canaanites</a:t>
            </a:r>
          </a:p>
          <a:p>
            <a:pPr lvl="1"/>
            <a:r>
              <a:rPr lang="en-US" dirty="0" smtClean="0"/>
              <a:t>“To your offspring (seed) I will give this land.”</a:t>
            </a:r>
          </a:p>
          <a:p>
            <a:pPr lvl="1"/>
            <a:r>
              <a:rPr lang="en-US" dirty="0" smtClean="0"/>
              <a:t>Built an altar to the Lord at Bethel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24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1026</Words>
  <Application>Microsoft Macintosh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Abraham Through Moses</vt:lpstr>
      <vt:lpstr>A Look at the Weeks Ahead</vt:lpstr>
      <vt:lpstr>Lesson Outline</vt:lpstr>
      <vt:lpstr>Review and Catch-up</vt:lpstr>
      <vt:lpstr>Review and Catch-up</vt:lpstr>
      <vt:lpstr>Review and Catch-up</vt:lpstr>
      <vt:lpstr>Review and Catch-up</vt:lpstr>
      <vt:lpstr>Abraham</vt:lpstr>
      <vt:lpstr>Abraham</vt:lpstr>
      <vt:lpstr>Abraham</vt:lpstr>
      <vt:lpstr>Abraham</vt:lpstr>
      <vt:lpstr>Abraham</vt:lpstr>
      <vt:lpstr>Abraham</vt:lpstr>
      <vt:lpstr>Abraham</vt:lpstr>
      <vt:lpstr>Isaac and Jacob</vt:lpstr>
      <vt:lpstr>Isaac and Jacob</vt:lpstr>
      <vt:lpstr>Isaac and Jacob</vt:lpstr>
      <vt:lpstr>Story of Joseph</vt:lpstr>
      <vt:lpstr>Prophecy for Judah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 Through Moses</dc:title>
  <dc:creator>Stephen Curto</dc:creator>
  <cp:lastModifiedBy>Stephen Curto</cp:lastModifiedBy>
  <cp:revision>5</cp:revision>
  <dcterms:created xsi:type="dcterms:W3CDTF">2016-04-24T02:44:59Z</dcterms:created>
  <dcterms:modified xsi:type="dcterms:W3CDTF">2016-04-24T04:33:58Z</dcterms:modified>
</cp:coreProperties>
</file>