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60" r:id="rId4"/>
    <p:sldId id="262" r:id="rId5"/>
    <p:sldId id="264" r:id="rId6"/>
    <p:sldId id="263" r:id="rId7"/>
    <p:sldId id="279" r:id="rId8"/>
    <p:sldId id="277" r:id="rId9"/>
    <p:sldId id="278" r:id="rId10"/>
    <p:sldId id="261" r:id="rId11"/>
    <p:sldId id="257" r:id="rId12"/>
    <p:sldId id="271" r:id="rId13"/>
    <p:sldId id="258" r:id="rId14"/>
    <p:sldId id="274" r:id="rId15"/>
    <p:sldId id="275" r:id="rId16"/>
    <p:sldId id="265" r:id="rId17"/>
    <p:sldId id="276" r:id="rId18"/>
    <p:sldId id="266" r:id="rId19"/>
    <p:sldId id="267" r:id="rId20"/>
    <p:sldId id="268" r:id="rId21"/>
    <p:sldId id="269" r:id="rId22"/>
    <p:sldId id="27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7"/>
    <p:restoredTop sz="94708"/>
  </p:normalViewPr>
  <p:slideViewPr>
    <p:cSldViewPr snapToGrid="0" snapToObjects="1">
      <p:cViewPr varScale="1">
        <p:scale>
          <a:sx n="82" d="100"/>
          <a:sy n="82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2994F-60B0-104D-B70B-2A25B32BF5DE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FB0D-EEBC-CE44-83CD-48F3099F0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4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8514-F378-DE4E-A1DB-D27BB367F40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8DE-567D-F746-93A2-5E586A42B63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8514-F378-DE4E-A1DB-D27BB367F40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8DE-567D-F746-93A2-5E586A42B63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8514-F378-DE4E-A1DB-D27BB367F40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8DE-567D-F746-93A2-5E586A42B63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8514-F378-DE4E-A1DB-D27BB367F40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8DE-567D-F746-93A2-5E586A42B63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8514-F378-DE4E-A1DB-D27BB367F40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8DE-567D-F746-93A2-5E586A42B63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8514-F378-DE4E-A1DB-D27BB367F40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8DE-567D-F746-93A2-5E586A42B63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8514-F378-DE4E-A1DB-D27BB367F40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8DE-567D-F746-93A2-5E586A42B63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8514-F378-DE4E-A1DB-D27BB367F40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8DE-567D-F746-93A2-5E586A42B63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8514-F378-DE4E-A1DB-D27BB367F40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8DE-567D-F746-93A2-5E586A42B63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8514-F378-DE4E-A1DB-D27BB367F40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8DE-567D-F746-93A2-5E586A42B63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8514-F378-DE4E-A1DB-D27BB367F40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8DE-567D-F746-93A2-5E586A42B63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88514-F378-DE4E-A1DB-D27BB367F40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8DE-567D-F746-93A2-5E586A42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7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ln w="6350">
            <a:noFill/>
          </a:ln>
          <a:solidFill>
            <a:schemeClr val="bg1"/>
          </a:solidFill>
          <a:effectLst>
            <a:outerShdw dist="63500" dir="2700000" algn="tl" rotWithShape="0">
              <a:prstClr val="black"/>
            </a:outerShdw>
          </a:effectLst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b="0" kern="1200">
          <a:ln w="3175">
            <a:noFill/>
          </a:ln>
          <a:solidFill>
            <a:schemeClr val="bg1"/>
          </a:solidFill>
          <a:effectLst>
            <a:outerShdw dist="50800" dir="2700000" algn="tl" rotWithShape="0">
              <a:prstClr val="black"/>
            </a:outerShdw>
          </a:effectLst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b="0" kern="1200">
          <a:ln w="3175">
            <a:noFill/>
          </a:ln>
          <a:solidFill>
            <a:schemeClr val="bg1"/>
          </a:solidFill>
          <a:effectLst>
            <a:outerShdw dist="50800" dir="2700000" algn="tl" rotWithShape="0">
              <a:prstClr val="black"/>
            </a:outerShdw>
          </a:effectLst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kern="1200">
          <a:ln w="3175">
            <a:noFill/>
          </a:ln>
          <a:solidFill>
            <a:schemeClr val="bg1"/>
          </a:solidFill>
          <a:effectLst>
            <a:outerShdw dist="50800" dir="2700000" algn="tl" rotWithShape="0">
              <a:prstClr val="black"/>
            </a:outerShdw>
          </a:effectLst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b="0" kern="1200">
          <a:ln w="3175">
            <a:noFill/>
          </a:ln>
          <a:solidFill>
            <a:schemeClr val="bg1"/>
          </a:solidFill>
          <a:effectLst>
            <a:outerShdw dist="50800" dir="2700000" algn="tl" rotWithShape="0">
              <a:prstClr val="black"/>
            </a:outerShdw>
          </a:effectLst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b="0" kern="1200">
          <a:ln w="3175">
            <a:noFill/>
          </a:ln>
          <a:solidFill>
            <a:schemeClr val="bg1"/>
          </a:solidFill>
          <a:effectLst>
            <a:outerShdw dist="50800" dir="2700000" algn="tl" rotWithShape="0">
              <a:prstClr val="black"/>
            </a:outerShdw>
          </a:effectLst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Hosea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call for Israel to repent, and a reminder of God’s unwavering love in the face of infidelity. 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656552" y="6110548"/>
            <a:ext cx="1637202" cy="785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chemeClr val="bg1"/>
                </a:solidFill>
                <a:effectLst/>
              </a:rPr>
              <a:t>By Stephen </a:t>
            </a:r>
            <a:r>
              <a:rPr lang="en-US" sz="1200" dirty="0" err="1" smtClean="0">
                <a:ln w="3175">
                  <a:noFill/>
                </a:ln>
                <a:solidFill>
                  <a:schemeClr val="bg1"/>
                </a:solidFill>
                <a:effectLst/>
              </a:rPr>
              <a:t>Curto</a:t>
            </a:r>
            <a:endParaRPr lang="en-US" sz="1200" dirty="0" smtClean="0">
              <a:ln w="3175">
                <a:noFill/>
              </a:ln>
              <a:solidFill>
                <a:schemeClr val="bg1"/>
              </a:solidFill>
              <a:effectLst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chemeClr val="bg1"/>
                </a:solidFill>
                <a:effectLst/>
              </a:rPr>
              <a:t>For </a:t>
            </a:r>
            <a:r>
              <a:rPr lang="en-US" sz="1200" dirty="0" err="1" smtClean="0">
                <a:ln w="3175">
                  <a:noFill/>
                </a:ln>
                <a:solidFill>
                  <a:schemeClr val="bg1"/>
                </a:solidFill>
                <a:effectLst/>
              </a:rPr>
              <a:t>Homegroup</a:t>
            </a:r>
            <a:endParaRPr lang="en-US" sz="1200" dirty="0" smtClean="0">
              <a:ln w="3175">
                <a:noFill/>
              </a:ln>
              <a:solidFill>
                <a:schemeClr val="bg1"/>
              </a:solidFill>
              <a:effectLst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chemeClr val="bg1"/>
                </a:solidFill>
                <a:effectLst/>
              </a:rPr>
              <a:t>October 22, 2017</a:t>
            </a:r>
            <a:endParaRPr lang="en-US" sz="1200" dirty="0">
              <a:ln w="3175"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56535"/>
            <a:ext cx="626853" cy="6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37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smtClean="0"/>
              <a:t>Ephraim</a:t>
            </a:r>
            <a:r>
              <a:rPr lang="en-US" dirty="0" smtClean="0"/>
              <a:t>” – the leading tribe in Israel. Many famous men came from this tribe (Joshua, Samuel, Jeroboam I), and at the time of Hosea the term was a another way of referring to ”Israel,” the northern nation</a:t>
            </a:r>
          </a:p>
          <a:p>
            <a:r>
              <a:rPr lang="en-US" dirty="0" smtClean="0"/>
              <a:t>Israel = Samaria = Ephraim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203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Hosea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History (Ch. 1-3)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dirty="0" smtClean="0"/>
              <a:t>Punishment Illustrated (1:1-2:1</a:t>
            </a:r>
            <a:r>
              <a:rPr lang="en-US" dirty="0" smtClean="0"/>
              <a:t>)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dirty="0" smtClean="0"/>
              <a:t>Punishment and Restoration Elucidated </a:t>
            </a:r>
            <a:r>
              <a:rPr lang="en-US" dirty="0" smtClean="0"/>
              <a:t>(2:2-23)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dirty="0" smtClean="0"/>
              <a:t>Restoration Illustrated </a:t>
            </a:r>
            <a:r>
              <a:rPr lang="en-US" dirty="0" smtClean="0"/>
              <a:t>(3:1-5)</a:t>
            </a:r>
          </a:p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Prophecy (Ch. 4-14)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dirty="0" smtClean="0"/>
              <a:t>God’s Case Against Israel (4-5)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dirty="0" smtClean="0"/>
              <a:t>The Coming Judgment(6-10)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dirty="0" smtClean="0"/>
              <a:t>God’s Grace (11)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dirty="0" smtClean="0"/>
              <a:t>The Coming Judgment Restated (12-13)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dirty="0" smtClean="0"/>
              <a:t>Promises to the Remnant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8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Hosea </a:t>
            </a:r>
            <a:r>
              <a:rPr lang="en-US" dirty="0" smtClean="0"/>
              <a:t>Judgment/Salvation Pattern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267289"/>
              </p:ext>
            </p:extLst>
          </p:nvPr>
        </p:nvGraphicFramePr>
        <p:xfrm>
          <a:off x="1993096" y="1690688"/>
          <a:ext cx="7969769" cy="4738948"/>
        </p:xfrm>
        <a:graphic>
          <a:graphicData uri="http://schemas.openxmlformats.org/drawingml/2006/table">
            <a:tbl>
              <a:tblPr/>
              <a:tblGrid>
                <a:gridCol w="1153642"/>
                <a:gridCol w="3719554"/>
                <a:gridCol w="3096573"/>
              </a:tblGrid>
              <a:tr h="1147248"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/>
                      </a:r>
                      <a:b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</a:b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i="1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Judgment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i="1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Salvation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0">
                <a:tc>
                  <a:txBody>
                    <a:bodyPr/>
                    <a:lstStyle/>
                    <a:p>
                      <a:pPr algn="just"/>
                      <a:r>
                        <a:rPr lang="nb-NO" sz="3600" dirty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r>
                        <a:rPr lang="nb-NO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.</a:t>
                      </a:r>
                      <a:endParaRPr lang="nb-NO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1:2–9</a:t>
                      </a:r>
                      <a:endParaRPr lang="fi-FI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1:10–2:1</a:t>
                      </a:r>
                      <a:endParaRPr lang="fi-FI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0">
                <a:tc>
                  <a:txBody>
                    <a:bodyPr/>
                    <a:lstStyle/>
                    <a:p>
                      <a:pPr algn="just"/>
                      <a:r>
                        <a:rPr lang="hr-HR" sz="3600" dirty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r>
                        <a:rPr lang="hr-HR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.</a:t>
                      </a:r>
                      <a:endParaRPr lang="hr-HR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2:2–13</a:t>
                      </a:r>
                      <a:endParaRPr lang="fi-FI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2:14–3:5</a:t>
                      </a:r>
                      <a:endParaRPr lang="fi-FI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0">
                <a:tc>
                  <a:txBody>
                    <a:bodyPr/>
                    <a:lstStyle/>
                    <a:p>
                      <a:pPr algn="just"/>
                      <a:r>
                        <a:rPr lang="hr-HR" sz="3600" dirty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3</a:t>
                      </a:r>
                      <a:r>
                        <a:rPr lang="hr-HR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.</a:t>
                      </a:r>
                      <a:endParaRPr lang="hr-HR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4:1–5:14</a:t>
                      </a:r>
                      <a:endParaRPr lang="fi-FI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5:15–6:3</a:t>
                      </a:r>
                      <a:endParaRPr lang="fi-FI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0">
                <a:tc>
                  <a:txBody>
                    <a:bodyPr/>
                    <a:lstStyle/>
                    <a:p>
                      <a:pPr algn="just"/>
                      <a:r>
                        <a:rPr lang="hr-HR" sz="3600" dirty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r>
                        <a:rPr lang="hr-HR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.</a:t>
                      </a:r>
                      <a:endParaRPr lang="hr-HR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6:4–11:7</a:t>
                      </a:r>
                      <a:endParaRPr lang="fi-FI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11:8–11</a:t>
                      </a:r>
                      <a:endParaRPr lang="fi-FI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0">
                <a:tc>
                  <a:txBody>
                    <a:bodyPr/>
                    <a:lstStyle/>
                    <a:p>
                      <a:pPr algn="just"/>
                      <a:r>
                        <a:rPr lang="nb-NO" sz="3600" dirty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5</a:t>
                      </a:r>
                      <a:r>
                        <a:rPr lang="nb-NO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.</a:t>
                      </a:r>
                      <a:endParaRPr lang="nb-NO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11:12–13:16</a:t>
                      </a:r>
                      <a:endParaRPr lang="fi-FI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3600" dirty="0" err="1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chap</a:t>
                      </a:r>
                      <a:r>
                        <a:rPr lang="nl-NL" sz="3600" dirty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. </a:t>
                      </a:r>
                      <a:r>
                        <a:rPr lang="nl-NL" sz="3600" dirty="0" smtClean="0"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14</a:t>
                      </a:r>
                      <a:endParaRPr lang="nl-NL" sz="3600" dirty="0">
                        <a:solidFill>
                          <a:schemeClr val="bg1"/>
                        </a:solidFill>
                        <a:effectLst/>
                        <a:latin typeface="Helvetica" charset="0"/>
                      </a:endParaRPr>
                    </a:p>
                  </a:txBody>
                  <a:tcPr marL="53013" marR="53013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64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.A. Punishment Illustrated (1:1-2:1)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639888"/>
            <a:ext cx="11328400" cy="4351338"/>
          </a:xfrm>
        </p:spPr>
        <p:txBody>
          <a:bodyPr/>
          <a:lstStyle/>
          <a:p>
            <a:r>
              <a:rPr lang="en-US" dirty="0" smtClean="0"/>
              <a:t>“Take for yourself a wife of harlotry and have children of harlotry, for the land commits flagrant harlotry, forsaking the Lord.” (1:2)</a:t>
            </a:r>
          </a:p>
          <a:p>
            <a:r>
              <a:rPr lang="en-US" dirty="0" smtClean="0"/>
              <a:t>1st Child = </a:t>
            </a:r>
            <a:r>
              <a:rPr lang="en-US" dirty="0" err="1" smtClean="0"/>
              <a:t>Jezreel</a:t>
            </a:r>
            <a:r>
              <a:rPr lang="en-US" dirty="0" smtClean="0"/>
              <a:t> = “God Sows” </a:t>
            </a:r>
          </a:p>
          <a:p>
            <a:pPr lvl="1"/>
            <a:r>
              <a:rPr lang="en-US" dirty="0" smtClean="0"/>
              <a:t>A city and region in which Jehu began a bloody campaign to become king</a:t>
            </a:r>
          </a:p>
          <a:p>
            <a:r>
              <a:rPr lang="en-US" dirty="0"/>
              <a:t>2</a:t>
            </a:r>
            <a:r>
              <a:rPr lang="en-US" dirty="0" smtClean="0"/>
              <a:t>nd Child = Lo-</a:t>
            </a:r>
            <a:r>
              <a:rPr lang="en-US" dirty="0" err="1" smtClean="0"/>
              <a:t>ruhamah</a:t>
            </a:r>
            <a:r>
              <a:rPr lang="en-US" dirty="0" smtClean="0"/>
              <a:t> = “She will not be loved”</a:t>
            </a:r>
          </a:p>
        </p:txBody>
      </p:sp>
    </p:spTree>
    <p:extLst>
      <p:ext uri="{BB962C8B-B14F-4D97-AF65-F5344CB8AC3E}">
        <p14:creationId xmlns:p14="http://schemas.microsoft.com/office/powerpoint/2010/main" val="66521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I.A. Punishment Illustrated (1:1-2:1)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820400" cy="47021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“but I will love the house of Judah and I will save them by YHWH their God.” (1:7)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Child = Lo-</a:t>
            </a:r>
            <a:r>
              <a:rPr lang="en-US" dirty="0" err="1" smtClean="0"/>
              <a:t>ammi</a:t>
            </a:r>
            <a:r>
              <a:rPr lang="en-US" dirty="0" smtClean="0"/>
              <a:t> = “Not my people”</a:t>
            </a:r>
          </a:p>
          <a:p>
            <a:r>
              <a:rPr lang="en-US" dirty="0" smtClean="0"/>
              <a:t>Promise of Salvation 1:10-2:1</a:t>
            </a:r>
          </a:p>
          <a:p>
            <a:pPr lvl="1"/>
            <a:r>
              <a:rPr lang="en-US" dirty="0" smtClean="0"/>
              <a:t>What is promised?</a:t>
            </a:r>
          </a:p>
          <a:p>
            <a:pPr lvl="1"/>
            <a:r>
              <a:rPr lang="en-US" dirty="0" smtClean="0"/>
              <a:t>What previous promise is this alluding to? (Gen 22:17)</a:t>
            </a:r>
          </a:p>
          <a:p>
            <a:r>
              <a:rPr lang="en-US" dirty="0" smtClean="0"/>
              <a:t>“And the sons of Judah and the sons of Israel will be gathered together</a:t>
            </a:r>
            <a:r>
              <a:rPr lang="is-IS" dirty="0" smtClean="0"/>
              <a:t>…” (1:11)</a:t>
            </a:r>
          </a:p>
          <a:p>
            <a:pPr lvl="1"/>
            <a:r>
              <a:rPr lang="is-IS" dirty="0" smtClean="0"/>
              <a:t>What time period is this referring to?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5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I.A. Punishment Illustrated (1:1-2:1)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820400" cy="4702176"/>
          </a:xfrm>
        </p:spPr>
        <p:txBody>
          <a:bodyPr>
            <a:normAutofit/>
          </a:bodyPr>
          <a:lstStyle/>
          <a:p>
            <a:r>
              <a:rPr lang="en-US" dirty="0" smtClean="0"/>
              <a:t>Hosea = ?</a:t>
            </a:r>
          </a:p>
          <a:p>
            <a:r>
              <a:rPr lang="en-US" dirty="0" smtClean="0"/>
              <a:t>Gomer = ?</a:t>
            </a:r>
          </a:p>
          <a:p>
            <a:r>
              <a:rPr lang="en-US" dirty="0" smtClean="0"/>
              <a:t>3 Children = 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s://explorandolafe.files.wordpress.com/2016/08/hosea.jpg?w=6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 r="10054" b="27948"/>
          <a:stretch/>
        </p:blipFill>
        <p:spPr bwMode="auto">
          <a:xfrm>
            <a:off x="8419598" y="1476210"/>
            <a:ext cx="3772402" cy="53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271"/>
          <a:stretch/>
        </p:blipFill>
        <p:spPr>
          <a:xfrm>
            <a:off x="3161655" y="3543662"/>
            <a:ext cx="5401976" cy="33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0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I.B. Punishment and Restoration Elucidated (2:2-23)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69600" cy="454977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“And </a:t>
            </a:r>
            <a:r>
              <a:rPr lang="en-US" dirty="0"/>
              <a:t>let her put away her harlotry from her face </a:t>
            </a:r>
            <a:r>
              <a:rPr lang="en-US" dirty="0" smtClean="0"/>
              <a:t>And </a:t>
            </a:r>
            <a:r>
              <a:rPr lang="en-US" dirty="0"/>
              <a:t>her adultery from between her </a:t>
            </a:r>
            <a:r>
              <a:rPr lang="en-US" dirty="0" smtClean="0"/>
              <a:t>breasts, Or </a:t>
            </a:r>
            <a:r>
              <a:rPr lang="en-US" dirty="0"/>
              <a:t>I will strip her naked </a:t>
            </a:r>
            <a:r>
              <a:rPr lang="en-US" dirty="0" smtClean="0"/>
              <a:t>And </a:t>
            </a:r>
            <a:r>
              <a:rPr lang="en-US" dirty="0"/>
              <a:t>expose her as on the day when she was born</a:t>
            </a:r>
            <a:r>
              <a:rPr lang="en-US" dirty="0" smtClean="0"/>
              <a:t>.” (2:2-3)</a:t>
            </a:r>
          </a:p>
          <a:p>
            <a:r>
              <a:rPr lang="en-US" dirty="0" smtClean="0"/>
              <a:t>She said “I will go after my lovers</a:t>
            </a:r>
            <a:r>
              <a:rPr lang="is-IS" dirty="0" smtClean="0"/>
              <a:t>…” (2:5)</a:t>
            </a:r>
          </a:p>
          <a:p>
            <a:r>
              <a:rPr lang="is-IS" dirty="0" smtClean="0"/>
              <a:t>then she will say “I will go back to my first husband...” (2:7)</a:t>
            </a:r>
          </a:p>
        </p:txBody>
      </p:sp>
    </p:spTree>
    <p:extLst>
      <p:ext uri="{BB962C8B-B14F-4D97-AF65-F5344CB8AC3E}">
        <p14:creationId xmlns:p14="http://schemas.microsoft.com/office/powerpoint/2010/main" val="164572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I.B. Punishment and Restoration Elucidated (2:2-23)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375902" cy="4549775"/>
          </a:xfrm>
        </p:spPr>
        <p:txBody>
          <a:bodyPr>
            <a:normAutofit/>
          </a:bodyPr>
          <a:lstStyle/>
          <a:p>
            <a:r>
              <a:rPr lang="is-IS" dirty="0" smtClean="0"/>
              <a:t>“I will punish her for the days of the Baals... so she forgot me,” declares the Lord. (2:13)</a:t>
            </a:r>
          </a:p>
          <a:p>
            <a:r>
              <a:rPr lang="is-IS" dirty="0" smtClean="0"/>
              <a:t>Restoration promised (2:14-23) *read</a:t>
            </a:r>
            <a:endParaRPr lang="en-US" dirty="0" smtClean="0"/>
          </a:p>
          <a:p>
            <a:pPr lvl="1"/>
            <a:r>
              <a:rPr lang="en-US" dirty="0" smtClean="0"/>
              <a:t>What time period is being described?</a:t>
            </a:r>
          </a:p>
          <a:p>
            <a:pPr lvl="1"/>
            <a:endParaRPr lang="is-I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946" y="1206714"/>
            <a:ext cx="2552054" cy="4921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461" y="4187443"/>
            <a:ext cx="3378415" cy="26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I.C. Restoration Illustrated (3:1-5)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“Love again a woman... even as the Lord loves the sons of Israel</a:t>
            </a:r>
            <a:r>
              <a:rPr lang="is-IS" dirty="0" smtClean="0"/>
              <a:t>…” (3:1)</a:t>
            </a:r>
          </a:p>
          <a:p>
            <a:r>
              <a:rPr lang="is-IS" dirty="0" smtClean="0"/>
              <a:t>“...an adulteress... though they turn to other gods...” (3:1)</a:t>
            </a:r>
          </a:p>
          <a:p>
            <a:r>
              <a:rPr lang="en-US" dirty="0" smtClean="0"/>
              <a:t>What two events are verses 4 and 5 referring to?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2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II.A. God’s Case Against Israel (4-5)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10573" cy="4351338"/>
          </a:xfrm>
        </p:spPr>
        <p:txBody>
          <a:bodyPr/>
          <a:lstStyle/>
          <a:p>
            <a:r>
              <a:rPr lang="en-US" dirty="0" smtClean="0"/>
              <a:t>Read 4:12-19; 5:3-6, 15</a:t>
            </a:r>
          </a:p>
          <a:p>
            <a:endParaRPr lang="en-US" dirty="0" smtClean="0"/>
          </a:p>
          <a:p>
            <a:r>
              <a:rPr lang="en-US" dirty="0" smtClean="0"/>
              <a:t>Compare to </a:t>
            </a:r>
            <a:r>
              <a:rPr lang="en-US" dirty="0" err="1" smtClean="0"/>
              <a:t>Deut</a:t>
            </a:r>
            <a:r>
              <a:rPr lang="en-US" dirty="0" smtClean="0"/>
              <a:t> 28-32 (28:15ff; 31:14-22)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224" y="1612512"/>
            <a:ext cx="3611104" cy="5245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9015974" y="4622532"/>
            <a:ext cx="375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Michaelangelo’s</a:t>
            </a:r>
            <a:r>
              <a:rPr lang="en-US" dirty="0" smtClean="0">
                <a:solidFill>
                  <a:schemeClr val="bg1"/>
                </a:solidFill>
              </a:rPr>
              <a:t> “Moses”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89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II.B. The Coming Judgment (6-10)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6:1-3</a:t>
            </a:r>
          </a:p>
          <a:p>
            <a:pPr lvl="1"/>
            <a:r>
              <a:rPr lang="en-US" dirty="0" smtClean="0"/>
              <a:t>What is the response of the people?</a:t>
            </a:r>
          </a:p>
          <a:p>
            <a:r>
              <a:rPr lang="en-US" dirty="0" smtClean="0"/>
              <a:t>Read 6:4-7 </a:t>
            </a:r>
          </a:p>
          <a:p>
            <a:pPr lvl="1"/>
            <a:r>
              <a:rPr lang="en-US" dirty="0" smtClean="0"/>
              <a:t>What is God’s response?</a:t>
            </a:r>
          </a:p>
          <a:p>
            <a:r>
              <a:rPr lang="en-US" dirty="0" smtClean="0"/>
              <a:t>What event is 8:9-10 referring to? </a:t>
            </a:r>
          </a:p>
          <a:p>
            <a:r>
              <a:rPr lang="en-US" dirty="0" smtClean="0"/>
              <a:t>Read 10:1-8, 15</a:t>
            </a:r>
          </a:p>
          <a:p>
            <a:pPr lvl="1"/>
            <a:r>
              <a:rPr lang="en-US" dirty="0" smtClean="0"/>
              <a:t>What is coming for Israel?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16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652" y="0"/>
            <a:ext cx="4742348" cy="3324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II.C. God’s Grace (11)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685868" cy="4885141"/>
          </a:xfrm>
        </p:spPr>
        <p:txBody>
          <a:bodyPr/>
          <a:lstStyle/>
          <a:p>
            <a:r>
              <a:rPr lang="en-US" dirty="0" smtClean="0"/>
              <a:t>Read 11:1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hy the sex switch?</a:t>
            </a:r>
          </a:p>
          <a:p>
            <a:pPr lvl="1"/>
            <a:r>
              <a:rPr lang="en-US" dirty="0" smtClean="0"/>
              <a:t>cf. Matt 2:13-15</a:t>
            </a:r>
          </a:p>
          <a:p>
            <a:r>
              <a:rPr lang="en-US" dirty="0" smtClean="0"/>
              <a:t>11:5ff ”He shall not return to the land of Egypt, but Assyria, He will be his king, because they refused to return.”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of the plurals in the passage are actual masculine singulars.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49465" y="3324386"/>
            <a:ext cx="334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“Flight Into Egypt” </a:t>
            </a:r>
            <a:r>
              <a:rPr lang="en-US" dirty="0">
                <a:solidFill>
                  <a:schemeClr val="bg1"/>
                </a:solidFill>
              </a:rPr>
              <a:t>by </a:t>
            </a:r>
            <a:r>
              <a:rPr lang="en-US" dirty="0" err="1">
                <a:solidFill>
                  <a:schemeClr val="bg1"/>
                </a:solidFill>
              </a:rPr>
              <a:t>Eugène</a:t>
            </a:r>
            <a:r>
              <a:rPr lang="en-US" dirty="0">
                <a:solidFill>
                  <a:schemeClr val="bg1"/>
                </a:solidFill>
              </a:rPr>
              <a:t> Alexis </a:t>
            </a:r>
            <a:r>
              <a:rPr lang="en-US" dirty="0" err="1">
                <a:solidFill>
                  <a:schemeClr val="bg1"/>
                </a:solidFill>
              </a:rPr>
              <a:t>Girardet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(1853–1907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265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II.D. The Coming Judgment Restated (12-13)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12:9</a:t>
            </a:r>
          </a:p>
          <a:p>
            <a:pPr lvl="1"/>
            <a:r>
              <a:rPr lang="en-US" i="1" dirty="0" smtClean="0"/>
              <a:t>sukkot</a:t>
            </a:r>
            <a:r>
              <a:rPr lang="en-US" dirty="0" smtClean="0"/>
              <a:t> – </a:t>
            </a:r>
            <a:r>
              <a:rPr lang="en-US" dirty="0"/>
              <a:t>J</a:t>
            </a:r>
            <a:r>
              <a:rPr lang="en-US" dirty="0" smtClean="0"/>
              <a:t>ewish festival (in 2017, Oct 4-11) in which Jews live in temporary dwellings, to commemorate the 40 years wandering. </a:t>
            </a:r>
          </a:p>
          <a:p>
            <a:r>
              <a:rPr lang="en-US" dirty="0" smtClean="0"/>
              <a:t>Read 13:1-8</a:t>
            </a:r>
          </a:p>
          <a:p>
            <a:pPr lvl="1"/>
            <a:r>
              <a:rPr lang="en-US" dirty="0" smtClean="0"/>
              <a:t>What is the picture for Israel?</a:t>
            </a:r>
          </a:p>
          <a:p>
            <a:pPr lvl="1"/>
            <a:r>
              <a:rPr lang="en-US" dirty="0" smtClean="0"/>
              <a:t>What three animals are pictured for God’s judgment? Remind you of anything</a:t>
            </a:r>
            <a:r>
              <a:rPr lang="is-IS" dirty="0" smtClean="0"/>
              <a:t>…?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5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II.E. Promises to the Remnant (14)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14</a:t>
            </a:r>
          </a:p>
          <a:p>
            <a:pPr lvl="1"/>
            <a:r>
              <a:rPr lang="en-US" dirty="0" smtClean="0"/>
              <a:t>Who is God talking to with these promises?</a:t>
            </a:r>
          </a:p>
          <a:p>
            <a:pPr lvl="1"/>
            <a:r>
              <a:rPr lang="en-US" dirty="0" smtClean="0"/>
              <a:t>What does he promise?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3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Authorship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Message</a:t>
            </a:r>
          </a:p>
          <a:p>
            <a:r>
              <a:rPr lang="en-US" dirty="0" smtClean="0"/>
              <a:t>Major </a:t>
            </a:r>
            <a:r>
              <a:rPr lang="en-US" dirty="0" smtClean="0"/>
              <a:t>Themes</a:t>
            </a:r>
          </a:p>
          <a:p>
            <a:r>
              <a:rPr lang="en-US" dirty="0" smtClean="0"/>
              <a:t>Unique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8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Authorship</a:t>
            </a:r>
          </a:p>
          <a:p>
            <a:pPr lvl="1"/>
            <a:r>
              <a:rPr lang="en-US" dirty="0" smtClean="0"/>
              <a:t>Hosea (1:1)</a:t>
            </a:r>
            <a:endParaRPr lang="en-US" dirty="0" smtClean="0"/>
          </a:p>
          <a:p>
            <a:r>
              <a:rPr lang="en-US" dirty="0" smtClean="0"/>
              <a:t>Date</a:t>
            </a:r>
          </a:p>
          <a:p>
            <a:pPr lvl="1"/>
            <a:r>
              <a:rPr lang="en-US" dirty="0" err="1" smtClean="0"/>
              <a:t>Uzziah</a:t>
            </a:r>
            <a:r>
              <a:rPr lang="en-US" dirty="0" smtClean="0"/>
              <a:t>-Hezekiah in Judah (approx. 767-715 BC)</a:t>
            </a:r>
          </a:p>
          <a:p>
            <a:pPr lvl="1"/>
            <a:r>
              <a:rPr lang="en-US" dirty="0" smtClean="0"/>
              <a:t>Jeroboam II in Israel (</a:t>
            </a:r>
            <a:r>
              <a:rPr lang="en-US" dirty="0" err="1" smtClean="0"/>
              <a:t>approx</a:t>
            </a:r>
            <a:r>
              <a:rPr lang="en-US" dirty="0" smtClean="0"/>
              <a:t> 782-753 BC)</a:t>
            </a:r>
            <a:endParaRPr lang="en-US" dirty="0" smtClean="0"/>
          </a:p>
          <a:p>
            <a:r>
              <a:rPr lang="en-US" dirty="0" smtClean="0"/>
              <a:t>Message</a:t>
            </a:r>
          </a:p>
          <a:p>
            <a:pPr lvl="1"/>
            <a:r>
              <a:rPr lang="en-US" dirty="0" smtClean="0"/>
              <a:t>Repent. God will punish, but he will not destroy.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071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Themes</a:t>
            </a:r>
          </a:p>
          <a:p>
            <a:pPr lvl="1"/>
            <a:r>
              <a:rPr lang="en-US" dirty="0" smtClean="0"/>
              <a:t>Israel’s (Gomer’s) Unfaithfulness</a:t>
            </a:r>
          </a:p>
          <a:p>
            <a:pPr lvl="1"/>
            <a:r>
              <a:rPr lang="en-US" dirty="0" smtClean="0"/>
              <a:t>God’s judgment</a:t>
            </a:r>
          </a:p>
          <a:p>
            <a:pPr lvl="1"/>
            <a:r>
              <a:rPr lang="en-US" dirty="0" smtClean="0"/>
              <a:t>God’s steadfast love</a:t>
            </a:r>
            <a:endParaRPr lang="en-US" dirty="0" smtClean="0"/>
          </a:p>
          <a:p>
            <a:r>
              <a:rPr lang="en-US" dirty="0" smtClean="0"/>
              <a:t>Unique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Half historical narrative (Jonah)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6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45623"/>
          </a:xfrm>
        </p:spPr>
        <p:txBody>
          <a:bodyPr>
            <a:norm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Chron</a:t>
            </a:r>
            <a:r>
              <a:rPr lang="en-US" dirty="0" smtClean="0"/>
              <a:t> 26-32; 2 Kings 14-18</a:t>
            </a:r>
          </a:p>
          <a:p>
            <a:pPr lvl="1"/>
            <a:r>
              <a:rPr lang="en-US" dirty="0" smtClean="0"/>
              <a:t>Judah: 2 </a:t>
            </a:r>
            <a:r>
              <a:rPr lang="en-US" dirty="0" err="1" smtClean="0"/>
              <a:t>Chron</a:t>
            </a:r>
            <a:r>
              <a:rPr lang="en-US" dirty="0" smtClean="0"/>
              <a:t> 26:1-15; 27:1-4; 28:1-8</a:t>
            </a:r>
          </a:p>
          <a:p>
            <a:pPr lvl="1"/>
            <a:r>
              <a:rPr lang="en-US" dirty="0" smtClean="0"/>
              <a:t>Israel: 2 Kings 14:23-29; 15:8-31; 17:6-8,13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493827"/>
            <a:ext cx="10515600" cy="3248167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 b="0" kern="1200">
                <a:ln w="3175">
                  <a:noFill/>
                </a:ln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b="0" kern="1200">
                <a:ln w="3175">
                  <a:noFill/>
                </a:ln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b="0" kern="1200">
                <a:ln w="3175">
                  <a:noFill/>
                </a:ln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600" b="0" kern="1200">
                <a:ln w="3175">
                  <a:noFill/>
                </a:ln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600" b="0" kern="1200">
                <a:ln w="3175">
                  <a:noFill/>
                </a:ln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Judah</a:t>
            </a:r>
          </a:p>
          <a:p>
            <a:pPr lvl="1"/>
            <a:r>
              <a:rPr lang="en-US" dirty="0" err="1" smtClean="0"/>
              <a:t>Uzziah</a:t>
            </a:r>
            <a:r>
              <a:rPr lang="en-US" dirty="0" smtClean="0"/>
              <a:t> (</a:t>
            </a:r>
            <a:r>
              <a:rPr lang="en-US" dirty="0" err="1" smtClean="0"/>
              <a:t>Azariah</a:t>
            </a:r>
            <a:r>
              <a:rPr lang="en-US" dirty="0" smtClean="0"/>
              <a:t>)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Jotham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Ahaz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Hezekiah</a:t>
            </a:r>
            <a:endParaRPr lang="en-US" dirty="0"/>
          </a:p>
          <a:p>
            <a:r>
              <a:rPr lang="en-US" dirty="0" smtClean="0"/>
              <a:t>Israel</a:t>
            </a:r>
          </a:p>
          <a:p>
            <a:pPr lvl="1"/>
            <a:r>
              <a:rPr lang="en-US" dirty="0" smtClean="0"/>
              <a:t>Jeroboam II</a:t>
            </a:r>
          </a:p>
          <a:p>
            <a:pPr lvl="1"/>
            <a:r>
              <a:rPr lang="en-US" dirty="0" smtClean="0"/>
              <a:t>Zechariah</a:t>
            </a:r>
          </a:p>
          <a:p>
            <a:pPr lvl="1"/>
            <a:r>
              <a:rPr lang="en-US" dirty="0" smtClean="0"/>
              <a:t>Shallum</a:t>
            </a:r>
          </a:p>
          <a:p>
            <a:pPr lvl="1"/>
            <a:r>
              <a:rPr lang="en-US" dirty="0" err="1" smtClean="0"/>
              <a:t>Menahem</a:t>
            </a:r>
            <a:endParaRPr lang="en-US" dirty="0" smtClean="0"/>
          </a:p>
          <a:p>
            <a:pPr lvl="1"/>
            <a:r>
              <a:rPr lang="en-US" dirty="0" err="1" smtClean="0"/>
              <a:t>Pekahiah</a:t>
            </a:r>
            <a:endParaRPr lang="en-US" dirty="0" smtClean="0"/>
          </a:p>
          <a:p>
            <a:pPr lvl="1"/>
            <a:r>
              <a:rPr lang="en-US" dirty="0" err="1" smtClean="0"/>
              <a:t>Pekah</a:t>
            </a:r>
            <a:endParaRPr lang="en-US" dirty="0" smtClean="0"/>
          </a:p>
          <a:p>
            <a:pPr lvl="1"/>
            <a:r>
              <a:rPr lang="en-US" dirty="0" err="1" smtClean="0"/>
              <a:t>Hoshea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r="7517" b="34039"/>
          <a:stretch/>
        </p:blipFill>
        <p:spPr>
          <a:xfrm>
            <a:off x="2060801" y="0"/>
            <a:ext cx="8070397" cy="7144798"/>
          </a:xfrm>
        </p:spPr>
      </p:pic>
    </p:spTree>
    <p:extLst>
      <p:ext uri="{BB962C8B-B14F-4D97-AF65-F5344CB8AC3E}">
        <p14:creationId xmlns:p14="http://schemas.microsoft.com/office/powerpoint/2010/main" val="13189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29660" r="3685" b="14558"/>
          <a:stretch/>
        </p:blipFill>
        <p:spPr>
          <a:xfrm>
            <a:off x="0" y="1027906"/>
            <a:ext cx="12263009" cy="45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9" t="33886" r="55173" b="30201"/>
          <a:stretch/>
        </p:blipFill>
        <p:spPr>
          <a:xfrm>
            <a:off x="3251200" y="671995"/>
            <a:ext cx="2489200" cy="55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146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Gri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Grid" id="{96360534-17AE-1C41-A73C-8A7ECB528A03}" vid="{3C5F02AE-D3FA-4748-9B7B-5F600A6E3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Grid</Template>
  <TotalTime>1125</TotalTime>
  <Words>864</Words>
  <Application>Microsoft Macintosh PowerPoint</Application>
  <PresentationFormat>Widescreen</PresentationFormat>
  <Paragraphs>142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Century Gothic</vt:lpstr>
      <vt:lpstr>Helvetica</vt:lpstr>
      <vt:lpstr>Arial</vt:lpstr>
      <vt:lpstr>Blue Grid</vt:lpstr>
      <vt:lpstr>Hosea</vt:lpstr>
      <vt:lpstr>Lesson Outline</vt:lpstr>
      <vt:lpstr>Introductory Issues</vt:lpstr>
      <vt:lpstr>Introductory Issues</vt:lpstr>
      <vt:lpstr>Introductory Issues</vt:lpstr>
      <vt:lpstr>Background</vt:lpstr>
      <vt:lpstr>PowerPoint Presentation</vt:lpstr>
      <vt:lpstr>PowerPoint Presentation</vt:lpstr>
      <vt:lpstr>PowerPoint Presentation</vt:lpstr>
      <vt:lpstr>Background</vt:lpstr>
      <vt:lpstr>Hosea Outline</vt:lpstr>
      <vt:lpstr>Hosea Judgment/Salvation Pattern</vt:lpstr>
      <vt:lpstr>I.A. Punishment Illustrated (1:1-2:1)</vt:lpstr>
      <vt:lpstr>I.A. Punishment Illustrated (1:1-2:1)</vt:lpstr>
      <vt:lpstr>I.A. Punishment Illustrated (1:1-2:1)</vt:lpstr>
      <vt:lpstr>I.B. Punishment and Restoration Elucidated (2:2-23) </vt:lpstr>
      <vt:lpstr>I.B. Punishment and Restoration Elucidated (2:2-23) </vt:lpstr>
      <vt:lpstr>I.C. Restoration Illustrated (3:1-5)</vt:lpstr>
      <vt:lpstr>II.A. God’s Case Against Israel (4-5)</vt:lpstr>
      <vt:lpstr>II.B. The Coming Judgment (6-10)</vt:lpstr>
      <vt:lpstr>II.C. God’s Grace (11)</vt:lpstr>
      <vt:lpstr>II.D. The Coming Judgment Restated (12-13)</vt:lpstr>
      <vt:lpstr>II.E. Promises to the Remnant (14)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meeeeeeewith7es@gmail.com</dc:creator>
  <cp:lastModifiedBy>meeeeeeewith7es@gmail.com</cp:lastModifiedBy>
  <cp:revision>32</cp:revision>
  <dcterms:created xsi:type="dcterms:W3CDTF">2017-10-20T21:45:04Z</dcterms:created>
  <dcterms:modified xsi:type="dcterms:W3CDTF">2017-10-22T19:18:58Z</dcterms:modified>
</cp:coreProperties>
</file>