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Lst>
  <p:notesMasterIdLst>
    <p:notesMasterId r:id="rId46"/>
  </p:notesMasterIdLst>
  <p:sldIdLst>
    <p:sldId id="256" r:id="rId2"/>
    <p:sldId id="257" r:id="rId3"/>
    <p:sldId id="282" r:id="rId4"/>
    <p:sldId id="290" r:id="rId5"/>
    <p:sldId id="291" r:id="rId6"/>
    <p:sldId id="292" r:id="rId7"/>
    <p:sldId id="258" r:id="rId8"/>
    <p:sldId id="269" r:id="rId9"/>
    <p:sldId id="259" r:id="rId10"/>
    <p:sldId id="260" r:id="rId11"/>
    <p:sldId id="270" r:id="rId12"/>
    <p:sldId id="286" r:id="rId13"/>
    <p:sldId id="271" r:id="rId14"/>
    <p:sldId id="261" r:id="rId15"/>
    <p:sldId id="272" r:id="rId16"/>
    <p:sldId id="273" r:id="rId17"/>
    <p:sldId id="281" r:id="rId18"/>
    <p:sldId id="277" r:id="rId19"/>
    <p:sldId id="274" r:id="rId20"/>
    <p:sldId id="278" r:id="rId21"/>
    <p:sldId id="275" r:id="rId22"/>
    <p:sldId id="279" r:id="rId23"/>
    <p:sldId id="280" r:id="rId24"/>
    <p:sldId id="283" r:id="rId25"/>
    <p:sldId id="284" r:id="rId26"/>
    <p:sldId id="285" r:id="rId27"/>
    <p:sldId id="289" r:id="rId28"/>
    <p:sldId id="288" r:id="rId29"/>
    <p:sldId id="263" r:id="rId30"/>
    <p:sldId id="293" r:id="rId31"/>
    <p:sldId id="294" r:id="rId32"/>
    <p:sldId id="295" r:id="rId33"/>
    <p:sldId id="265" r:id="rId34"/>
    <p:sldId id="266" r:id="rId35"/>
    <p:sldId id="299" r:id="rId36"/>
    <p:sldId id="300" r:id="rId37"/>
    <p:sldId id="267" r:id="rId38"/>
    <p:sldId id="296" r:id="rId39"/>
    <p:sldId id="268" r:id="rId40"/>
    <p:sldId id="298" r:id="rId41"/>
    <p:sldId id="297" r:id="rId42"/>
    <p:sldId id="302" r:id="rId43"/>
    <p:sldId id="301" r:id="rId44"/>
    <p:sldId id="26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403"/>
    <p:restoredTop sz="94701"/>
  </p:normalViewPr>
  <p:slideViewPr>
    <p:cSldViewPr snapToGrid="0" snapToObjects="1">
      <p:cViewPr varScale="1">
        <p:scale>
          <a:sx n="54" d="100"/>
          <a:sy n="54" d="100"/>
        </p:scale>
        <p:origin x="224" y="11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97515-CD54-6C45-AE9E-EEFFC68C80D1}" type="datetimeFigureOut">
              <a:rPr lang="en-US" smtClean="0"/>
              <a:t>11/13/16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F124B-FC27-8D4A-BF60-EA8C2A15D04B}" type="slidenum">
              <a:rPr lang="en-US" smtClean="0"/>
              <a:t>‹#›</a:t>
            </a:fld>
            <a:endParaRPr lang="en-US"/>
          </a:p>
        </p:txBody>
      </p:sp>
    </p:spTree>
    <p:extLst>
      <p:ext uri="{BB962C8B-B14F-4D97-AF65-F5344CB8AC3E}">
        <p14:creationId xmlns:p14="http://schemas.microsoft.com/office/powerpoint/2010/main" val="168803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n w="3175">
                  <a:noFill/>
                </a:ln>
                <a:effectLst>
                  <a:outerShdw blurRad="38100" dist="38100" dir="2700000" algn="tl" rotWithShape="0">
                    <a:prstClr val="black">
                      <a:alpha val="90000"/>
                    </a:prstClr>
                  </a:outerShdw>
                </a:effectLst>
                <a:latin typeface="Futura Medium" charset="0"/>
                <a:ea typeface="Futura Medium" charset="0"/>
                <a:cs typeface="Futura Medium"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a:ln w="6350">
            <a:noFill/>
          </a:ln>
        </p:spPr>
        <p:txBody>
          <a:bodyPr>
            <a:normAutofit/>
          </a:bodyPr>
          <a:lstStyle>
            <a:lvl1pPr marL="0" indent="0" algn="ctr">
              <a:buNone/>
              <a:defRPr sz="2800">
                <a:ln w="635">
                  <a:noFill/>
                </a:ln>
                <a:effectLst>
                  <a:outerShdw blurRad="25400" dist="25400" dir="2700000" algn="tl" rotWithShape="0">
                    <a:prstClr val="black">
                      <a:alpha val="81000"/>
                    </a:prstClr>
                  </a:outerShdw>
                </a:effectLst>
                <a:latin typeface="Futura Medium" charset="0"/>
                <a:ea typeface="Futura Medium" charset="0"/>
                <a:cs typeface="Futura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684D477-3253-9349-80AF-2876254505E6}" type="datetimeFigureOut">
              <a:rPr lang="en-US" smtClean="0"/>
              <a:t>11/13/16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4D477-3253-9349-80AF-2876254505E6}" type="datetimeFigureOut">
              <a:rPr lang="en-US" smtClean="0"/>
              <a:t>11/13/16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4D477-3253-9349-80AF-2876254505E6}" type="datetimeFigureOut">
              <a:rPr lang="en-US" smtClean="0"/>
              <a:t>11/13/16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4D477-3253-9349-80AF-2876254505E6}" type="datetimeFigureOut">
              <a:rPr lang="en-US" smtClean="0"/>
              <a:t>11/13/16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84D477-3253-9349-80AF-2876254505E6}" type="datetimeFigureOut">
              <a:rPr lang="en-US" smtClean="0"/>
              <a:t>11/13/16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84D477-3253-9349-80AF-2876254505E6}" type="datetimeFigureOut">
              <a:rPr lang="en-US" smtClean="0"/>
              <a:t>11/13/16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84D477-3253-9349-80AF-2876254505E6}" type="datetimeFigureOut">
              <a:rPr lang="en-US" smtClean="0"/>
              <a:t>11/13/16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84D477-3253-9349-80AF-2876254505E6}" type="datetimeFigureOut">
              <a:rPr lang="en-US" smtClean="0"/>
              <a:t>11/13/16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4D477-3253-9349-80AF-2876254505E6}" type="datetimeFigureOut">
              <a:rPr lang="en-US" smtClean="0"/>
              <a:t>11/13/16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4D477-3253-9349-80AF-2876254505E6}" type="datetimeFigureOut">
              <a:rPr lang="en-US" smtClean="0"/>
              <a:t>11/13/16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4D477-3253-9349-80AF-2876254505E6}" type="datetimeFigureOut">
              <a:rPr lang="en-US" smtClean="0"/>
              <a:t>11/13/16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234099-FC7E-A548-B6B7-FD55929CCDE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ln>
            <a:noFill/>
          </a:ln>
        </p:spPr>
        <p:txBody>
          <a:bodyPr vert="horz" lIns="5486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274320" tIns="182880" rIns="27432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4D477-3253-9349-80AF-2876254505E6}" type="datetimeFigureOut">
              <a:rPr lang="en-US" smtClean="0"/>
              <a:t>11/13/16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34099-FC7E-A548-B6B7-FD55929CCDEC}" type="slidenum">
              <a:rPr lang="en-US" smtClean="0"/>
              <a:t>‹#›</a:t>
            </a:fld>
            <a:endParaRPr lang="en-US"/>
          </a:p>
        </p:txBody>
      </p:sp>
    </p:spTree>
    <p:extLst>
      <p:ext uri="{BB962C8B-B14F-4D97-AF65-F5344CB8AC3E}">
        <p14:creationId xmlns:p14="http://schemas.microsoft.com/office/powerpoint/2010/main" val="59812711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ln w="3175">
            <a:noFill/>
          </a:ln>
          <a:solidFill>
            <a:schemeClr val="tx1"/>
          </a:solidFill>
          <a:effectLst>
            <a:outerShdw blurRad="25400" dist="25400" dir="2700000" algn="tl" rotWithShape="0">
              <a:prstClr val="black">
                <a:alpha val="90000"/>
              </a:prstClr>
            </a:outerShdw>
          </a:effectLst>
          <a:latin typeface="Futura Medium" charset="0"/>
          <a:ea typeface="Futura Medium" charset="0"/>
          <a:cs typeface="Futura Medium"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harset="0"/>
          <a:ea typeface="Franklin Gothic Demi" charset="0"/>
          <a:cs typeface="Franklin Gothic Dem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Demi" charset="0"/>
          <a:ea typeface="Franklin Gothic Demi" charset="0"/>
          <a:cs typeface="Franklin Gothic Dem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Demi" charset="0"/>
          <a:ea typeface="Franklin Gothic Demi" charset="0"/>
          <a:cs typeface="Franklin Gothic Dem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Demi" charset="0"/>
          <a:ea typeface="Franklin Gothic Demi" charset="0"/>
          <a:cs typeface="Franklin Gothic Dem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Demi" charset="0"/>
          <a:ea typeface="Franklin Gothic Demi" charset="0"/>
          <a:cs typeface="Franklin Gothic Dem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raleighmasjid.org/imam/fiqh-ramadan.html" TargetMode="External"/><Relationship Id="rId4" Type="http://schemas.openxmlformats.org/officeDocument/2006/relationships/hyperlink" Target="https://www.al-islam.org/a-summary-of-rulings-makarim-shirazi/rules-pilgrimage-hajj" TargetMode="External"/><Relationship Id="rId5" Type="http://schemas.openxmlformats.org/officeDocument/2006/relationships/hyperlink" Target="https://www.youtube.com/watch?v=KGukAoiGhZU" TargetMode="External"/><Relationship Id="rId1" Type="http://schemas.openxmlformats.org/officeDocument/2006/relationships/slideLayout" Target="../slideLayouts/slideLayout2.xml"/><Relationship Id="rId2" Type="http://schemas.openxmlformats.org/officeDocument/2006/relationships/hyperlink" Target="https://blackbunker9.wordpress.com/2010/11/01/translation-of-what-we-recite-in-salahprayernamaaz/"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rethiplethi.com/files/cp_0115.pdf" TargetMode="External"/><Relationship Id="rId3" Type="http://schemas.openxmlformats.org/officeDocument/2006/relationships/hyperlink" Target="http://mygiveonthings.com/a-christian-response-to-isi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mormon.org/beliefs/articles-of-faith"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leKK2YAzLWE" TargetMode="External"/><Relationship Id="rId4" Type="http://schemas.openxmlformats.org/officeDocument/2006/relationships/hyperlink" Target="https://www.youtube.com/watch?v=VngM80qCOJw" TargetMode="External"/><Relationship Id="rId1" Type="http://schemas.openxmlformats.org/officeDocument/2006/relationships/slideLayout" Target="../slideLayouts/slideLayout2.xml"/><Relationship Id="rId2" Type="http://schemas.openxmlformats.org/officeDocument/2006/relationships/hyperlink" Target="https://www.mormon.org.au/faq/topic/polygamy/question/practice-of-polygamy"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ds.org/manual/doctrinal-mastery-core-document/doctrinal-topics?lang=e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Islam and Mormonism</a:t>
            </a:r>
            <a:endParaRPr lang="en-US" dirty="0"/>
          </a:p>
        </p:txBody>
      </p:sp>
      <p:sp>
        <p:nvSpPr>
          <p:cNvPr id="3" name="Subtitle 2"/>
          <p:cNvSpPr>
            <a:spLocks noGrp="1"/>
          </p:cNvSpPr>
          <p:nvPr>
            <p:ph type="subTitle" idx="1"/>
          </p:nvPr>
        </p:nvSpPr>
        <p:spPr/>
        <p:txBody>
          <a:bodyPr>
            <a:normAutofit/>
          </a:bodyPr>
          <a:lstStyle/>
          <a:p>
            <a:r>
              <a:rPr lang="en-US" sz="3600" dirty="0" smtClean="0"/>
              <a:t>An Introduction</a:t>
            </a:r>
            <a:endParaRPr lang="en-US" sz="3600" dirty="0"/>
          </a:p>
        </p:txBody>
      </p:sp>
    </p:spTree>
    <p:extLst>
      <p:ext uri="{BB962C8B-B14F-4D97-AF65-F5344CB8AC3E}">
        <p14:creationId xmlns:p14="http://schemas.microsoft.com/office/powerpoint/2010/main" val="127057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Modern Practice</a:t>
            </a:r>
            <a:endParaRPr lang="en-US" dirty="0"/>
          </a:p>
        </p:txBody>
      </p:sp>
      <p:sp>
        <p:nvSpPr>
          <p:cNvPr id="3" name="Content Placeholder 2"/>
          <p:cNvSpPr>
            <a:spLocks noGrp="1"/>
          </p:cNvSpPr>
          <p:nvPr>
            <p:ph idx="1"/>
          </p:nvPr>
        </p:nvSpPr>
        <p:spPr/>
        <p:txBody>
          <a:bodyPr>
            <a:normAutofit lnSpcReduction="10000"/>
          </a:bodyPr>
          <a:lstStyle/>
          <a:p>
            <a:r>
              <a:rPr lang="en-US" dirty="0"/>
              <a:t>5 Pillars:</a:t>
            </a:r>
          </a:p>
          <a:p>
            <a:pPr lvl="1"/>
            <a:r>
              <a:rPr lang="en-US" dirty="0"/>
              <a:t>Shahada (Testimony)</a:t>
            </a:r>
          </a:p>
          <a:p>
            <a:pPr lvl="2"/>
            <a:r>
              <a:rPr lang="en-US" dirty="0"/>
              <a:t>“There is no God but Allah and Mohammad is his prophet.” </a:t>
            </a:r>
          </a:p>
          <a:p>
            <a:pPr lvl="1"/>
            <a:r>
              <a:rPr lang="en-US" dirty="0" err="1">
                <a:hlinkClick r:id="rId2"/>
              </a:rPr>
              <a:t>Salat</a:t>
            </a:r>
            <a:r>
              <a:rPr lang="en-US" dirty="0">
                <a:hlinkClick r:id="rId2"/>
              </a:rPr>
              <a:t> (Prayer)</a:t>
            </a:r>
            <a:endParaRPr lang="en-US" dirty="0"/>
          </a:p>
          <a:p>
            <a:pPr lvl="2"/>
            <a:r>
              <a:rPr lang="en-US" dirty="0"/>
              <a:t>5 times a day facing Mecca following the proper form. </a:t>
            </a:r>
          </a:p>
          <a:p>
            <a:pPr lvl="1"/>
            <a:r>
              <a:rPr lang="en-US" dirty="0"/>
              <a:t>Zakat (Almsgiving)</a:t>
            </a:r>
          </a:p>
          <a:p>
            <a:pPr lvl="2"/>
            <a:r>
              <a:rPr lang="en-US" dirty="0"/>
              <a:t>Giving generously to those in need.</a:t>
            </a:r>
          </a:p>
          <a:p>
            <a:pPr lvl="1"/>
            <a:r>
              <a:rPr lang="en-US" dirty="0" err="1">
                <a:hlinkClick r:id="rId3"/>
              </a:rPr>
              <a:t>Sawm</a:t>
            </a:r>
            <a:r>
              <a:rPr lang="en-US" dirty="0">
                <a:hlinkClick r:id="rId3"/>
              </a:rPr>
              <a:t> (Fasting)</a:t>
            </a:r>
            <a:endParaRPr lang="en-US" dirty="0"/>
          </a:p>
          <a:p>
            <a:pPr lvl="2"/>
            <a:r>
              <a:rPr lang="en-US" dirty="0"/>
              <a:t>Fasting from food from </a:t>
            </a:r>
            <a:r>
              <a:rPr lang="en-US" dirty="0" smtClean="0"/>
              <a:t>dawn </a:t>
            </a:r>
            <a:r>
              <a:rPr lang="en-US" dirty="0"/>
              <a:t>to </a:t>
            </a:r>
            <a:r>
              <a:rPr lang="en-US" dirty="0" smtClean="0"/>
              <a:t>dusk </a:t>
            </a:r>
            <a:r>
              <a:rPr lang="en-US" dirty="0"/>
              <a:t>during the month of Ramadan.</a:t>
            </a:r>
          </a:p>
          <a:p>
            <a:pPr lvl="1"/>
            <a:r>
              <a:rPr lang="en-US" dirty="0">
                <a:hlinkClick r:id="rId4"/>
              </a:rPr>
              <a:t>Hajj (Pilgrimage)</a:t>
            </a:r>
            <a:endParaRPr lang="en-US" dirty="0"/>
          </a:p>
          <a:p>
            <a:pPr lvl="2"/>
            <a:r>
              <a:rPr lang="en-US" dirty="0"/>
              <a:t>Making a journey to Mecca and following the rituals associated with it. (</a:t>
            </a:r>
            <a:r>
              <a:rPr lang="en-US" dirty="0">
                <a:hlinkClick r:id="rId5"/>
              </a:rPr>
              <a:t>circling Kaaba</a:t>
            </a:r>
            <a:r>
              <a:rPr lang="en-US" dirty="0"/>
              <a:t> and going between the hillocks of </a:t>
            </a:r>
            <a:r>
              <a:rPr lang="en-US" dirty="0" err="1"/>
              <a:t>Safa</a:t>
            </a:r>
            <a:r>
              <a:rPr lang="en-US" dirty="0"/>
              <a:t> and </a:t>
            </a:r>
            <a:r>
              <a:rPr lang="en-US" dirty="0" err="1"/>
              <a:t>Marwa</a:t>
            </a:r>
            <a:r>
              <a:rPr lang="en-US" dirty="0"/>
              <a:t>.)</a:t>
            </a:r>
          </a:p>
          <a:p>
            <a:endParaRPr lang="en-US" dirty="0"/>
          </a:p>
        </p:txBody>
      </p:sp>
    </p:spTree>
    <p:extLst>
      <p:ext uri="{BB962C8B-B14F-4D97-AF65-F5344CB8AC3E}">
        <p14:creationId xmlns:p14="http://schemas.microsoft.com/office/powerpoint/2010/main" val="647619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Sunni and Shia</a:t>
            </a:r>
            <a:endParaRPr lang="en-US" dirty="0"/>
          </a:p>
        </p:txBody>
      </p:sp>
      <p:sp>
        <p:nvSpPr>
          <p:cNvPr id="3" name="Content Placeholder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Sunni</a:t>
            </a:r>
          </a:p>
          <a:p>
            <a:pPr>
              <a:lnSpc>
                <a:spcPct val="100000"/>
              </a:lnSpc>
              <a:spcBef>
                <a:spcPts val="0"/>
              </a:spcBef>
            </a:pPr>
            <a:r>
              <a:rPr lang="en-US" dirty="0" smtClean="0"/>
              <a:t>followers of the first three Caliphs (Abu Bakr, Umar, </a:t>
            </a:r>
            <a:r>
              <a:rPr lang="en-US" dirty="0" err="1" smtClean="0"/>
              <a:t>Uthman</a:t>
            </a:r>
            <a:r>
              <a:rPr lang="en-US" dirty="0" smtClean="0"/>
              <a:t>)</a:t>
            </a:r>
          </a:p>
          <a:p>
            <a:pPr>
              <a:lnSpc>
                <a:spcPct val="100000"/>
              </a:lnSpc>
              <a:spcBef>
                <a:spcPts val="0"/>
              </a:spcBef>
            </a:pPr>
            <a:r>
              <a:rPr lang="en-US" dirty="0" smtClean="0"/>
              <a:t>~85% of Muslims</a:t>
            </a:r>
          </a:p>
          <a:p>
            <a:pPr>
              <a:lnSpc>
                <a:spcPct val="100000"/>
              </a:lnSpc>
              <a:spcBef>
                <a:spcPts val="0"/>
              </a:spcBef>
            </a:pPr>
            <a:r>
              <a:rPr lang="en-US" dirty="0" smtClean="0"/>
              <a:t>Concentrated in South East Asia, Saudi Arabia, and Turkey</a:t>
            </a:r>
          </a:p>
          <a:p>
            <a:pPr>
              <a:lnSpc>
                <a:spcPct val="100000"/>
              </a:lnSpc>
              <a:spcBef>
                <a:spcPts val="0"/>
              </a:spcBef>
            </a:pPr>
            <a:endParaRPr lang="en-US" dirty="0"/>
          </a:p>
          <a:p>
            <a:pPr marL="0" indent="0">
              <a:lnSpc>
                <a:spcPct val="100000"/>
              </a:lnSpc>
              <a:spcBef>
                <a:spcPts val="0"/>
              </a:spcBef>
              <a:buNone/>
            </a:pPr>
            <a:r>
              <a:rPr lang="en-US" dirty="0" smtClean="0"/>
              <a:t>Shia (Shiite)</a:t>
            </a:r>
          </a:p>
          <a:p>
            <a:pPr>
              <a:lnSpc>
                <a:spcPct val="100000"/>
              </a:lnSpc>
              <a:spcBef>
                <a:spcPts val="0"/>
              </a:spcBef>
            </a:pPr>
            <a:r>
              <a:rPr lang="en-US" dirty="0" smtClean="0"/>
              <a:t>followers of Ali (</a:t>
            </a:r>
            <a:r>
              <a:rPr lang="en-US" dirty="0" err="1" smtClean="0"/>
              <a:t>Shait</a:t>
            </a:r>
            <a:r>
              <a:rPr lang="en-US" dirty="0" smtClean="0"/>
              <a:t> Ali)</a:t>
            </a:r>
          </a:p>
          <a:p>
            <a:pPr>
              <a:lnSpc>
                <a:spcPct val="100000"/>
              </a:lnSpc>
              <a:spcBef>
                <a:spcPts val="0"/>
              </a:spcBef>
            </a:pPr>
            <a:r>
              <a:rPr lang="en-US" dirty="0" smtClean="0"/>
              <a:t>~13% of Muslims</a:t>
            </a:r>
          </a:p>
          <a:p>
            <a:pPr>
              <a:lnSpc>
                <a:spcPct val="100000"/>
              </a:lnSpc>
              <a:spcBef>
                <a:spcPts val="0"/>
              </a:spcBef>
            </a:pPr>
            <a:r>
              <a:rPr lang="en-US" dirty="0" smtClean="0"/>
              <a:t>Concentrated in Iraq and Iran</a:t>
            </a:r>
          </a:p>
          <a:p>
            <a:pPr>
              <a:lnSpc>
                <a:spcPct val="100000"/>
              </a:lnSpc>
              <a:spcBef>
                <a:spcPts val="0"/>
              </a:spcBef>
            </a:pPr>
            <a:endParaRPr lang="en-US" dirty="0" smtClean="0"/>
          </a:p>
          <a:p>
            <a:pPr>
              <a:lnSpc>
                <a:spcPct val="100000"/>
              </a:lnSpc>
              <a:spcBef>
                <a:spcPts val="0"/>
              </a:spcBef>
            </a:pPr>
            <a:endParaRPr lang="en-US" dirty="0"/>
          </a:p>
        </p:txBody>
      </p:sp>
    </p:spTree>
    <p:extLst>
      <p:ext uri="{BB962C8B-B14F-4D97-AF65-F5344CB8AC3E}">
        <p14:creationId xmlns:p14="http://schemas.microsoft.com/office/powerpoint/2010/main" val="1185306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97" y="-222704"/>
            <a:ext cx="10515600" cy="1325563"/>
          </a:xfrm>
        </p:spPr>
        <p:txBody>
          <a:bodyPr/>
          <a:lstStyle/>
          <a:p>
            <a:r>
              <a:rPr lang="en-US" dirty="0" smtClean="0"/>
              <a:t>Islam – Sunni and Shia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766" y="819784"/>
            <a:ext cx="11267743" cy="5915566"/>
          </a:xfrm>
        </p:spPr>
      </p:pic>
    </p:spTree>
    <p:extLst>
      <p:ext uri="{BB962C8B-B14F-4D97-AF65-F5344CB8AC3E}">
        <p14:creationId xmlns:p14="http://schemas.microsoft.com/office/powerpoint/2010/main" val="1411561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Sunni and Shia</a:t>
            </a:r>
            <a:endParaRPr lang="en-US" dirty="0"/>
          </a:p>
        </p:txBody>
      </p:sp>
      <p:sp>
        <p:nvSpPr>
          <p:cNvPr id="3" name="Content Placeholder 2"/>
          <p:cNvSpPr>
            <a:spLocks noGrp="1"/>
          </p:cNvSpPr>
          <p:nvPr>
            <p:ph idx="1"/>
          </p:nvPr>
        </p:nvSpPr>
        <p:spPr>
          <a:xfrm>
            <a:off x="838200" y="1825625"/>
            <a:ext cx="6725194" cy="4351338"/>
          </a:xfrm>
        </p:spPr>
        <p:txBody>
          <a:bodyPr>
            <a:normAutofit lnSpcReduction="10000"/>
          </a:bodyPr>
          <a:lstStyle/>
          <a:p>
            <a:pPr>
              <a:lnSpc>
                <a:spcPct val="100000"/>
              </a:lnSpc>
              <a:spcBef>
                <a:spcPts val="0"/>
              </a:spcBef>
            </a:pPr>
            <a:r>
              <a:rPr lang="en-US" dirty="0" smtClean="0"/>
              <a:t>Both Sunni and Shia contribute to Radical Islam Terrorism</a:t>
            </a:r>
          </a:p>
          <a:p>
            <a:pPr lvl="1">
              <a:lnSpc>
                <a:spcPct val="100000"/>
              </a:lnSpc>
              <a:spcBef>
                <a:spcPts val="0"/>
              </a:spcBef>
            </a:pPr>
            <a:r>
              <a:rPr lang="en-US" dirty="0" smtClean="0"/>
              <a:t>ISIS and Al Qaeda are Sunni Salafist (conservative/fundamentalist) movements </a:t>
            </a:r>
          </a:p>
          <a:p>
            <a:pPr lvl="1">
              <a:lnSpc>
                <a:spcPct val="100000"/>
              </a:lnSpc>
              <a:spcBef>
                <a:spcPts val="0"/>
              </a:spcBef>
            </a:pPr>
            <a:r>
              <a:rPr lang="en-US" dirty="0" smtClean="0"/>
              <a:t>Hezbollah is a Shia group</a:t>
            </a:r>
          </a:p>
          <a:p>
            <a:pPr>
              <a:lnSpc>
                <a:spcPct val="100000"/>
              </a:lnSpc>
              <a:spcBef>
                <a:spcPts val="0"/>
              </a:spcBef>
            </a:pPr>
            <a:r>
              <a:rPr lang="en-US" dirty="0" smtClean="0"/>
              <a:t>Sunni and Shia are analogous to denominations in Christianity</a:t>
            </a:r>
          </a:p>
          <a:p>
            <a:pPr>
              <a:lnSpc>
                <a:spcPct val="100000"/>
              </a:lnSpc>
              <a:spcBef>
                <a:spcPts val="0"/>
              </a:spcBef>
            </a:pPr>
            <a:r>
              <a:rPr lang="en-US" dirty="0" smtClean="0"/>
              <a:t>Sunni and Shia </a:t>
            </a:r>
            <a:r>
              <a:rPr lang="en-US" dirty="0"/>
              <a:t>M</a:t>
            </a:r>
            <a:r>
              <a:rPr lang="en-US" dirty="0" smtClean="0"/>
              <a:t>uslims can be either liberal or conservative in their theology </a:t>
            </a:r>
          </a:p>
          <a:p>
            <a:pPr>
              <a:lnSpc>
                <a:spcPct val="100000"/>
              </a:lnSpc>
              <a:spcBef>
                <a:spcPts val="0"/>
              </a:spcBef>
            </a:pPr>
            <a:endParaRPr lang="en-US" dirty="0" smtClean="0"/>
          </a:p>
          <a:p>
            <a:pPr>
              <a:lnSpc>
                <a:spcPct val="100000"/>
              </a:lnSpc>
              <a:spcBef>
                <a:spcPts val="0"/>
              </a:spcBef>
            </a:pPr>
            <a:endParaRPr lang="en-US" dirty="0"/>
          </a:p>
        </p:txBody>
      </p:sp>
      <p:pic>
        <p:nvPicPr>
          <p:cNvPr id="4" name="Picture 3"/>
          <p:cNvPicPr>
            <a:picLocks noChangeAspect="1"/>
          </p:cNvPicPr>
          <p:nvPr/>
        </p:nvPicPr>
        <p:blipFill>
          <a:blip r:embed="rId2"/>
          <a:stretch>
            <a:fillRect/>
          </a:stretch>
        </p:blipFill>
        <p:spPr>
          <a:xfrm>
            <a:off x="7733211" y="1231174"/>
            <a:ext cx="2573383" cy="19300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394" y="3487783"/>
            <a:ext cx="3983072" cy="2295798"/>
          </a:xfrm>
          <a:prstGeom prst="rect">
            <a:avLst/>
          </a:prstGeom>
        </p:spPr>
      </p:pic>
    </p:spTree>
    <p:extLst>
      <p:ext uri="{BB962C8B-B14F-4D97-AF65-F5344CB8AC3E}">
        <p14:creationId xmlns:p14="http://schemas.microsoft.com/office/powerpoint/2010/main" val="275934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p:txBody>
          <a:bodyPr/>
          <a:lstStyle/>
          <a:p>
            <a:r>
              <a:rPr lang="en-US" dirty="0"/>
              <a:t>Do Muslims and Christians worship the same God?</a:t>
            </a:r>
          </a:p>
          <a:p>
            <a:r>
              <a:rPr lang="en-US" dirty="0" smtClean="0"/>
              <a:t>What does Islam teach about Jesus?</a:t>
            </a:r>
          </a:p>
          <a:p>
            <a:r>
              <a:rPr lang="en-US" dirty="0" smtClean="0"/>
              <a:t>What is ISIS?</a:t>
            </a:r>
          </a:p>
          <a:p>
            <a:r>
              <a:rPr lang="en-US" dirty="0" smtClean="0"/>
              <a:t>What about women in Islam?</a:t>
            </a:r>
          </a:p>
          <a:p>
            <a:r>
              <a:rPr lang="en-US" dirty="0" smtClean="0"/>
              <a:t>What is Sharia Law?</a:t>
            </a:r>
          </a:p>
          <a:p>
            <a:endParaRPr lang="en-US" dirty="0" smtClean="0"/>
          </a:p>
          <a:p>
            <a:endParaRPr lang="en-US" dirty="0" smtClean="0"/>
          </a:p>
          <a:p>
            <a:endParaRPr lang="en-US" dirty="0"/>
          </a:p>
        </p:txBody>
      </p:sp>
    </p:spTree>
    <p:extLst>
      <p:ext uri="{BB962C8B-B14F-4D97-AF65-F5344CB8AC3E}">
        <p14:creationId xmlns:p14="http://schemas.microsoft.com/office/powerpoint/2010/main" val="698660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a:xfrm>
            <a:off x="838200" y="1171597"/>
            <a:ext cx="10515600" cy="4351338"/>
          </a:xfrm>
        </p:spPr>
        <p:txBody>
          <a:bodyPr/>
          <a:lstStyle/>
          <a:p>
            <a:pPr marL="0" indent="0">
              <a:buNone/>
            </a:pPr>
            <a:r>
              <a:rPr lang="en-US" dirty="0"/>
              <a:t>Do Muslims and Christians worship the same God?</a:t>
            </a:r>
          </a:p>
          <a:p>
            <a:endParaRPr lang="en-US" dirty="0" smtClean="0"/>
          </a:p>
          <a:p>
            <a:endParaRPr lang="en-US" dirty="0" smtClean="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7048"/>
          <a:stretch/>
        </p:blipFill>
        <p:spPr>
          <a:xfrm>
            <a:off x="120253" y="1854926"/>
            <a:ext cx="4914093" cy="4454978"/>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7048"/>
          <a:stretch/>
        </p:blipFill>
        <p:spPr>
          <a:xfrm>
            <a:off x="7157942" y="1854924"/>
            <a:ext cx="4920824" cy="3668011"/>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3207" r="52296" b="32952"/>
          <a:stretch/>
        </p:blipFill>
        <p:spPr>
          <a:xfrm>
            <a:off x="5034058" y="1851796"/>
            <a:ext cx="2123884" cy="2240371"/>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7802" t="43207" b="32952"/>
          <a:stretch/>
        </p:blipFill>
        <p:spPr>
          <a:xfrm>
            <a:off x="5034058" y="4015694"/>
            <a:ext cx="2156852" cy="2079263"/>
          </a:xfrm>
          <a:prstGeom prst="rect">
            <a:avLst/>
          </a:prstGeom>
        </p:spPr>
      </p:pic>
    </p:spTree>
    <p:extLst>
      <p:ext uri="{BB962C8B-B14F-4D97-AF65-F5344CB8AC3E}">
        <p14:creationId xmlns:p14="http://schemas.microsoft.com/office/powerpoint/2010/main" val="1396606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a:xfrm>
            <a:off x="838200" y="1171597"/>
            <a:ext cx="10515600" cy="4351338"/>
          </a:xfrm>
        </p:spPr>
        <p:txBody>
          <a:bodyPr/>
          <a:lstStyle/>
          <a:p>
            <a:pPr marL="0" indent="0">
              <a:buNone/>
            </a:pPr>
            <a:r>
              <a:rPr lang="en-US" dirty="0"/>
              <a:t>Do Muslims and Christians worship the same God?</a:t>
            </a:r>
          </a:p>
          <a:p>
            <a:endParaRPr lang="en-US" dirty="0" smtClean="0"/>
          </a:p>
          <a:p>
            <a:endParaRPr lang="en-US" dirty="0" smtClean="0"/>
          </a:p>
          <a:p>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42614" b="78476"/>
          <a:stretch/>
        </p:blipFill>
        <p:spPr>
          <a:xfrm>
            <a:off x="272819" y="1822955"/>
            <a:ext cx="2392004" cy="2097176"/>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50057" b="28224"/>
          <a:stretch/>
        </p:blipFill>
        <p:spPr>
          <a:xfrm>
            <a:off x="7440384" y="1753717"/>
            <a:ext cx="3532415" cy="1708925"/>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7821" b="78476"/>
          <a:stretch/>
        </p:blipFill>
        <p:spPr>
          <a:xfrm>
            <a:off x="272819" y="3875526"/>
            <a:ext cx="2392004" cy="2853227"/>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1489" b="49969"/>
          <a:stretch/>
        </p:blipFill>
        <p:spPr>
          <a:xfrm>
            <a:off x="2664823" y="2666644"/>
            <a:ext cx="4153988" cy="2771507"/>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71458"/>
          <a:stretch/>
        </p:blipFill>
        <p:spPr>
          <a:xfrm>
            <a:off x="6818811" y="3383280"/>
            <a:ext cx="4891776" cy="3263753"/>
          </a:xfrm>
          <a:prstGeom prst="rect">
            <a:avLst/>
          </a:prstGeom>
        </p:spPr>
      </p:pic>
    </p:spTree>
    <p:extLst>
      <p:ext uri="{BB962C8B-B14F-4D97-AF65-F5344CB8AC3E}">
        <p14:creationId xmlns:p14="http://schemas.microsoft.com/office/powerpoint/2010/main" val="14400592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a:xfrm>
            <a:off x="838200" y="1171597"/>
            <a:ext cx="10515600" cy="4351338"/>
          </a:xfrm>
        </p:spPr>
        <p:txBody>
          <a:bodyPr/>
          <a:lstStyle/>
          <a:p>
            <a:pPr marL="0" indent="0">
              <a:buNone/>
            </a:pPr>
            <a:r>
              <a:rPr lang="en-US" dirty="0"/>
              <a:t>Do Muslims and Christians worship the same God</a:t>
            </a:r>
            <a:r>
              <a:rPr lang="en-US" dirty="0" smtClean="0"/>
              <a:t>?</a:t>
            </a:r>
          </a:p>
          <a:p>
            <a:r>
              <a:rPr lang="en-US" dirty="0" smtClean="0"/>
              <a:t>2 Corinthians 11:3-4</a:t>
            </a:r>
          </a:p>
          <a:p>
            <a:r>
              <a:rPr lang="en-US" dirty="0" smtClean="0"/>
              <a:t>Galatians 1:6-8</a:t>
            </a:r>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793515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p:txBody>
          <a:bodyPr/>
          <a:lstStyle/>
          <a:p>
            <a:r>
              <a:rPr lang="en-US" dirty="0"/>
              <a:t>Do Muslims and Christians worship the same God?</a:t>
            </a:r>
          </a:p>
          <a:p>
            <a:r>
              <a:rPr lang="en-US" dirty="0" smtClean="0"/>
              <a:t>What does Islam teach about Jesus?</a:t>
            </a:r>
          </a:p>
          <a:p>
            <a:r>
              <a:rPr lang="en-US" dirty="0" smtClean="0"/>
              <a:t>What is ISIS?</a:t>
            </a:r>
          </a:p>
          <a:p>
            <a:r>
              <a:rPr lang="en-US" dirty="0" smtClean="0"/>
              <a:t>What about women in Islam?</a:t>
            </a:r>
          </a:p>
          <a:p>
            <a:r>
              <a:rPr lang="en-US" dirty="0" smtClean="0"/>
              <a:t>What is Sharia Law?</a:t>
            </a:r>
          </a:p>
          <a:p>
            <a:endParaRPr lang="en-US" dirty="0" smtClean="0"/>
          </a:p>
          <a:p>
            <a:endParaRPr lang="en-US" dirty="0" smtClean="0"/>
          </a:p>
          <a:p>
            <a:endParaRPr lang="en-US" dirty="0"/>
          </a:p>
        </p:txBody>
      </p:sp>
    </p:spTree>
    <p:extLst>
      <p:ext uri="{BB962C8B-B14F-4D97-AF65-F5344CB8AC3E}">
        <p14:creationId xmlns:p14="http://schemas.microsoft.com/office/powerpoint/2010/main" val="122904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a:xfrm>
            <a:off x="838200" y="1446802"/>
            <a:ext cx="10515600" cy="5019312"/>
          </a:xfrm>
        </p:spPr>
        <p:txBody>
          <a:bodyPr>
            <a:normAutofit fontScale="92500" lnSpcReduction="20000"/>
          </a:bodyPr>
          <a:lstStyle/>
          <a:p>
            <a:pPr marL="0" indent="0">
              <a:buNone/>
            </a:pPr>
            <a:r>
              <a:rPr lang="en-US" dirty="0" smtClean="0"/>
              <a:t>What does Islam teach about Jesus?</a:t>
            </a:r>
          </a:p>
          <a:p>
            <a:r>
              <a:rPr lang="en-US" dirty="0" smtClean="0"/>
              <a:t>Born of a virgin Mary</a:t>
            </a:r>
          </a:p>
          <a:p>
            <a:r>
              <a:rPr lang="en-US" dirty="0" smtClean="0"/>
              <a:t>Prophet of God</a:t>
            </a:r>
          </a:p>
          <a:p>
            <a:r>
              <a:rPr lang="en-US" dirty="0" smtClean="0"/>
              <a:t>Corrupted accounts in New Testament</a:t>
            </a:r>
          </a:p>
          <a:p>
            <a:r>
              <a:rPr lang="en-US" dirty="0" smtClean="0"/>
              <a:t>Raised from dead by Allah</a:t>
            </a:r>
          </a:p>
          <a:p>
            <a:r>
              <a:rPr lang="en-US" dirty="0" smtClean="0"/>
              <a:t>Ascended and will return to judge the world </a:t>
            </a:r>
          </a:p>
          <a:p>
            <a:r>
              <a:rPr lang="en-US" sz="2000" dirty="0" smtClean="0"/>
              <a:t>“And </a:t>
            </a:r>
            <a:r>
              <a:rPr lang="en-US" sz="2000" dirty="0"/>
              <a:t>the throes (of childbirth) compelled her to betake herself to the trunk of a palm tree. She said: Oh, would that I had died before this, and had been a thing quite forgotten! Then (the child) called out to her from beneath her: Grieve not, surely your Lord has made a stream to flow beneath you” </a:t>
            </a:r>
            <a:r>
              <a:rPr lang="en-US" sz="2000" dirty="0" smtClean="0"/>
              <a:t>(Surah 19:23-24)</a:t>
            </a:r>
          </a:p>
          <a:p>
            <a:r>
              <a:rPr lang="en-US" sz="2000" dirty="0" smtClean="0"/>
              <a:t>“</a:t>
            </a:r>
            <a:r>
              <a:rPr lang="en-US" sz="2000" dirty="0"/>
              <a:t>But she pointed to him. They said: How should we speak to one who was a child in the cradle</a:t>
            </a:r>
            <a:r>
              <a:rPr lang="en-US" sz="2000" dirty="0" smtClean="0"/>
              <a:t>? He </a:t>
            </a:r>
            <a:r>
              <a:rPr lang="en-US" sz="2000" dirty="0"/>
              <a:t>said: Surely I am a servant of Allah; He has given me the Book and made me a prophet;” </a:t>
            </a:r>
            <a:r>
              <a:rPr lang="en-US" sz="2000" dirty="0" smtClean="0"/>
              <a:t>(Surah 19:29-30)</a:t>
            </a:r>
          </a:p>
          <a:p>
            <a:r>
              <a:rPr lang="en-US" sz="2000" dirty="0" smtClean="0"/>
              <a:t>“And </a:t>
            </a:r>
            <a:r>
              <a:rPr lang="en-US" sz="2000" dirty="0"/>
              <a:t>surely Allah is my Lord and your Lord, therefore serve Him; this is the right path</a:t>
            </a:r>
            <a:r>
              <a:rPr lang="en-US" sz="2000" dirty="0" smtClean="0"/>
              <a:t>.” (Surah 19:36)</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8371839" y="365125"/>
            <a:ext cx="2496457" cy="3414965"/>
          </a:xfrm>
          <a:prstGeom prst="rect">
            <a:avLst/>
          </a:prstGeom>
        </p:spPr>
      </p:pic>
    </p:spTree>
    <p:extLst>
      <p:ext uri="{BB962C8B-B14F-4D97-AF65-F5344CB8AC3E}">
        <p14:creationId xmlns:p14="http://schemas.microsoft.com/office/powerpoint/2010/main" val="2093453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838200" y="1345722"/>
            <a:ext cx="10515600" cy="5175848"/>
          </a:xfrm>
        </p:spPr>
        <p:txBody>
          <a:bodyPr>
            <a:normAutofit/>
          </a:bodyPr>
          <a:lstStyle/>
          <a:p>
            <a:pPr marL="514350" indent="-514350">
              <a:buFont typeface="+mj-lt"/>
              <a:buAutoNum type="arabicPeriod"/>
            </a:pPr>
            <a:r>
              <a:rPr lang="en-US" dirty="0" smtClean="0"/>
              <a:t>Islam</a:t>
            </a:r>
          </a:p>
          <a:p>
            <a:pPr marL="971550" lvl="1" indent="-514350">
              <a:buFont typeface="+mj-lt"/>
              <a:buAutoNum type="alphaUcPeriod"/>
            </a:pPr>
            <a:r>
              <a:rPr lang="en-US" dirty="0" smtClean="0"/>
              <a:t>Origin/History</a:t>
            </a:r>
          </a:p>
          <a:p>
            <a:pPr marL="971550" lvl="1" indent="-514350">
              <a:buFont typeface="+mj-lt"/>
              <a:buAutoNum type="alphaUcPeriod"/>
            </a:pPr>
            <a:r>
              <a:rPr lang="en-US" dirty="0" smtClean="0"/>
              <a:t>Main Doctrines</a:t>
            </a:r>
          </a:p>
          <a:p>
            <a:pPr marL="971550" lvl="1" indent="-514350">
              <a:buFont typeface="+mj-lt"/>
              <a:buAutoNum type="alphaUcPeriod"/>
            </a:pPr>
            <a:r>
              <a:rPr lang="en-US" dirty="0" smtClean="0"/>
              <a:t>Modern Practice</a:t>
            </a:r>
          </a:p>
          <a:p>
            <a:pPr marL="971550" lvl="1" indent="-514350">
              <a:buFont typeface="+mj-lt"/>
              <a:buAutoNum type="alphaUcPeriod"/>
            </a:pPr>
            <a:r>
              <a:rPr lang="en-US" dirty="0" smtClean="0"/>
              <a:t>Sunni and Shia</a:t>
            </a:r>
          </a:p>
          <a:p>
            <a:pPr marL="971550" lvl="1" indent="-514350">
              <a:buFont typeface="+mj-lt"/>
              <a:buAutoNum type="alphaUcPeriod"/>
            </a:pPr>
            <a:r>
              <a:rPr lang="en-US" dirty="0" smtClean="0"/>
              <a:t>FAQ’s</a:t>
            </a:r>
          </a:p>
          <a:p>
            <a:pPr marL="514350" indent="-514350">
              <a:buFont typeface="+mj-lt"/>
              <a:buAutoNum type="arabicPeriod"/>
            </a:pPr>
            <a:r>
              <a:rPr lang="en-US" dirty="0" smtClean="0"/>
              <a:t>Mormonism</a:t>
            </a:r>
          </a:p>
          <a:p>
            <a:pPr marL="971550" lvl="1" indent="-514350">
              <a:buFont typeface="+mj-lt"/>
              <a:buAutoNum type="alphaUcPeriod"/>
            </a:pPr>
            <a:r>
              <a:rPr lang="en-US" dirty="0" smtClean="0"/>
              <a:t>Origin/History</a:t>
            </a:r>
          </a:p>
          <a:p>
            <a:pPr marL="971550" lvl="1" indent="-514350">
              <a:buFont typeface="+mj-lt"/>
              <a:buAutoNum type="alphaUcPeriod"/>
            </a:pPr>
            <a:r>
              <a:rPr lang="en-US" dirty="0" smtClean="0"/>
              <a:t>Main Doctrines</a:t>
            </a:r>
          </a:p>
          <a:p>
            <a:pPr marL="971550" lvl="1" indent="-514350">
              <a:buFont typeface="+mj-lt"/>
              <a:buAutoNum type="alphaUcPeriod"/>
            </a:pPr>
            <a:r>
              <a:rPr lang="en-US" dirty="0" smtClean="0"/>
              <a:t>Modern Practice</a:t>
            </a:r>
          </a:p>
          <a:p>
            <a:pPr marL="971550" lvl="1" indent="-514350">
              <a:buFont typeface="+mj-lt"/>
              <a:buAutoNum type="alphaUcPeriod"/>
            </a:pPr>
            <a:r>
              <a:rPr lang="en-US" dirty="0" smtClean="0"/>
              <a:t>FAQ’s</a:t>
            </a:r>
          </a:p>
          <a:p>
            <a:pPr marL="971550" lvl="1" indent="-514350">
              <a:buFont typeface="+mj-lt"/>
              <a:buAutoNum type="alphaUcPeriod"/>
            </a:pPr>
            <a:r>
              <a:rPr lang="en-US" dirty="0" smtClean="0"/>
              <a:t>Christian?</a:t>
            </a:r>
          </a:p>
          <a:p>
            <a:pPr marL="971550" lvl="1" indent="-514350">
              <a:buFont typeface="+mj-lt"/>
              <a:buAutoNum type="alphaUcPeriod"/>
            </a:pPr>
            <a:endParaRPr lang="en-US" dirty="0"/>
          </a:p>
        </p:txBody>
      </p:sp>
    </p:spTree>
    <p:extLst>
      <p:ext uri="{BB962C8B-B14F-4D97-AF65-F5344CB8AC3E}">
        <p14:creationId xmlns:p14="http://schemas.microsoft.com/office/powerpoint/2010/main" val="607196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p:txBody>
          <a:bodyPr/>
          <a:lstStyle/>
          <a:p>
            <a:r>
              <a:rPr lang="en-US" dirty="0"/>
              <a:t>Do Muslims and Christians worship the same God?</a:t>
            </a:r>
          </a:p>
          <a:p>
            <a:r>
              <a:rPr lang="en-US" dirty="0" smtClean="0"/>
              <a:t>What does Islam teach about Jesus?</a:t>
            </a:r>
          </a:p>
          <a:p>
            <a:r>
              <a:rPr lang="en-US" dirty="0" smtClean="0"/>
              <a:t>What is ISIS?</a:t>
            </a:r>
          </a:p>
          <a:p>
            <a:r>
              <a:rPr lang="en-US" dirty="0" smtClean="0"/>
              <a:t>What about women in Islam?</a:t>
            </a:r>
          </a:p>
          <a:p>
            <a:r>
              <a:rPr lang="en-US" dirty="0" smtClean="0"/>
              <a:t>What is Sharia Law?</a:t>
            </a:r>
          </a:p>
          <a:p>
            <a:endParaRPr lang="en-US" dirty="0" smtClean="0"/>
          </a:p>
          <a:p>
            <a:endParaRPr lang="en-US" dirty="0" smtClean="0"/>
          </a:p>
          <a:p>
            <a:endParaRPr lang="en-US" dirty="0"/>
          </a:p>
        </p:txBody>
      </p:sp>
    </p:spTree>
    <p:extLst>
      <p:ext uri="{BB962C8B-B14F-4D97-AF65-F5344CB8AC3E}">
        <p14:creationId xmlns:p14="http://schemas.microsoft.com/office/powerpoint/2010/main" val="1927928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a:xfrm>
            <a:off x="838200" y="1446802"/>
            <a:ext cx="10515600" cy="5019312"/>
          </a:xfrm>
        </p:spPr>
        <p:txBody>
          <a:bodyPr>
            <a:normAutofit/>
          </a:bodyPr>
          <a:lstStyle/>
          <a:p>
            <a:pPr marL="0" indent="0">
              <a:buNone/>
            </a:pPr>
            <a:r>
              <a:rPr lang="en-US" dirty="0" smtClean="0"/>
              <a:t>What is ISIS?</a:t>
            </a:r>
          </a:p>
          <a:p>
            <a:r>
              <a:rPr lang="en-US" dirty="0" smtClean="0"/>
              <a:t>Islamic State in Iraq and </a:t>
            </a:r>
            <a:r>
              <a:rPr lang="en-US" dirty="0" smtClean="0"/>
              <a:t>Syria </a:t>
            </a:r>
            <a:r>
              <a:rPr lang="en-US" dirty="0" smtClean="0"/>
              <a:t>(Sometimes ISIL “</a:t>
            </a:r>
            <a:r>
              <a:rPr lang="is-IS" dirty="0" smtClean="0"/>
              <a:t>…and Levant”)</a:t>
            </a:r>
            <a:endParaRPr lang="en-US" dirty="0" smtClean="0"/>
          </a:p>
          <a:p>
            <a:r>
              <a:rPr lang="en-US" dirty="0" smtClean="0"/>
              <a:t>Sunni fundamentalist group within Islam </a:t>
            </a:r>
          </a:p>
          <a:p>
            <a:r>
              <a:rPr lang="en-US" dirty="0" smtClean="0"/>
              <a:t>motivated by the goal of converting the earth to Islam or killing those who don’t</a:t>
            </a:r>
          </a:p>
          <a:p>
            <a:r>
              <a:rPr lang="en-US" dirty="0" smtClean="0">
                <a:hlinkClick r:id="rId2"/>
              </a:rPr>
              <a:t>A detailed report by Terrorism information Center</a:t>
            </a:r>
            <a:endParaRPr lang="en-US" dirty="0" smtClean="0"/>
          </a:p>
          <a:p>
            <a:r>
              <a:rPr lang="en-US" dirty="0" smtClean="0">
                <a:hlinkClick r:id="rId3"/>
              </a:rPr>
              <a:t>My blog post on a Christian Response to ISIS</a:t>
            </a:r>
            <a:endParaRPr lang="en-US" dirty="0"/>
          </a:p>
        </p:txBody>
      </p:sp>
    </p:spTree>
    <p:extLst>
      <p:ext uri="{BB962C8B-B14F-4D97-AF65-F5344CB8AC3E}">
        <p14:creationId xmlns:p14="http://schemas.microsoft.com/office/powerpoint/2010/main" val="2002666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p:txBody>
          <a:bodyPr/>
          <a:lstStyle/>
          <a:p>
            <a:r>
              <a:rPr lang="en-US" dirty="0"/>
              <a:t>Do Muslims and Christians worship the same God?</a:t>
            </a:r>
          </a:p>
          <a:p>
            <a:r>
              <a:rPr lang="en-US" dirty="0" smtClean="0"/>
              <a:t>What does Islam teach about Jesus?</a:t>
            </a:r>
          </a:p>
          <a:p>
            <a:r>
              <a:rPr lang="en-US" dirty="0" smtClean="0"/>
              <a:t>What is ISIS?</a:t>
            </a:r>
          </a:p>
          <a:p>
            <a:r>
              <a:rPr lang="en-US" dirty="0" smtClean="0"/>
              <a:t>What about women in Islam?</a:t>
            </a:r>
          </a:p>
          <a:p>
            <a:r>
              <a:rPr lang="en-US" dirty="0" smtClean="0"/>
              <a:t>What is Sharia Law?</a:t>
            </a:r>
          </a:p>
          <a:p>
            <a:endParaRPr lang="en-US" dirty="0" smtClean="0"/>
          </a:p>
          <a:p>
            <a:endParaRPr lang="en-US" dirty="0" smtClean="0"/>
          </a:p>
          <a:p>
            <a:endParaRPr lang="en-US" dirty="0"/>
          </a:p>
        </p:txBody>
      </p:sp>
    </p:spTree>
    <p:extLst>
      <p:ext uri="{BB962C8B-B14F-4D97-AF65-F5344CB8AC3E}">
        <p14:creationId xmlns:p14="http://schemas.microsoft.com/office/powerpoint/2010/main" val="1457806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a:xfrm>
            <a:off x="838200" y="1368424"/>
            <a:ext cx="10515600" cy="5489575"/>
          </a:xfrm>
        </p:spPr>
        <p:txBody>
          <a:bodyPr>
            <a:normAutofit/>
          </a:bodyPr>
          <a:lstStyle/>
          <a:p>
            <a:pPr marL="0" indent="0">
              <a:buNone/>
            </a:pPr>
            <a:r>
              <a:rPr lang="en-US" dirty="0" smtClean="0"/>
              <a:t>What about women in Islam?</a:t>
            </a:r>
          </a:p>
          <a:p>
            <a:r>
              <a:rPr lang="en-US" dirty="0" smtClean="0"/>
              <a:t>The Qur'an and many Hadiths seem to devalue women </a:t>
            </a:r>
          </a:p>
          <a:p>
            <a:pPr lvl="1"/>
            <a:r>
              <a:rPr lang="en-US" dirty="0" smtClean="0"/>
              <a:t>“the majority of the dwellers in hell are women” (6.8.301)</a:t>
            </a:r>
          </a:p>
          <a:p>
            <a:pPr lvl="1"/>
            <a:r>
              <a:rPr lang="en-US" dirty="0"/>
              <a:t>“Men are in charge of women by [right of] what Allah has given one over the other and what they spend [for maintenance] from their </a:t>
            </a:r>
            <a:r>
              <a:rPr lang="en-US" dirty="0" smtClean="0"/>
              <a:t>wealth</a:t>
            </a:r>
            <a:r>
              <a:rPr lang="is-IS" dirty="0" smtClean="0"/>
              <a:t>… </a:t>
            </a:r>
            <a:r>
              <a:rPr lang="en-US" dirty="0" smtClean="0"/>
              <a:t>But </a:t>
            </a:r>
            <a:r>
              <a:rPr lang="en-US" dirty="0"/>
              <a:t>those [wives] from whom you fear arrogance - [first] advise them; [then if they persist], forsake them in bed; and [finally], strike them. But if they obey you [once more], seek no means against them.(</a:t>
            </a:r>
            <a:r>
              <a:rPr lang="en-US" dirty="0" smtClean="0"/>
              <a:t>Surah 4:34)</a:t>
            </a:r>
          </a:p>
          <a:p>
            <a:r>
              <a:rPr lang="en-US" dirty="0" smtClean="0"/>
              <a:t>Sexual assault, polygamy, adultery, sexual manipulation, and sexual slavery seem allowable in many Hadiths</a:t>
            </a:r>
          </a:p>
          <a:p>
            <a:pPr lvl="1"/>
            <a:r>
              <a:rPr lang="en-US" dirty="0" smtClean="0"/>
              <a:t>34.113.436; 62.54.82; 63.7.190; 54.6.640; 74.12.260</a:t>
            </a:r>
          </a:p>
          <a:p>
            <a:pPr lvl="1"/>
            <a:endParaRPr lang="en-US" dirty="0" smtClean="0"/>
          </a:p>
          <a:p>
            <a:pPr lvl="1"/>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7277899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a:xfrm>
            <a:off x="838199" y="1368424"/>
            <a:ext cx="7393575" cy="5489575"/>
          </a:xfrm>
        </p:spPr>
        <p:txBody>
          <a:bodyPr>
            <a:normAutofit lnSpcReduction="10000"/>
          </a:bodyPr>
          <a:lstStyle/>
          <a:p>
            <a:pPr marL="0" indent="0">
              <a:buNone/>
            </a:pPr>
            <a:r>
              <a:rPr lang="en-US" dirty="0" smtClean="0"/>
              <a:t>What about women in Islam?</a:t>
            </a:r>
          </a:p>
          <a:p>
            <a:r>
              <a:rPr lang="en-US" dirty="0" smtClean="0"/>
              <a:t>Plausible deniability</a:t>
            </a:r>
          </a:p>
          <a:p>
            <a:pPr lvl="1"/>
            <a:r>
              <a:rPr lang="en-US" dirty="0" smtClean="0"/>
              <a:t>Muslim apologists all have sufficient answers for many of these critiques</a:t>
            </a:r>
          </a:p>
          <a:p>
            <a:pPr lvl="1"/>
            <a:r>
              <a:rPr lang="en-US" dirty="0" smtClean="0"/>
              <a:t>the majority of modern Muslims deny gender inequality within Islam</a:t>
            </a:r>
          </a:p>
          <a:p>
            <a:r>
              <a:rPr lang="en-US" dirty="0" smtClean="0"/>
              <a:t>Many women are treated poorly in Muslim practice in certain parts of the world</a:t>
            </a:r>
          </a:p>
          <a:p>
            <a:pPr lvl="1"/>
            <a:r>
              <a:rPr lang="en-US" dirty="0" smtClean="0"/>
              <a:t>1/2 worth legal testimony</a:t>
            </a:r>
          </a:p>
          <a:p>
            <a:pPr lvl="1"/>
            <a:r>
              <a:rPr lang="en-US" dirty="0" smtClean="0"/>
              <a:t>bought for marriage</a:t>
            </a:r>
          </a:p>
          <a:p>
            <a:pPr lvl="1"/>
            <a:r>
              <a:rPr lang="en-US" dirty="0" smtClean="0"/>
              <a:t>effectual house arrest</a:t>
            </a:r>
          </a:p>
          <a:p>
            <a:r>
              <a:rPr lang="en-US" dirty="0" smtClean="0"/>
              <a:t>Are these due to Islam, Culture, or Sin nature?</a:t>
            </a:r>
          </a:p>
          <a:p>
            <a:pPr lvl="1"/>
            <a:endParaRPr lang="en-US" dirty="0" smtClean="0"/>
          </a:p>
          <a:p>
            <a:endParaRPr lang="en-US" dirty="0" smtClean="0"/>
          </a:p>
          <a:p>
            <a:pPr lvl="1"/>
            <a:endParaRPr lang="en-US" dirty="0" smtClean="0"/>
          </a:p>
          <a:p>
            <a:pPr lvl="1"/>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8374" t="5575" r="24349" b="148"/>
          <a:stretch/>
        </p:blipFill>
        <p:spPr>
          <a:xfrm>
            <a:off x="8490855" y="1027906"/>
            <a:ext cx="3122025" cy="5263937"/>
          </a:xfrm>
          <a:prstGeom prst="rect">
            <a:avLst/>
          </a:prstGeom>
        </p:spPr>
      </p:pic>
    </p:spTree>
    <p:extLst>
      <p:ext uri="{BB962C8B-B14F-4D97-AF65-F5344CB8AC3E}">
        <p14:creationId xmlns:p14="http://schemas.microsoft.com/office/powerpoint/2010/main" val="872090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p:txBody>
          <a:bodyPr/>
          <a:lstStyle/>
          <a:p>
            <a:r>
              <a:rPr lang="en-US" dirty="0"/>
              <a:t>Do Muslims and Christians worship the same God?</a:t>
            </a:r>
          </a:p>
          <a:p>
            <a:r>
              <a:rPr lang="en-US" dirty="0" smtClean="0"/>
              <a:t>What does Islam teach about Jesus?</a:t>
            </a:r>
          </a:p>
          <a:p>
            <a:r>
              <a:rPr lang="en-US" dirty="0" smtClean="0"/>
              <a:t>What is ISIS?</a:t>
            </a:r>
          </a:p>
          <a:p>
            <a:r>
              <a:rPr lang="en-US" dirty="0" smtClean="0"/>
              <a:t>What about women in Islam?</a:t>
            </a:r>
          </a:p>
          <a:p>
            <a:r>
              <a:rPr lang="en-US" dirty="0" smtClean="0"/>
              <a:t>What is Sharia Law?</a:t>
            </a:r>
          </a:p>
          <a:p>
            <a:endParaRPr lang="en-US" dirty="0" smtClean="0"/>
          </a:p>
          <a:p>
            <a:endParaRPr lang="en-US" dirty="0" smtClean="0"/>
          </a:p>
          <a:p>
            <a:endParaRPr lang="en-US" dirty="0"/>
          </a:p>
        </p:txBody>
      </p:sp>
    </p:spTree>
    <p:extLst>
      <p:ext uri="{BB962C8B-B14F-4D97-AF65-F5344CB8AC3E}">
        <p14:creationId xmlns:p14="http://schemas.microsoft.com/office/powerpoint/2010/main" val="15702786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FAQ’s</a:t>
            </a:r>
            <a:endParaRPr lang="en-US" dirty="0"/>
          </a:p>
        </p:txBody>
      </p:sp>
      <p:sp>
        <p:nvSpPr>
          <p:cNvPr id="3" name="Content Placeholder 2"/>
          <p:cNvSpPr>
            <a:spLocks noGrp="1"/>
          </p:cNvSpPr>
          <p:nvPr>
            <p:ph idx="1"/>
          </p:nvPr>
        </p:nvSpPr>
        <p:spPr>
          <a:xfrm>
            <a:off x="838200" y="1332410"/>
            <a:ext cx="5575663" cy="5525589"/>
          </a:xfrm>
        </p:spPr>
        <p:txBody>
          <a:bodyPr/>
          <a:lstStyle/>
          <a:p>
            <a:pPr marL="0" indent="0">
              <a:buNone/>
            </a:pPr>
            <a:r>
              <a:rPr lang="en-US" dirty="0" smtClean="0"/>
              <a:t>What is Sharia Law?</a:t>
            </a:r>
          </a:p>
          <a:p>
            <a:r>
              <a:rPr lang="en-US" dirty="0" smtClean="0"/>
              <a:t>Sharia (“the path”, or “the way”) is the set of legal, social, sexual, and economic laws derived by application from the Qur’an and the Hadiths. </a:t>
            </a:r>
          </a:p>
          <a:p>
            <a:r>
              <a:rPr lang="en-US" dirty="0" smtClean="0"/>
              <a:t>It is analogous to the Jewish law of the 1</a:t>
            </a:r>
            <a:r>
              <a:rPr lang="en-US" baseline="30000" dirty="0" smtClean="0"/>
              <a:t>st</a:t>
            </a:r>
            <a:r>
              <a:rPr lang="en-US" dirty="0" smtClean="0"/>
              <a:t> century, based on the Mosaic law, but widely expanded.</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2"/>
          <a:stretch>
            <a:fillRect/>
          </a:stretch>
        </p:blipFill>
        <p:spPr>
          <a:xfrm>
            <a:off x="6290650" y="1690688"/>
            <a:ext cx="5603913" cy="3732206"/>
          </a:xfrm>
          <a:prstGeom prst="rect">
            <a:avLst/>
          </a:prstGeom>
        </p:spPr>
      </p:pic>
    </p:spTree>
    <p:extLst>
      <p:ext uri="{BB962C8B-B14F-4D97-AF65-F5344CB8AC3E}">
        <p14:creationId xmlns:p14="http://schemas.microsoft.com/office/powerpoint/2010/main" val="1247539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9412" y="2468245"/>
            <a:ext cx="10515600" cy="1325563"/>
          </a:xfrm>
        </p:spPr>
        <p:txBody>
          <a:bodyPr/>
          <a:lstStyle/>
          <a:p>
            <a:r>
              <a:rPr lang="en-US" smtClean="0"/>
              <a:t>Questions?</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3704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838200" y="1345722"/>
            <a:ext cx="10515600" cy="5175848"/>
          </a:xfrm>
        </p:spPr>
        <p:txBody>
          <a:bodyPr>
            <a:normAutofit/>
          </a:bodyPr>
          <a:lstStyle/>
          <a:p>
            <a:pPr marL="514350" indent="-514350">
              <a:buFont typeface="+mj-lt"/>
              <a:buAutoNum type="arabicPeriod"/>
            </a:pPr>
            <a:r>
              <a:rPr lang="en-US" dirty="0" smtClean="0"/>
              <a:t>Islam</a:t>
            </a:r>
          </a:p>
          <a:p>
            <a:pPr marL="971550" lvl="1" indent="-514350">
              <a:buFont typeface="+mj-lt"/>
              <a:buAutoNum type="alphaUcPeriod"/>
            </a:pPr>
            <a:r>
              <a:rPr lang="en-US" dirty="0" smtClean="0"/>
              <a:t>Origin/History</a:t>
            </a:r>
          </a:p>
          <a:p>
            <a:pPr marL="971550" lvl="1" indent="-514350">
              <a:buFont typeface="+mj-lt"/>
              <a:buAutoNum type="alphaUcPeriod"/>
            </a:pPr>
            <a:r>
              <a:rPr lang="en-US" dirty="0" smtClean="0"/>
              <a:t>Main Doctrines</a:t>
            </a:r>
          </a:p>
          <a:p>
            <a:pPr marL="971550" lvl="1" indent="-514350">
              <a:buFont typeface="+mj-lt"/>
              <a:buAutoNum type="alphaUcPeriod"/>
            </a:pPr>
            <a:r>
              <a:rPr lang="en-US" dirty="0" smtClean="0"/>
              <a:t>Modern Practice</a:t>
            </a:r>
          </a:p>
          <a:p>
            <a:pPr marL="971550" lvl="1" indent="-514350">
              <a:buFont typeface="+mj-lt"/>
              <a:buAutoNum type="alphaUcPeriod"/>
            </a:pPr>
            <a:r>
              <a:rPr lang="en-US" dirty="0" smtClean="0"/>
              <a:t>Sunni and Shia</a:t>
            </a:r>
          </a:p>
          <a:p>
            <a:pPr marL="971550" lvl="1" indent="-514350">
              <a:buFont typeface="+mj-lt"/>
              <a:buAutoNum type="alphaUcPeriod"/>
            </a:pPr>
            <a:r>
              <a:rPr lang="en-US" dirty="0" smtClean="0"/>
              <a:t>FAQ’s</a:t>
            </a:r>
          </a:p>
          <a:p>
            <a:pPr marL="514350" indent="-514350">
              <a:buFont typeface="+mj-lt"/>
              <a:buAutoNum type="arabicPeriod"/>
            </a:pPr>
            <a:r>
              <a:rPr lang="en-US" dirty="0" smtClean="0"/>
              <a:t>Mormonism</a:t>
            </a:r>
          </a:p>
          <a:p>
            <a:pPr marL="971550" lvl="1" indent="-514350">
              <a:buFont typeface="+mj-lt"/>
              <a:buAutoNum type="alphaUcPeriod"/>
            </a:pPr>
            <a:r>
              <a:rPr lang="en-US" dirty="0" smtClean="0"/>
              <a:t>Origin/History</a:t>
            </a:r>
          </a:p>
          <a:p>
            <a:pPr marL="971550" lvl="1" indent="-514350">
              <a:buFont typeface="+mj-lt"/>
              <a:buAutoNum type="alphaUcPeriod"/>
            </a:pPr>
            <a:r>
              <a:rPr lang="en-US" dirty="0" smtClean="0"/>
              <a:t>Main Doctrines</a:t>
            </a:r>
          </a:p>
          <a:p>
            <a:pPr marL="971550" lvl="1" indent="-514350">
              <a:buFont typeface="+mj-lt"/>
              <a:buAutoNum type="alphaUcPeriod"/>
            </a:pPr>
            <a:r>
              <a:rPr lang="en-US" dirty="0" smtClean="0"/>
              <a:t>Modern Practice</a:t>
            </a:r>
          </a:p>
          <a:p>
            <a:pPr marL="971550" lvl="1" indent="-514350">
              <a:buFont typeface="+mj-lt"/>
              <a:buAutoNum type="alphaUcPeriod"/>
            </a:pPr>
            <a:r>
              <a:rPr lang="en-US" dirty="0" smtClean="0"/>
              <a:t>FAQ’s</a:t>
            </a:r>
          </a:p>
          <a:p>
            <a:pPr marL="971550" lvl="1" indent="-514350">
              <a:buFont typeface="+mj-lt"/>
              <a:buAutoNum type="alphaUcPeriod"/>
            </a:pPr>
            <a:r>
              <a:rPr lang="en-US" dirty="0" smtClean="0"/>
              <a:t>Christian?</a:t>
            </a:r>
          </a:p>
          <a:p>
            <a:pPr marL="971550" lvl="1" indent="-514350">
              <a:buFont typeface="+mj-lt"/>
              <a:buAutoNum type="alphaUcPeriod"/>
            </a:pPr>
            <a:endParaRPr lang="en-US" dirty="0"/>
          </a:p>
        </p:txBody>
      </p:sp>
    </p:spTree>
    <p:extLst>
      <p:ext uri="{BB962C8B-B14F-4D97-AF65-F5344CB8AC3E}">
        <p14:creationId xmlns:p14="http://schemas.microsoft.com/office/powerpoint/2010/main" val="798859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Origin/History</a:t>
            </a:r>
            <a:endParaRPr lang="en-US" dirty="0"/>
          </a:p>
        </p:txBody>
      </p:sp>
      <p:sp>
        <p:nvSpPr>
          <p:cNvPr id="5" name="Content Placeholder 4"/>
          <p:cNvSpPr>
            <a:spLocks noGrp="1"/>
          </p:cNvSpPr>
          <p:nvPr>
            <p:ph idx="1"/>
          </p:nvPr>
        </p:nvSpPr>
        <p:spPr>
          <a:xfrm>
            <a:off x="498566" y="1690688"/>
            <a:ext cx="7495903" cy="4862558"/>
          </a:xfrm>
        </p:spPr>
        <p:txBody>
          <a:bodyPr/>
          <a:lstStyle/>
          <a:p>
            <a:r>
              <a:rPr lang="en-US" dirty="0"/>
              <a:t>Joseph Smith </a:t>
            </a:r>
          </a:p>
          <a:p>
            <a:pPr lvl="1"/>
            <a:r>
              <a:rPr lang="en-US" dirty="0"/>
              <a:t>Vision of Father and son (1820)</a:t>
            </a:r>
          </a:p>
          <a:p>
            <a:pPr lvl="1"/>
            <a:r>
              <a:rPr lang="en-US" dirty="0"/>
              <a:t>Vision of Angel </a:t>
            </a:r>
            <a:r>
              <a:rPr lang="en-US" dirty="0" err="1"/>
              <a:t>Moroni</a:t>
            </a:r>
            <a:r>
              <a:rPr lang="en-US" dirty="0"/>
              <a:t> (1823)</a:t>
            </a:r>
          </a:p>
          <a:p>
            <a:pPr lvl="2"/>
            <a:r>
              <a:rPr lang="en-US" dirty="0"/>
              <a:t>told him where to find the gold tablets</a:t>
            </a:r>
          </a:p>
          <a:p>
            <a:pPr lvl="2"/>
            <a:r>
              <a:rPr lang="en-US" dirty="0" err="1"/>
              <a:t>Urim</a:t>
            </a:r>
            <a:r>
              <a:rPr lang="en-US" dirty="0"/>
              <a:t> and </a:t>
            </a:r>
            <a:r>
              <a:rPr lang="en-US" dirty="0" err="1"/>
              <a:t>Thummin</a:t>
            </a:r>
            <a:r>
              <a:rPr lang="en-US" dirty="0"/>
              <a:t> (Stones for translating)</a:t>
            </a:r>
          </a:p>
          <a:p>
            <a:pPr lvl="1"/>
            <a:r>
              <a:rPr lang="en-US" dirty="0"/>
              <a:t>Translated the book of Mormon (1829)</a:t>
            </a:r>
          </a:p>
          <a:p>
            <a:pPr lvl="1"/>
            <a:r>
              <a:rPr lang="en-US" dirty="0"/>
              <a:t>Returned plates to Angel </a:t>
            </a:r>
            <a:r>
              <a:rPr lang="en-US" dirty="0" err="1"/>
              <a:t>Moroni</a:t>
            </a:r>
            <a:r>
              <a:rPr lang="en-US" dirty="0"/>
              <a:t> in </a:t>
            </a:r>
            <a:r>
              <a:rPr lang="en-US" dirty="0" err="1"/>
              <a:t>Cumorah</a:t>
            </a:r>
            <a:r>
              <a:rPr lang="en-US" dirty="0"/>
              <a:t> cave (lost)</a:t>
            </a:r>
          </a:p>
          <a:p>
            <a:r>
              <a:rPr lang="en-US" dirty="0"/>
              <a:t>Brigham Young</a:t>
            </a:r>
          </a:p>
          <a:p>
            <a:pPr lvl="1"/>
            <a:r>
              <a:rPr lang="en-US" dirty="0"/>
              <a:t>Led pioneer movement of LDS to Utah (1847)</a:t>
            </a:r>
          </a:p>
          <a:p>
            <a:pPr lvl="1"/>
            <a:r>
              <a:rPr lang="en-US" dirty="0"/>
              <a:t>Became separatist society until around 20</a:t>
            </a:r>
            <a:r>
              <a:rPr lang="en-US" baseline="30000" dirty="0"/>
              <a:t>th</a:t>
            </a:r>
            <a:r>
              <a:rPr lang="en-US" dirty="0"/>
              <a:t> </a:t>
            </a:r>
            <a:r>
              <a:rPr lang="en-US" dirty="0" smtClean="0"/>
              <a:t>century</a:t>
            </a:r>
            <a:endParaRPr lang="en-US" dirty="0"/>
          </a:p>
        </p:txBody>
      </p:sp>
      <p:pic>
        <p:nvPicPr>
          <p:cNvPr id="4" name="Picture 3"/>
          <p:cNvPicPr>
            <a:picLocks noChangeAspect="1"/>
          </p:cNvPicPr>
          <p:nvPr/>
        </p:nvPicPr>
        <p:blipFill>
          <a:blip r:embed="rId2"/>
          <a:stretch>
            <a:fillRect/>
          </a:stretch>
        </p:blipFill>
        <p:spPr>
          <a:xfrm>
            <a:off x="7889966" y="1685744"/>
            <a:ext cx="3803468" cy="4754335"/>
          </a:xfrm>
          <a:prstGeom prst="rect">
            <a:avLst/>
          </a:prstGeom>
        </p:spPr>
      </p:pic>
    </p:spTree>
    <p:extLst>
      <p:ext uri="{BB962C8B-B14F-4D97-AF65-F5344CB8AC3E}">
        <p14:creationId xmlns:p14="http://schemas.microsoft.com/office/powerpoint/2010/main" val="975012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Thoughts</a:t>
            </a:r>
            <a:endParaRPr lang="en-US" dirty="0"/>
          </a:p>
        </p:txBody>
      </p:sp>
      <p:sp>
        <p:nvSpPr>
          <p:cNvPr id="3" name="Content Placeholder 2"/>
          <p:cNvSpPr>
            <a:spLocks noGrp="1"/>
          </p:cNvSpPr>
          <p:nvPr>
            <p:ph idx="1"/>
          </p:nvPr>
        </p:nvSpPr>
        <p:spPr>
          <a:xfrm>
            <a:off x="838200" y="1825624"/>
            <a:ext cx="10515600" cy="4731929"/>
          </a:xfrm>
        </p:spPr>
        <p:txBody>
          <a:bodyPr>
            <a:normAutofit/>
          </a:bodyPr>
          <a:lstStyle/>
          <a:p>
            <a:r>
              <a:rPr lang="en-US" dirty="0" smtClean="0"/>
              <a:t>What constitutes “Islam” and “Mormonism,” is it what their holy books teach, or what the majority of their adherents practice?</a:t>
            </a:r>
          </a:p>
          <a:p>
            <a:r>
              <a:rPr lang="en-US" dirty="0" smtClean="0"/>
              <a:t>What constitutes “Christianity”? Is it what the Bible teaches, or what the majority of their adherents practice?</a:t>
            </a:r>
          </a:p>
          <a:p>
            <a:endParaRPr lang="en-US" dirty="0" smtClean="0"/>
          </a:p>
          <a:p>
            <a:r>
              <a:rPr lang="en-US" dirty="0" smtClean="0"/>
              <a:t>This presentation will give more credence to what Islam and Mormonism's holy books teach, while noting the most highly regarded and common interpretations of those books for practice. </a:t>
            </a:r>
            <a:endParaRPr lang="en-US" dirty="0"/>
          </a:p>
        </p:txBody>
      </p:sp>
    </p:spTree>
    <p:extLst>
      <p:ext uri="{BB962C8B-B14F-4D97-AF65-F5344CB8AC3E}">
        <p14:creationId xmlns:p14="http://schemas.microsoft.com/office/powerpoint/2010/main" val="14436880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Origin/History</a:t>
            </a:r>
            <a:endParaRPr lang="en-US" dirty="0"/>
          </a:p>
        </p:txBody>
      </p:sp>
      <p:sp>
        <p:nvSpPr>
          <p:cNvPr id="5" name="Content Placeholder 4"/>
          <p:cNvSpPr>
            <a:spLocks noGrp="1"/>
          </p:cNvSpPr>
          <p:nvPr>
            <p:ph idx="1"/>
          </p:nvPr>
        </p:nvSpPr>
        <p:spPr>
          <a:xfrm>
            <a:off x="498566" y="1690688"/>
            <a:ext cx="7495903" cy="4862558"/>
          </a:xfrm>
        </p:spPr>
        <p:txBody>
          <a:bodyPr/>
          <a:lstStyle/>
          <a:p>
            <a:r>
              <a:rPr lang="en-US" dirty="0"/>
              <a:t>Joseph Smith </a:t>
            </a:r>
          </a:p>
          <a:p>
            <a:pPr lvl="1"/>
            <a:r>
              <a:rPr lang="en-US" dirty="0"/>
              <a:t>Vision of Father and son (1820)</a:t>
            </a:r>
          </a:p>
          <a:p>
            <a:pPr lvl="1"/>
            <a:r>
              <a:rPr lang="en-US" dirty="0"/>
              <a:t>Vision of Angel </a:t>
            </a:r>
            <a:r>
              <a:rPr lang="en-US" dirty="0" err="1"/>
              <a:t>Moroni</a:t>
            </a:r>
            <a:r>
              <a:rPr lang="en-US" dirty="0"/>
              <a:t> (1823)</a:t>
            </a:r>
          </a:p>
          <a:p>
            <a:pPr lvl="2"/>
            <a:r>
              <a:rPr lang="en-US" dirty="0"/>
              <a:t>told him where to find the gold tablets</a:t>
            </a:r>
          </a:p>
          <a:p>
            <a:pPr lvl="2"/>
            <a:r>
              <a:rPr lang="en-US" dirty="0" err="1"/>
              <a:t>Urim</a:t>
            </a:r>
            <a:r>
              <a:rPr lang="en-US" dirty="0"/>
              <a:t> and </a:t>
            </a:r>
            <a:r>
              <a:rPr lang="en-US" dirty="0" err="1"/>
              <a:t>Thummin</a:t>
            </a:r>
            <a:r>
              <a:rPr lang="en-US" dirty="0"/>
              <a:t> (Stones for translating)</a:t>
            </a:r>
          </a:p>
          <a:p>
            <a:pPr lvl="1"/>
            <a:r>
              <a:rPr lang="en-US" dirty="0"/>
              <a:t>Translated the book of Mormon (1829)</a:t>
            </a:r>
          </a:p>
          <a:p>
            <a:pPr lvl="1"/>
            <a:r>
              <a:rPr lang="en-US" dirty="0"/>
              <a:t>Returned plates to Angel </a:t>
            </a:r>
            <a:r>
              <a:rPr lang="en-US" dirty="0" err="1"/>
              <a:t>Moroni</a:t>
            </a:r>
            <a:r>
              <a:rPr lang="en-US" dirty="0"/>
              <a:t> in </a:t>
            </a:r>
            <a:r>
              <a:rPr lang="en-US" dirty="0" err="1"/>
              <a:t>Cumorah</a:t>
            </a:r>
            <a:r>
              <a:rPr lang="en-US" dirty="0"/>
              <a:t> cave (lost)</a:t>
            </a:r>
          </a:p>
          <a:p>
            <a:r>
              <a:rPr lang="en-US" dirty="0"/>
              <a:t>Brigham Young</a:t>
            </a:r>
          </a:p>
          <a:p>
            <a:pPr lvl="1"/>
            <a:r>
              <a:rPr lang="en-US" dirty="0"/>
              <a:t>Led pioneer movement of LDS to Utah (1847)</a:t>
            </a:r>
          </a:p>
          <a:p>
            <a:pPr lvl="1"/>
            <a:r>
              <a:rPr lang="en-US" dirty="0"/>
              <a:t>Became separatist society until around 20</a:t>
            </a:r>
            <a:r>
              <a:rPr lang="en-US" baseline="30000" dirty="0"/>
              <a:t>th</a:t>
            </a:r>
            <a:r>
              <a:rPr lang="en-US" dirty="0"/>
              <a:t> </a:t>
            </a:r>
            <a:r>
              <a:rPr lang="en-US" dirty="0" smtClean="0"/>
              <a:t>century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30" y="1398361"/>
            <a:ext cx="3716204" cy="5154885"/>
          </a:xfrm>
          <a:prstGeom prst="rect">
            <a:avLst/>
          </a:prstGeom>
        </p:spPr>
      </p:pic>
    </p:spTree>
    <p:extLst>
      <p:ext uri="{BB962C8B-B14F-4D97-AF65-F5344CB8AC3E}">
        <p14:creationId xmlns:p14="http://schemas.microsoft.com/office/powerpoint/2010/main" val="13930659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Origin/History</a:t>
            </a:r>
            <a:endParaRPr lang="en-US" dirty="0"/>
          </a:p>
        </p:txBody>
      </p:sp>
      <p:sp>
        <p:nvSpPr>
          <p:cNvPr id="5" name="Content Placeholder 4"/>
          <p:cNvSpPr>
            <a:spLocks noGrp="1"/>
          </p:cNvSpPr>
          <p:nvPr>
            <p:ph idx="1"/>
          </p:nvPr>
        </p:nvSpPr>
        <p:spPr>
          <a:xfrm>
            <a:off x="498566" y="1690688"/>
            <a:ext cx="7495903" cy="4862558"/>
          </a:xfrm>
        </p:spPr>
        <p:txBody>
          <a:bodyPr/>
          <a:lstStyle/>
          <a:p>
            <a:r>
              <a:rPr lang="en-US" dirty="0"/>
              <a:t>Joseph Smith </a:t>
            </a:r>
          </a:p>
          <a:p>
            <a:pPr lvl="1"/>
            <a:r>
              <a:rPr lang="en-US" dirty="0"/>
              <a:t>Vision of Father and son (1820)</a:t>
            </a:r>
          </a:p>
          <a:p>
            <a:pPr lvl="1"/>
            <a:r>
              <a:rPr lang="en-US" dirty="0"/>
              <a:t>Vision of Angel </a:t>
            </a:r>
            <a:r>
              <a:rPr lang="en-US" dirty="0" err="1"/>
              <a:t>Moroni</a:t>
            </a:r>
            <a:r>
              <a:rPr lang="en-US" dirty="0"/>
              <a:t> (1823)</a:t>
            </a:r>
          </a:p>
          <a:p>
            <a:pPr lvl="2"/>
            <a:r>
              <a:rPr lang="en-US" dirty="0"/>
              <a:t>told him where to find the gold tablets</a:t>
            </a:r>
          </a:p>
          <a:p>
            <a:pPr lvl="2"/>
            <a:r>
              <a:rPr lang="en-US" dirty="0" err="1"/>
              <a:t>Urim</a:t>
            </a:r>
            <a:r>
              <a:rPr lang="en-US" dirty="0"/>
              <a:t> and </a:t>
            </a:r>
            <a:r>
              <a:rPr lang="en-US" dirty="0" err="1"/>
              <a:t>Thummin</a:t>
            </a:r>
            <a:r>
              <a:rPr lang="en-US" dirty="0"/>
              <a:t> (Stones for translating)</a:t>
            </a:r>
          </a:p>
          <a:p>
            <a:pPr lvl="1"/>
            <a:r>
              <a:rPr lang="en-US" dirty="0"/>
              <a:t>Translated the book of Mormon (1829)</a:t>
            </a:r>
          </a:p>
          <a:p>
            <a:pPr lvl="1"/>
            <a:r>
              <a:rPr lang="en-US" dirty="0"/>
              <a:t>Returned plates to Angel </a:t>
            </a:r>
            <a:r>
              <a:rPr lang="en-US" dirty="0" err="1"/>
              <a:t>Moroni</a:t>
            </a:r>
            <a:r>
              <a:rPr lang="en-US" dirty="0"/>
              <a:t> in </a:t>
            </a:r>
            <a:r>
              <a:rPr lang="en-US" dirty="0" err="1"/>
              <a:t>Cumorah</a:t>
            </a:r>
            <a:r>
              <a:rPr lang="en-US" dirty="0"/>
              <a:t> cave (lost)</a:t>
            </a:r>
          </a:p>
          <a:p>
            <a:r>
              <a:rPr lang="en-US" dirty="0"/>
              <a:t>Brigham Young</a:t>
            </a:r>
          </a:p>
          <a:p>
            <a:pPr lvl="1"/>
            <a:r>
              <a:rPr lang="en-US" dirty="0"/>
              <a:t>Led pioneer movement of LDS to Utah (1847)</a:t>
            </a:r>
          </a:p>
          <a:p>
            <a:pPr lvl="1"/>
            <a:r>
              <a:rPr lang="en-US" dirty="0"/>
              <a:t>Became separatist society until around 20</a:t>
            </a:r>
            <a:r>
              <a:rPr lang="en-US" baseline="30000" dirty="0"/>
              <a:t>th</a:t>
            </a:r>
            <a:r>
              <a:rPr lang="en-US" dirty="0"/>
              <a:t> </a:t>
            </a:r>
            <a:r>
              <a:rPr lang="en-US" dirty="0" smtClean="0"/>
              <a:t>century</a:t>
            </a:r>
            <a:endParaRPr lang="en-US" dirty="0"/>
          </a:p>
        </p:txBody>
      </p:sp>
      <p:pic>
        <p:nvPicPr>
          <p:cNvPr id="3" name="Picture 2"/>
          <p:cNvPicPr>
            <a:picLocks noChangeAspect="1"/>
          </p:cNvPicPr>
          <p:nvPr/>
        </p:nvPicPr>
        <p:blipFill>
          <a:blip r:embed="rId2"/>
          <a:stretch>
            <a:fillRect/>
          </a:stretch>
        </p:blipFill>
        <p:spPr>
          <a:xfrm>
            <a:off x="7994469" y="1497920"/>
            <a:ext cx="3769377" cy="5055326"/>
          </a:xfrm>
          <a:prstGeom prst="rect">
            <a:avLst/>
          </a:prstGeom>
        </p:spPr>
      </p:pic>
    </p:spTree>
    <p:extLst>
      <p:ext uri="{BB962C8B-B14F-4D97-AF65-F5344CB8AC3E}">
        <p14:creationId xmlns:p14="http://schemas.microsoft.com/office/powerpoint/2010/main" val="13933071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Origin/History</a:t>
            </a:r>
            <a:endParaRPr lang="en-US" dirty="0"/>
          </a:p>
        </p:txBody>
      </p:sp>
      <p:sp>
        <p:nvSpPr>
          <p:cNvPr id="5" name="Content Placeholder 4"/>
          <p:cNvSpPr>
            <a:spLocks noGrp="1"/>
          </p:cNvSpPr>
          <p:nvPr>
            <p:ph idx="1"/>
          </p:nvPr>
        </p:nvSpPr>
        <p:spPr>
          <a:xfrm>
            <a:off x="498566" y="1690688"/>
            <a:ext cx="7495903" cy="4862558"/>
          </a:xfrm>
        </p:spPr>
        <p:txBody>
          <a:bodyPr/>
          <a:lstStyle/>
          <a:p>
            <a:r>
              <a:rPr lang="en-US" dirty="0"/>
              <a:t>Joseph Smith </a:t>
            </a:r>
          </a:p>
          <a:p>
            <a:pPr lvl="1"/>
            <a:r>
              <a:rPr lang="en-US" dirty="0"/>
              <a:t>Vision of Father and son (1820)</a:t>
            </a:r>
          </a:p>
          <a:p>
            <a:pPr lvl="1"/>
            <a:r>
              <a:rPr lang="en-US" dirty="0"/>
              <a:t>Vision of Angel </a:t>
            </a:r>
            <a:r>
              <a:rPr lang="en-US" dirty="0" err="1"/>
              <a:t>Moroni</a:t>
            </a:r>
            <a:r>
              <a:rPr lang="en-US" dirty="0"/>
              <a:t> (1823)</a:t>
            </a:r>
          </a:p>
          <a:p>
            <a:pPr lvl="2"/>
            <a:r>
              <a:rPr lang="en-US" dirty="0"/>
              <a:t>told him where to find the gold tablets</a:t>
            </a:r>
          </a:p>
          <a:p>
            <a:pPr lvl="2"/>
            <a:r>
              <a:rPr lang="en-US" dirty="0" err="1"/>
              <a:t>Urim</a:t>
            </a:r>
            <a:r>
              <a:rPr lang="en-US" dirty="0"/>
              <a:t> and </a:t>
            </a:r>
            <a:r>
              <a:rPr lang="en-US" dirty="0" err="1"/>
              <a:t>Thummin</a:t>
            </a:r>
            <a:r>
              <a:rPr lang="en-US" dirty="0"/>
              <a:t> (Stones for translating)</a:t>
            </a:r>
          </a:p>
          <a:p>
            <a:pPr lvl="1"/>
            <a:r>
              <a:rPr lang="en-US" dirty="0"/>
              <a:t>Translated the book of Mormon (1829)</a:t>
            </a:r>
          </a:p>
          <a:p>
            <a:pPr lvl="1"/>
            <a:r>
              <a:rPr lang="en-US" dirty="0"/>
              <a:t>Returned plates to Angel </a:t>
            </a:r>
            <a:r>
              <a:rPr lang="en-US" dirty="0" err="1"/>
              <a:t>Moroni</a:t>
            </a:r>
            <a:r>
              <a:rPr lang="en-US" dirty="0"/>
              <a:t> in </a:t>
            </a:r>
            <a:r>
              <a:rPr lang="en-US" dirty="0" err="1"/>
              <a:t>Cumorah</a:t>
            </a:r>
            <a:r>
              <a:rPr lang="en-US" dirty="0"/>
              <a:t> cave (lost)</a:t>
            </a:r>
          </a:p>
          <a:p>
            <a:r>
              <a:rPr lang="en-US" dirty="0"/>
              <a:t>Brigham Young</a:t>
            </a:r>
          </a:p>
          <a:p>
            <a:pPr lvl="1"/>
            <a:r>
              <a:rPr lang="en-US" dirty="0"/>
              <a:t>Led pioneer movement of LDS to Utah (1847)</a:t>
            </a:r>
          </a:p>
          <a:p>
            <a:pPr lvl="1"/>
            <a:r>
              <a:rPr lang="en-US" dirty="0"/>
              <a:t>Became separatist society until around 20</a:t>
            </a:r>
            <a:r>
              <a:rPr lang="en-US" baseline="30000" dirty="0"/>
              <a:t>th</a:t>
            </a:r>
            <a:r>
              <a:rPr lang="en-US" dirty="0"/>
              <a:t> </a:t>
            </a:r>
            <a:r>
              <a:rPr lang="en-US" dirty="0" smtClean="0"/>
              <a:t>century</a:t>
            </a:r>
            <a:endParaRPr lang="en-US" dirty="0"/>
          </a:p>
        </p:txBody>
      </p:sp>
      <p:pic>
        <p:nvPicPr>
          <p:cNvPr id="3" name="Picture 2"/>
          <p:cNvPicPr>
            <a:picLocks noChangeAspect="1"/>
          </p:cNvPicPr>
          <p:nvPr/>
        </p:nvPicPr>
        <p:blipFill>
          <a:blip r:embed="rId2"/>
          <a:stretch>
            <a:fillRect/>
          </a:stretch>
        </p:blipFill>
        <p:spPr>
          <a:xfrm>
            <a:off x="7994469" y="1690688"/>
            <a:ext cx="3568782" cy="4318226"/>
          </a:xfrm>
          <a:prstGeom prst="rect">
            <a:avLst/>
          </a:prstGeom>
        </p:spPr>
      </p:pic>
    </p:spTree>
    <p:extLst>
      <p:ext uri="{BB962C8B-B14F-4D97-AF65-F5344CB8AC3E}">
        <p14:creationId xmlns:p14="http://schemas.microsoft.com/office/powerpoint/2010/main" val="11508772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Main Doctrine</a:t>
            </a:r>
            <a:endParaRPr lang="en-US" dirty="0"/>
          </a:p>
        </p:txBody>
      </p:sp>
      <p:sp>
        <p:nvSpPr>
          <p:cNvPr id="3" name="Content Placeholder 2"/>
          <p:cNvSpPr>
            <a:spLocks noGrp="1"/>
          </p:cNvSpPr>
          <p:nvPr>
            <p:ph idx="1"/>
          </p:nvPr>
        </p:nvSpPr>
        <p:spPr/>
        <p:txBody>
          <a:bodyPr/>
          <a:lstStyle/>
          <a:p>
            <a:r>
              <a:rPr lang="en-US" dirty="0" smtClean="0">
                <a:hlinkClick r:id="rId2"/>
              </a:rPr>
              <a:t>13 Articles of Mormon Faith</a:t>
            </a:r>
            <a:endParaRPr lang="en-US" dirty="0" smtClean="0"/>
          </a:p>
          <a:p>
            <a:r>
              <a:rPr lang="en-US" dirty="0" smtClean="0"/>
              <a:t>Words of Wisdom</a:t>
            </a:r>
          </a:p>
          <a:p>
            <a:r>
              <a:rPr lang="en-US" dirty="0" smtClean="0"/>
              <a:t>The Book of Mormon and the King James Bible</a:t>
            </a:r>
          </a:p>
          <a:p>
            <a:r>
              <a:rPr lang="en-US" dirty="0" smtClean="0"/>
              <a:t>Modern day Prophets and Apostles</a:t>
            </a:r>
          </a:p>
          <a:p>
            <a:r>
              <a:rPr lang="en-US" dirty="0" smtClean="0"/>
              <a:t>Priesthood</a:t>
            </a:r>
          </a:p>
          <a:p>
            <a:r>
              <a:rPr lang="en-US" dirty="0" smtClean="0"/>
              <a:t>5 Steps of the Gospel (Faith, Repent, Baptism, Holy Ghost, Enduring until the End) </a:t>
            </a:r>
          </a:p>
          <a:p>
            <a:r>
              <a:rPr lang="en-US" dirty="0" smtClean="0"/>
              <a:t>Bodily resurrection with family </a:t>
            </a:r>
          </a:p>
        </p:txBody>
      </p:sp>
    </p:spTree>
    <p:extLst>
      <p:ext uri="{BB962C8B-B14F-4D97-AF65-F5344CB8AC3E}">
        <p14:creationId xmlns:p14="http://schemas.microsoft.com/office/powerpoint/2010/main" val="419230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Modern Practice</a:t>
            </a:r>
            <a:endParaRPr lang="en-US" dirty="0"/>
          </a:p>
        </p:txBody>
      </p:sp>
      <p:sp>
        <p:nvSpPr>
          <p:cNvPr id="3" name="Content Placeholder 2"/>
          <p:cNvSpPr>
            <a:spLocks noGrp="1"/>
          </p:cNvSpPr>
          <p:nvPr>
            <p:ph idx="1"/>
          </p:nvPr>
        </p:nvSpPr>
        <p:spPr>
          <a:xfrm>
            <a:off x="838200" y="1825625"/>
            <a:ext cx="6699069" cy="4351338"/>
          </a:xfrm>
        </p:spPr>
        <p:txBody>
          <a:bodyPr/>
          <a:lstStyle/>
          <a:p>
            <a:r>
              <a:rPr lang="en-US" dirty="0"/>
              <a:t>T</a:t>
            </a:r>
            <a:r>
              <a:rPr lang="en-US" dirty="0" smtClean="0"/>
              <a:t>ithe</a:t>
            </a:r>
          </a:p>
          <a:p>
            <a:r>
              <a:rPr lang="en-US" dirty="0"/>
              <a:t>T</a:t>
            </a:r>
            <a:r>
              <a:rPr lang="en-US" dirty="0" smtClean="0"/>
              <a:t>wo year mission</a:t>
            </a:r>
          </a:p>
          <a:p>
            <a:r>
              <a:rPr lang="en-US" dirty="0"/>
              <a:t>F</a:t>
            </a:r>
            <a:r>
              <a:rPr lang="en-US" dirty="0" smtClean="0"/>
              <a:t>ollowing the “Words of Wisdom” (abstaining from tobacco, caffeine, alcohol, practicing chastity, </a:t>
            </a:r>
            <a:r>
              <a:rPr lang="en-US" dirty="0" err="1" smtClean="0"/>
              <a:t>etc</a:t>
            </a:r>
            <a:r>
              <a:rPr lang="en-US" dirty="0" smtClean="0"/>
              <a:t>)</a:t>
            </a:r>
          </a:p>
          <a:p>
            <a:r>
              <a:rPr lang="en-US" dirty="0"/>
              <a:t>W</a:t>
            </a:r>
            <a:r>
              <a:rPr lang="en-US" dirty="0" smtClean="0"/>
              <a:t>earing the temple under garment at all time when possible</a:t>
            </a:r>
          </a:p>
          <a:p>
            <a:r>
              <a:rPr lang="en-US" dirty="0"/>
              <a:t>S</a:t>
            </a:r>
            <a:r>
              <a:rPr lang="en-US" dirty="0" smtClean="0"/>
              <a:t>ubmission to elders and prophets</a:t>
            </a:r>
          </a:p>
          <a:p>
            <a:r>
              <a:rPr lang="en-US" dirty="0" smtClean="0"/>
              <a:t>Temple worship procedures </a:t>
            </a:r>
            <a:endParaRPr lang="en-US" dirty="0"/>
          </a:p>
        </p:txBody>
      </p:sp>
      <p:pic>
        <p:nvPicPr>
          <p:cNvPr id="4" name="Picture 3"/>
          <p:cNvPicPr>
            <a:picLocks noChangeAspect="1"/>
          </p:cNvPicPr>
          <p:nvPr/>
        </p:nvPicPr>
        <p:blipFill>
          <a:blip r:embed="rId2"/>
          <a:stretch>
            <a:fillRect/>
          </a:stretch>
        </p:blipFill>
        <p:spPr>
          <a:xfrm>
            <a:off x="7679289" y="1825625"/>
            <a:ext cx="4130985" cy="3387408"/>
          </a:xfrm>
          <a:prstGeom prst="rect">
            <a:avLst/>
          </a:prstGeom>
        </p:spPr>
      </p:pic>
    </p:spTree>
    <p:extLst>
      <p:ext uri="{BB962C8B-B14F-4D97-AF65-F5344CB8AC3E}">
        <p14:creationId xmlns:p14="http://schemas.microsoft.com/office/powerpoint/2010/main" val="108377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Modern Practice</a:t>
            </a:r>
            <a:endParaRPr lang="en-US" dirty="0"/>
          </a:p>
        </p:txBody>
      </p:sp>
      <p:sp>
        <p:nvSpPr>
          <p:cNvPr id="3" name="Content Placeholder 2"/>
          <p:cNvSpPr>
            <a:spLocks noGrp="1"/>
          </p:cNvSpPr>
          <p:nvPr>
            <p:ph idx="1"/>
          </p:nvPr>
        </p:nvSpPr>
        <p:spPr>
          <a:xfrm>
            <a:off x="838200" y="1825625"/>
            <a:ext cx="6803571" cy="4351338"/>
          </a:xfrm>
        </p:spPr>
        <p:txBody>
          <a:bodyPr/>
          <a:lstStyle/>
          <a:p>
            <a:r>
              <a:rPr lang="en-US" dirty="0"/>
              <a:t>T</a:t>
            </a:r>
            <a:r>
              <a:rPr lang="en-US" dirty="0" smtClean="0"/>
              <a:t>ithe</a:t>
            </a:r>
          </a:p>
          <a:p>
            <a:r>
              <a:rPr lang="en-US" dirty="0"/>
              <a:t>T</a:t>
            </a:r>
            <a:r>
              <a:rPr lang="en-US" dirty="0" smtClean="0"/>
              <a:t>wo year mission</a:t>
            </a:r>
          </a:p>
          <a:p>
            <a:r>
              <a:rPr lang="en-US" dirty="0"/>
              <a:t>F</a:t>
            </a:r>
            <a:r>
              <a:rPr lang="en-US" dirty="0" smtClean="0"/>
              <a:t>ollowing the “Words of Wisdom” (abstaining from tobacco, caffeine, alcohol, practicing chastity, </a:t>
            </a:r>
            <a:r>
              <a:rPr lang="en-US" dirty="0" err="1" smtClean="0"/>
              <a:t>etc</a:t>
            </a:r>
            <a:r>
              <a:rPr lang="en-US" dirty="0" smtClean="0"/>
              <a:t>)</a:t>
            </a:r>
          </a:p>
          <a:p>
            <a:r>
              <a:rPr lang="en-US" dirty="0"/>
              <a:t>W</a:t>
            </a:r>
            <a:r>
              <a:rPr lang="en-US" dirty="0" smtClean="0"/>
              <a:t>earing the temple under garment at all time when possible</a:t>
            </a:r>
          </a:p>
          <a:p>
            <a:r>
              <a:rPr lang="en-US" dirty="0"/>
              <a:t>S</a:t>
            </a:r>
            <a:r>
              <a:rPr lang="en-US" dirty="0" smtClean="0"/>
              <a:t>ubmission to elders and prophets</a:t>
            </a:r>
          </a:p>
          <a:p>
            <a:r>
              <a:rPr lang="en-US" dirty="0" smtClean="0"/>
              <a:t>Temple worship procedures </a:t>
            </a:r>
            <a:endParaRPr lang="en-US" dirty="0"/>
          </a:p>
        </p:txBody>
      </p:sp>
      <p:pic>
        <p:nvPicPr>
          <p:cNvPr id="5" name="Picture 4"/>
          <p:cNvPicPr>
            <a:picLocks noChangeAspect="1"/>
          </p:cNvPicPr>
          <p:nvPr/>
        </p:nvPicPr>
        <p:blipFill>
          <a:blip r:embed="rId2"/>
          <a:stretch>
            <a:fillRect/>
          </a:stretch>
        </p:blipFill>
        <p:spPr>
          <a:xfrm>
            <a:off x="7751353" y="2050869"/>
            <a:ext cx="4145617" cy="3105331"/>
          </a:xfrm>
          <a:prstGeom prst="rect">
            <a:avLst/>
          </a:prstGeom>
        </p:spPr>
      </p:pic>
    </p:spTree>
    <p:extLst>
      <p:ext uri="{BB962C8B-B14F-4D97-AF65-F5344CB8AC3E}">
        <p14:creationId xmlns:p14="http://schemas.microsoft.com/office/powerpoint/2010/main" val="1547391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Modern Practice</a:t>
            </a:r>
            <a:endParaRPr lang="en-US" dirty="0"/>
          </a:p>
        </p:txBody>
      </p:sp>
      <p:sp>
        <p:nvSpPr>
          <p:cNvPr id="3" name="Content Placeholder 2"/>
          <p:cNvSpPr>
            <a:spLocks noGrp="1"/>
          </p:cNvSpPr>
          <p:nvPr>
            <p:ph idx="1"/>
          </p:nvPr>
        </p:nvSpPr>
        <p:spPr>
          <a:xfrm>
            <a:off x="838200" y="1825625"/>
            <a:ext cx="6803571" cy="4351338"/>
          </a:xfrm>
        </p:spPr>
        <p:txBody>
          <a:bodyPr/>
          <a:lstStyle/>
          <a:p>
            <a:r>
              <a:rPr lang="en-US" dirty="0"/>
              <a:t>T</a:t>
            </a:r>
            <a:r>
              <a:rPr lang="en-US" dirty="0" smtClean="0"/>
              <a:t>ithe</a:t>
            </a:r>
          </a:p>
          <a:p>
            <a:r>
              <a:rPr lang="en-US" dirty="0"/>
              <a:t>T</a:t>
            </a:r>
            <a:r>
              <a:rPr lang="en-US" dirty="0" smtClean="0"/>
              <a:t>wo year mission</a:t>
            </a:r>
          </a:p>
          <a:p>
            <a:r>
              <a:rPr lang="en-US" dirty="0"/>
              <a:t>F</a:t>
            </a:r>
            <a:r>
              <a:rPr lang="en-US" dirty="0" smtClean="0"/>
              <a:t>ollowing the “Words of Wisdom” (abstaining from tobacco, caffeine, alcohol, practicing chastity, </a:t>
            </a:r>
            <a:r>
              <a:rPr lang="en-US" dirty="0" err="1" smtClean="0"/>
              <a:t>etc</a:t>
            </a:r>
            <a:r>
              <a:rPr lang="en-US" dirty="0" smtClean="0"/>
              <a:t>)</a:t>
            </a:r>
          </a:p>
          <a:p>
            <a:r>
              <a:rPr lang="en-US" dirty="0"/>
              <a:t>W</a:t>
            </a:r>
            <a:r>
              <a:rPr lang="en-US" dirty="0" smtClean="0"/>
              <a:t>earing the temple under garment at all time when possible</a:t>
            </a:r>
          </a:p>
          <a:p>
            <a:r>
              <a:rPr lang="en-US" dirty="0"/>
              <a:t>S</a:t>
            </a:r>
            <a:r>
              <a:rPr lang="en-US" dirty="0" smtClean="0"/>
              <a:t>ubmission to elders and prophets</a:t>
            </a:r>
          </a:p>
          <a:p>
            <a:r>
              <a:rPr lang="en-US" dirty="0" smtClean="0"/>
              <a:t>Temple worship procedures </a:t>
            </a:r>
            <a:endParaRPr lang="en-US" dirty="0"/>
          </a:p>
        </p:txBody>
      </p:sp>
      <p:pic>
        <p:nvPicPr>
          <p:cNvPr id="4" name="Picture 3"/>
          <p:cNvPicPr>
            <a:picLocks noChangeAspect="1"/>
          </p:cNvPicPr>
          <p:nvPr/>
        </p:nvPicPr>
        <p:blipFill rotWithShape="1">
          <a:blip r:embed="rId2"/>
          <a:srcRect l="13499" r="13215"/>
          <a:stretch/>
        </p:blipFill>
        <p:spPr>
          <a:xfrm>
            <a:off x="7380513" y="2031461"/>
            <a:ext cx="4275909" cy="3281948"/>
          </a:xfrm>
          <a:prstGeom prst="rect">
            <a:avLst/>
          </a:prstGeom>
        </p:spPr>
      </p:pic>
    </p:spTree>
    <p:extLst>
      <p:ext uri="{BB962C8B-B14F-4D97-AF65-F5344CB8AC3E}">
        <p14:creationId xmlns:p14="http://schemas.microsoft.com/office/powerpoint/2010/main" val="4486556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FAQ’s</a:t>
            </a:r>
            <a:endParaRPr lang="en-US" dirty="0"/>
          </a:p>
        </p:txBody>
      </p:sp>
      <p:sp>
        <p:nvSpPr>
          <p:cNvPr id="3" name="Content Placeholder 2"/>
          <p:cNvSpPr>
            <a:spLocks noGrp="1"/>
          </p:cNvSpPr>
          <p:nvPr>
            <p:ph idx="1"/>
          </p:nvPr>
        </p:nvSpPr>
        <p:spPr>
          <a:xfrm>
            <a:off x="838200" y="1825625"/>
            <a:ext cx="10515600" cy="4901746"/>
          </a:xfrm>
        </p:spPr>
        <p:txBody>
          <a:bodyPr>
            <a:normAutofit lnSpcReduction="10000"/>
          </a:bodyPr>
          <a:lstStyle/>
          <a:p>
            <a:r>
              <a:rPr lang="en-US" dirty="0" smtClean="0"/>
              <a:t>Are Mormon’s polygamous?</a:t>
            </a:r>
          </a:p>
          <a:p>
            <a:pPr lvl="1"/>
            <a:r>
              <a:rPr lang="en-US" dirty="0" smtClean="0">
                <a:hlinkClick r:id="rId2"/>
              </a:rPr>
              <a:t>Not anymore. They did until 1890, according to a revelation to Wilford Woodruff</a:t>
            </a:r>
            <a:endParaRPr lang="en-US" dirty="0" smtClean="0"/>
          </a:p>
          <a:p>
            <a:r>
              <a:rPr lang="en-US" dirty="0" smtClean="0"/>
              <a:t>What goes on in a Mormon Temple?</a:t>
            </a:r>
          </a:p>
          <a:p>
            <a:pPr lvl="1"/>
            <a:r>
              <a:rPr lang="en-US" dirty="0">
                <a:hlinkClick r:id="rId3"/>
              </a:rPr>
              <a:t>https://</a:t>
            </a:r>
            <a:r>
              <a:rPr lang="en-US" dirty="0" smtClean="0">
                <a:hlinkClick r:id="rId3"/>
              </a:rPr>
              <a:t>www.youtube.com/watch?v=leKK2YAzLWE</a:t>
            </a:r>
            <a:endParaRPr lang="en-US" dirty="0" smtClean="0"/>
          </a:p>
          <a:p>
            <a:pPr lvl="1"/>
            <a:r>
              <a:rPr lang="en-US" dirty="0">
                <a:hlinkClick r:id="rId4"/>
              </a:rPr>
              <a:t>https://</a:t>
            </a:r>
            <a:r>
              <a:rPr lang="en-US" dirty="0" smtClean="0">
                <a:hlinkClick r:id="rId4"/>
              </a:rPr>
              <a:t>www.youtube.com/watch?v=VngM80qCOJw</a:t>
            </a:r>
            <a:endParaRPr lang="en-US" dirty="0" smtClean="0"/>
          </a:p>
          <a:p>
            <a:r>
              <a:rPr lang="en-US" dirty="0" smtClean="0"/>
              <a:t>Do Mormon’s believe Jesus is God?</a:t>
            </a:r>
          </a:p>
          <a:p>
            <a:pPr lvl="1"/>
            <a:r>
              <a:rPr lang="en-US" dirty="0" smtClean="0"/>
              <a:t>No. Mormons believe the Godhead is “3 beings” with “1 Purpose.” By Christian definitions they are tri-theists.</a:t>
            </a:r>
          </a:p>
          <a:p>
            <a:pPr lvl="1"/>
            <a:r>
              <a:rPr lang="en-US" dirty="0" smtClean="0"/>
              <a:t>Mormons believe Jesus is the firstborn son of God. They do not believe he is the same “essence” as God, nor do they believe he existed in eternity past with the Father. </a:t>
            </a:r>
          </a:p>
          <a:p>
            <a:pPr lvl="1"/>
            <a:endParaRPr lang="en-US" dirty="0" smtClean="0"/>
          </a:p>
        </p:txBody>
      </p:sp>
    </p:spTree>
    <p:extLst>
      <p:ext uri="{BB962C8B-B14F-4D97-AF65-F5344CB8AC3E}">
        <p14:creationId xmlns:p14="http://schemas.microsoft.com/office/powerpoint/2010/main" val="4378376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FAQ’s</a:t>
            </a:r>
            <a:endParaRPr lang="en-US" dirty="0"/>
          </a:p>
        </p:txBody>
      </p:sp>
      <p:sp>
        <p:nvSpPr>
          <p:cNvPr id="3" name="Content Placeholder 2"/>
          <p:cNvSpPr>
            <a:spLocks noGrp="1"/>
          </p:cNvSpPr>
          <p:nvPr>
            <p:ph idx="1"/>
          </p:nvPr>
        </p:nvSpPr>
        <p:spPr>
          <a:xfrm>
            <a:off x="838200" y="1825624"/>
            <a:ext cx="10515600" cy="4666616"/>
          </a:xfrm>
        </p:spPr>
        <p:txBody>
          <a:bodyPr>
            <a:normAutofit/>
          </a:bodyPr>
          <a:lstStyle/>
          <a:p>
            <a:r>
              <a:rPr lang="en-US" dirty="0" smtClean="0"/>
              <a:t>Do Mormons believe they’ll get their own planet?</a:t>
            </a:r>
          </a:p>
          <a:p>
            <a:pPr lvl="1"/>
            <a:r>
              <a:rPr lang="en-US" dirty="0" smtClean="0"/>
              <a:t>Not that I’ve seen. Their official public doctrines state: “There </a:t>
            </a:r>
            <a:r>
              <a:rPr lang="en-US" dirty="0"/>
              <a:t>are three kingdoms of glory: the celestial kingdom, the terrestrial kingdom, and the </a:t>
            </a:r>
            <a:r>
              <a:rPr lang="en-US" dirty="0" err="1"/>
              <a:t>telestial</a:t>
            </a:r>
            <a:r>
              <a:rPr lang="en-US" dirty="0"/>
              <a:t> kingdom (see 1 Corinthians 15:40–42). Those who are valiant in the testimony of Jesus and obedient to the principles of the gospel will dwell in the celestial kingdom in the presence of God the Father and His Son, Jesus Christ, and with their righteous family members</a:t>
            </a:r>
            <a:r>
              <a:rPr lang="en-US" dirty="0" smtClean="0"/>
              <a:t>.”</a:t>
            </a:r>
          </a:p>
          <a:p>
            <a:pPr lvl="1"/>
            <a:r>
              <a:rPr lang="en-US" dirty="0" smtClean="0"/>
              <a:t>Mormons do believe they can only be saved by obedience, baptism, and receiving the “gift of the Spirit”</a:t>
            </a:r>
          </a:p>
          <a:p>
            <a:pPr lvl="1"/>
            <a:r>
              <a:rPr lang="en-US" dirty="0" smtClean="0"/>
              <a:t>Mormons believe which Kingdom you end up in is a direct result of how well you followed the “the narrow path” in this life</a:t>
            </a:r>
          </a:p>
        </p:txBody>
      </p:sp>
    </p:spTree>
    <p:extLst>
      <p:ext uri="{BB962C8B-B14F-4D97-AF65-F5344CB8AC3E}">
        <p14:creationId xmlns:p14="http://schemas.microsoft.com/office/powerpoint/2010/main" val="20195036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FAQ’s</a:t>
            </a:r>
            <a:endParaRPr lang="en-US" dirty="0"/>
          </a:p>
        </p:txBody>
      </p:sp>
      <p:sp>
        <p:nvSpPr>
          <p:cNvPr id="3" name="Content Placeholder 2"/>
          <p:cNvSpPr>
            <a:spLocks noGrp="1"/>
          </p:cNvSpPr>
          <p:nvPr>
            <p:ph idx="1"/>
          </p:nvPr>
        </p:nvSpPr>
        <p:spPr/>
        <p:txBody>
          <a:bodyPr/>
          <a:lstStyle/>
          <a:p>
            <a:r>
              <a:rPr lang="en-US" dirty="0" smtClean="0"/>
              <a:t>Do Mormons believe Jesus and Satan were brothers?</a:t>
            </a:r>
          </a:p>
          <a:p>
            <a:pPr lvl="1"/>
            <a:r>
              <a:rPr lang="en-US" dirty="0" smtClean="0"/>
              <a:t>Yes. Their </a:t>
            </a:r>
            <a:r>
              <a:rPr lang="en-US" dirty="0" smtClean="0">
                <a:hlinkClick r:id="rId2"/>
              </a:rPr>
              <a:t>mastery of core doctrine</a:t>
            </a:r>
            <a:r>
              <a:rPr lang="en-US" dirty="0" smtClean="0"/>
              <a:t> states: “Those </a:t>
            </a:r>
            <a:r>
              <a:rPr lang="en-US" dirty="0"/>
              <a:t>who followed Heavenly Father and Jesus Christ were permitted to come to the earth to experience mortality and progress toward eternal life. Lucifer, another spirit son of God, rebelled against the plan. He became Satan, and he and his followers were cast out of heaven and denied the privileges of receiving a physical body and experiencing mortality</a:t>
            </a:r>
            <a:r>
              <a:rPr lang="en-US" dirty="0" smtClean="0"/>
              <a:t>.”</a:t>
            </a:r>
            <a:endParaRPr lang="en-US" dirty="0"/>
          </a:p>
        </p:txBody>
      </p:sp>
    </p:spTree>
    <p:extLst>
      <p:ext uri="{BB962C8B-B14F-4D97-AF65-F5344CB8AC3E}">
        <p14:creationId xmlns:p14="http://schemas.microsoft.com/office/powerpoint/2010/main" val="1042087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Thoughts</a:t>
            </a:r>
            <a:endParaRPr lang="en-US" dirty="0"/>
          </a:p>
        </p:txBody>
      </p:sp>
      <p:sp>
        <p:nvSpPr>
          <p:cNvPr id="3" name="Content Placeholder 2"/>
          <p:cNvSpPr>
            <a:spLocks noGrp="1"/>
          </p:cNvSpPr>
          <p:nvPr>
            <p:ph idx="1"/>
          </p:nvPr>
        </p:nvSpPr>
        <p:spPr/>
        <p:txBody>
          <a:bodyPr/>
          <a:lstStyle/>
          <a:p>
            <a:r>
              <a:rPr lang="en-US" dirty="0" smtClean="0"/>
              <a:t>Video of Reza Aslan on CNN.</a:t>
            </a:r>
            <a:endParaRPr lang="en-US" dirty="0"/>
          </a:p>
        </p:txBody>
      </p:sp>
    </p:spTree>
    <p:extLst>
      <p:ext uri="{BB962C8B-B14F-4D97-AF65-F5344CB8AC3E}">
        <p14:creationId xmlns:p14="http://schemas.microsoft.com/office/powerpoint/2010/main" val="2159545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FAQ’s</a:t>
            </a:r>
            <a:endParaRPr lang="en-US" dirty="0"/>
          </a:p>
        </p:txBody>
      </p:sp>
      <p:sp>
        <p:nvSpPr>
          <p:cNvPr id="3" name="Content Placeholder 2"/>
          <p:cNvSpPr>
            <a:spLocks noGrp="1"/>
          </p:cNvSpPr>
          <p:nvPr>
            <p:ph idx="1"/>
          </p:nvPr>
        </p:nvSpPr>
        <p:spPr/>
        <p:txBody>
          <a:bodyPr/>
          <a:lstStyle/>
          <a:p>
            <a:r>
              <a:rPr lang="en-US" dirty="0" smtClean="0"/>
              <a:t>Will Mormons be saved?</a:t>
            </a:r>
          </a:p>
          <a:p>
            <a:pPr lvl="1"/>
            <a:r>
              <a:rPr lang="en-US" dirty="0" smtClean="0"/>
              <a:t>If they knowingly reject the gospel that they are saved by grace through faith, and instead believe a gospel based on works, then no.</a:t>
            </a:r>
          </a:p>
          <a:p>
            <a:pPr lvl="1"/>
            <a:r>
              <a:rPr lang="en-US" dirty="0" smtClean="0"/>
              <a:t>It is possible that some Mormons will be saved, though if they have progressed far in the Mormon church, it is highly unlikely. </a:t>
            </a:r>
          </a:p>
        </p:txBody>
      </p:sp>
    </p:spTree>
    <p:extLst>
      <p:ext uri="{BB962C8B-B14F-4D97-AF65-F5344CB8AC3E}">
        <p14:creationId xmlns:p14="http://schemas.microsoft.com/office/powerpoint/2010/main" val="17935931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Mormonism – Christian?</a:t>
            </a:r>
            <a:endParaRPr lang="en-US" dirty="0"/>
          </a:p>
        </p:txBody>
      </p:sp>
      <p:sp>
        <p:nvSpPr>
          <p:cNvPr id="3" name="Content Placeholder 2"/>
          <p:cNvSpPr>
            <a:spLocks noGrp="1"/>
          </p:cNvSpPr>
          <p:nvPr>
            <p:ph idx="1"/>
          </p:nvPr>
        </p:nvSpPr>
        <p:spPr>
          <a:xfrm>
            <a:off x="838200" y="1825624"/>
            <a:ext cx="10515600" cy="4692741"/>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Are Mormons Christians?</a:t>
            </a:r>
          </a:p>
          <a:p>
            <a:pPr>
              <a:lnSpc>
                <a:spcPct val="100000"/>
              </a:lnSpc>
              <a:spcBef>
                <a:spcPts val="0"/>
              </a:spcBef>
            </a:pPr>
            <a:r>
              <a:rPr lang="en-US" dirty="0"/>
              <a:t>D</a:t>
            </a:r>
            <a:r>
              <a:rPr lang="en-US" dirty="0" smtClean="0"/>
              <a:t>efinition of Christian: “Those who have believed the gospel that they are saved by grace alone through faith alone, in the finished work of Christ on the cross, and that by believing have the hope of resurrection, life, in his name.” </a:t>
            </a:r>
          </a:p>
          <a:p>
            <a:pPr>
              <a:lnSpc>
                <a:spcPct val="100000"/>
              </a:lnSpc>
              <a:spcBef>
                <a:spcPts val="0"/>
              </a:spcBef>
            </a:pPr>
            <a:r>
              <a:rPr lang="en-US" dirty="0" smtClean="0"/>
              <a:t>By this definition, Mormons are not Christians. </a:t>
            </a:r>
          </a:p>
          <a:p>
            <a:pPr>
              <a:lnSpc>
                <a:spcPct val="100000"/>
              </a:lnSpc>
              <a:spcBef>
                <a:spcPts val="0"/>
              </a:spcBef>
            </a:pPr>
            <a:r>
              <a:rPr lang="en-US" dirty="0" smtClean="0"/>
              <a:t>By looser definitions, they are Christians. </a:t>
            </a:r>
          </a:p>
          <a:p>
            <a:pPr>
              <a:lnSpc>
                <a:spcPct val="100000"/>
              </a:lnSpc>
              <a:spcBef>
                <a:spcPts val="0"/>
              </a:spcBef>
            </a:pPr>
            <a:r>
              <a:rPr lang="en-US" dirty="0" smtClean="0"/>
              <a:t>Telling Mormons that they aren’t Christians is unhelpful, clarifying the definition of Christian for Mormons from the scriptures, is. </a:t>
            </a:r>
            <a:endParaRPr lang="en-US" dirty="0"/>
          </a:p>
        </p:txBody>
      </p:sp>
    </p:spTree>
    <p:extLst>
      <p:ext uri="{BB962C8B-B14F-4D97-AF65-F5344CB8AC3E}">
        <p14:creationId xmlns:p14="http://schemas.microsoft.com/office/powerpoint/2010/main" val="17354272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9412" y="2468245"/>
            <a:ext cx="10515600" cy="1325563"/>
          </a:xfrm>
        </p:spPr>
        <p:txBody>
          <a:bodyPr/>
          <a:lstStyle/>
          <a:p>
            <a:r>
              <a:rPr lang="en-US" smtClean="0"/>
              <a:t>Questions?</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104716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Shocking Similarities</a:t>
            </a:r>
            <a:endParaRPr lang="en-US" dirty="0"/>
          </a:p>
        </p:txBody>
      </p:sp>
      <p:sp>
        <p:nvSpPr>
          <p:cNvPr id="3" name="Content Placeholder 2"/>
          <p:cNvSpPr>
            <a:spLocks noGrp="1"/>
          </p:cNvSpPr>
          <p:nvPr>
            <p:ph idx="1"/>
          </p:nvPr>
        </p:nvSpPr>
        <p:spPr>
          <a:xfrm>
            <a:off x="838200" y="1551304"/>
            <a:ext cx="10515600" cy="4758055"/>
          </a:xfrm>
        </p:spPr>
        <p:txBody>
          <a:bodyPr>
            <a:normAutofit lnSpcReduction="10000"/>
          </a:bodyPr>
          <a:lstStyle/>
          <a:p>
            <a:r>
              <a:rPr lang="en-US" dirty="0" smtClean="0"/>
              <a:t>Both religions began as offshoots of Judeo-Christianity</a:t>
            </a:r>
          </a:p>
          <a:p>
            <a:r>
              <a:rPr lang="en-US" dirty="0" smtClean="0"/>
              <a:t>Both religions began by one man receiving a special revelation from an angel (cf. Gal 1:6-8; 2 </a:t>
            </a:r>
            <a:r>
              <a:rPr lang="en-US" dirty="0" err="1" smtClean="0"/>
              <a:t>Cor</a:t>
            </a:r>
            <a:r>
              <a:rPr lang="en-US" dirty="0" smtClean="0"/>
              <a:t> 11:3-4)</a:t>
            </a:r>
          </a:p>
          <a:p>
            <a:r>
              <a:rPr lang="en-US" dirty="0" smtClean="0"/>
              <a:t>Both religions have an additional Holy book in addition to affirming parts (or all) of the Old and New Testaments</a:t>
            </a:r>
          </a:p>
          <a:p>
            <a:r>
              <a:rPr lang="en-US" dirty="0" smtClean="0"/>
              <a:t>Both religions place their additional Holy book as equal to scripture</a:t>
            </a:r>
          </a:p>
          <a:p>
            <a:r>
              <a:rPr lang="en-US" dirty="0" smtClean="0"/>
              <a:t>Both religions have only one line of transmission of that Holy Book</a:t>
            </a:r>
          </a:p>
          <a:p>
            <a:r>
              <a:rPr lang="en-US" dirty="0" smtClean="0"/>
              <a:t>Both religions require a list of minimum requirements be met for salvation</a:t>
            </a:r>
          </a:p>
          <a:p>
            <a:endParaRPr lang="en-US" dirty="0"/>
          </a:p>
        </p:txBody>
      </p:sp>
    </p:spTree>
    <p:extLst>
      <p:ext uri="{BB962C8B-B14F-4D97-AF65-F5344CB8AC3E}">
        <p14:creationId xmlns:p14="http://schemas.microsoft.com/office/powerpoint/2010/main" val="20681987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40760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=G1QfgDkFR5E</a:t>
            </a:r>
          </a:p>
        </p:txBody>
      </p:sp>
    </p:spTree>
    <p:extLst>
      <p:ext uri="{BB962C8B-B14F-4D97-AF65-F5344CB8AC3E}">
        <p14:creationId xmlns:p14="http://schemas.microsoft.com/office/powerpoint/2010/main" val="1445379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Observations</a:t>
            </a:r>
            <a:endParaRPr lang="en-US" dirty="0"/>
          </a:p>
        </p:txBody>
      </p:sp>
      <p:sp>
        <p:nvSpPr>
          <p:cNvPr id="3" name="Content Placeholder 2"/>
          <p:cNvSpPr>
            <a:spLocks noGrp="1"/>
          </p:cNvSpPr>
          <p:nvPr>
            <p:ph idx="1"/>
          </p:nvPr>
        </p:nvSpPr>
        <p:spPr/>
        <p:txBody>
          <a:bodyPr/>
          <a:lstStyle/>
          <a:p>
            <a:r>
              <a:rPr lang="en-US" dirty="0" smtClean="0"/>
              <a:t>Reza Aslan doesn’t believe “religion” can “promote” things outside of the people who adhere to it. </a:t>
            </a:r>
          </a:p>
          <a:p>
            <a:r>
              <a:rPr lang="en-US" dirty="0" smtClean="0"/>
              <a:t>Reza Aslan rightly draws a distinction between “Muslim countries” and Militant Islamic groups</a:t>
            </a:r>
          </a:p>
          <a:p>
            <a:r>
              <a:rPr lang="en-US" dirty="0" smtClean="0"/>
              <a:t>Aslan also rightly draws a distinction between the practices of “Islam” and the practices of certain Muslim majority countries </a:t>
            </a:r>
          </a:p>
          <a:p>
            <a:r>
              <a:rPr lang="en-US" dirty="0" smtClean="0"/>
              <a:t>Broad-brush painting is usually a bad idea when discussing religious practice</a:t>
            </a:r>
          </a:p>
          <a:p>
            <a:r>
              <a:rPr lang="is-IS" dirty="0" smtClean="0"/>
              <a:t>… but what about religious dogma?</a:t>
            </a:r>
            <a:endParaRPr lang="en-US" dirty="0"/>
          </a:p>
        </p:txBody>
      </p:sp>
    </p:spTree>
    <p:extLst>
      <p:ext uri="{BB962C8B-B14F-4D97-AF65-F5344CB8AC3E}">
        <p14:creationId xmlns:p14="http://schemas.microsoft.com/office/powerpoint/2010/main" val="1038366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Origin/History</a:t>
            </a:r>
            <a:endParaRPr lang="en-US" dirty="0"/>
          </a:p>
        </p:txBody>
      </p:sp>
      <p:sp>
        <p:nvSpPr>
          <p:cNvPr id="3" name="Content Placeholder 2"/>
          <p:cNvSpPr>
            <a:spLocks noGrp="1"/>
          </p:cNvSpPr>
          <p:nvPr>
            <p:ph idx="1"/>
          </p:nvPr>
        </p:nvSpPr>
        <p:spPr/>
        <p:txBody>
          <a:bodyPr>
            <a:normAutofit/>
          </a:bodyPr>
          <a:lstStyle/>
          <a:p>
            <a:r>
              <a:rPr lang="en-US" dirty="0" smtClean="0"/>
              <a:t>Mohammad – 570-632AD</a:t>
            </a:r>
          </a:p>
          <a:p>
            <a:pPr lvl="1"/>
            <a:r>
              <a:rPr lang="en-US" dirty="0" smtClean="0"/>
              <a:t>Revelation from Gabriel (Age 40)</a:t>
            </a:r>
          </a:p>
          <a:p>
            <a:pPr lvl="1"/>
            <a:r>
              <a:rPr lang="en-US" dirty="0" smtClean="0"/>
              <a:t>Fled to </a:t>
            </a:r>
            <a:r>
              <a:rPr lang="en-US" dirty="0" err="1" smtClean="0"/>
              <a:t>Yathrib</a:t>
            </a:r>
            <a:r>
              <a:rPr lang="en-US" dirty="0" smtClean="0"/>
              <a:t> (618AD)</a:t>
            </a:r>
          </a:p>
          <a:p>
            <a:pPr lvl="1"/>
            <a:r>
              <a:rPr lang="en-US" dirty="0" smtClean="0"/>
              <a:t>Conquest of Mecca (629AD)</a:t>
            </a:r>
          </a:p>
          <a:p>
            <a:pPr lvl="1"/>
            <a:r>
              <a:rPr lang="en-US" dirty="0" smtClean="0"/>
              <a:t>Died 632</a:t>
            </a:r>
          </a:p>
          <a:p>
            <a:r>
              <a:rPr lang="en-US" dirty="0" smtClean="0"/>
              <a:t>Caliphate (</a:t>
            </a:r>
            <a:r>
              <a:rPr lang="en-US" i="1" dirty="0" smtClean="0"/>
              <a:t>caliph</a:t>
            </a:r>
            <a:r>
              <a:rPr lang="en-US" dirty="0" smtClean="0"/>
              <a:t>- “successor”)</a:t>
            </a:r>
          </a:p>
          <a:p>
            <a:pPr lvl="1"/>
            <a:r>
              <a:rPr lang="en-US" dirty="0" smtClean="0"/>
              <a:t>Abu Bakr (632-634)</a:t>
            </a:r>
          </a:p>
          <a:p>
            <a:pPr lvl="1"/>
            <a:r>
              <a:rPr lang="en-US" dirty="0" smtClean="0"/>
              <a:t>Umar  (634-644)</a:t>
            </a:r>
          </a:p>
          <a:p>
            <a:pPr lvl="1"/>
            <a:r>
              <a:rPr lang="en-US" dirty="0" err="1" smtClean="0"/>
              <a:t>Uthman</a:t>
            </a:r>
            <a:r>
              <a:rPr lang="en-US" dirty="0" smtClean="0"/>
              <a:t> (644-656)</a:t>
            </a:r>
          </a:p>
          <a:p>
            <a:pPr lvl="1"/>
            <a:r>
              <a:rPr lang="en-US" dirty="0" smtClean="0"/>
              <a:t>Ali (656-661)</a:t>
            </a:r>
          </a:p>
          <a:p>
            <a:endParaRPr lang="en-US" dirty="0"/>
          </a:p>
        </p:txBody>
      </p:sp>
    </p:spTree>
    <p:extLst>
      <p:ext uri="{BB962C8B-B14F-4D97-AF65-F5344CB8AC3E}">
        <p14:creationId xmlns:p14="http://schemas.microsoft.com/office/powerpoint/2010/main" val="1906974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103" y="362465"/>
            <a:ext cx="2580503" cy="2603157"/>
          </a:xfrm>
        </p:spPr>
        <p:txBody>
          <a:bodyPr/>
          <a:lstStyle/>
          <a:p>
            <a:r>
              <a:rPr lang="en-US" dirty="0" smtClean="0"/>
              <a:t>Islam – Origin/History</a:t>
            </a:r>
            <a:endParaRPr lang="en-US" dirty="0"/>
          </a:p>
        </p:txBody>
      </p:sp>
      <p:sp>
        <p:nvSpPr>
          <p:cNvPr id="3" name="Content Placeholder 2"/>
          <p:cNvSpPr>
            <a:spLocks noGrp="1"/>
          </p:cNvSpPr>
          <p:nvPr>
            <p:ph idx="1"/>
          </p:nvPr>
        </p:nvSpPr>
        <p:spPr>
          <a:xfrm>
            <a:off x="838201" y="3649361"/>
            <a:ext cx="2728784" cy="2527601"/>
          </a:xfrm>
        </p:spPr>
        <p:txBody>
          <a:bodyPr>
            <a:normAutofit/>
          </a:bodyPr>
          <a:lstStyle/>
          <a:p>
            <a:r>
              <a:rPr lang="en-US" dirty="0" smtClean="0"/>
              <a:t>Arab Conquest of 7</a:t>
            </a:r>
            <a:r>
              <a:rPr lang="en-US" baseline="30000" dirty="0" smtClean="0"/>
              <a:t>th</a:t>
            </a:r>
            <a:r>
              <a:rPr lang="en-US" dirty="0" smtClean="0"/>
              <a:t>-8</a:t>
            </a:r>
            <a:r>
              <a:rPr lang="en-US" baseline="30000" dirty="0" smtClean="0"/>
              <a:t>th</a:t>
            </a:r>
            <a:r>
              <a:rPr lang="en-US" dirty="0" smtClean="0"/>
              <a:t> Century</a:t>
            </a:r>
          </a:p>
          <a:p>
            <a:endParaRPr lang="en-US" dirty="0" smtClean="0"/>
          </a:p>
          <a:p>
            <a:endParaRPr lang="en-US" dirty="0"/>
          </a:p>
        </p:txBody>
      </p:sp>
      <p:pic>
        <p:nvPicPr>
          <p:cNvPr id="4" name="Picture 3" descr="arab conquest map.jpeg"/>
          <p:cNvPicPr>
            <a:picLocks noChangeAspect="1"/>
          </p:cNvPicPr>
          <p:nvPr/>
        </p:nvPicPr>
        <p:blipFill rotWithShape="1">
          <a:blip r:embed="rId2">
            <a:extLst>
              <a:ext uri="{28A0092B-C50C-407E-A947-70E740481C1C}">
                <a14:useLocalDpi xmlns:a14="http://schemas.microsoft.com/office/drawing/2010/main" val="0"/>
              </a:ext>
            </a:extLst>
          </a:blip>
          <a:srcRect l="11557" t="7371" r="39410" b="48402"/>
          <a:stretch/>
        </p:blipFill>
        <p:spPr>
          <a:xfrm rot="5400000">
            <a:off x="4374902" y="-684348"/>
            <a:ext cx="6803241" cy="8171938"/>
          </a:xfrm>
          <a:prstGeom prst="rect">
            <a:avLst/>
          </a:prstGeom>
        </p:spPr>
      </p:pic>
    </p:spTree>
    <p:extLst>
      <p:ext uri="{BB962C8B-B14F-4D97-AF65-F5344CB8AC3E}">
        <p14:creationId xmlns:p14="http://schemas.microsoft.com/office/powerpoint/2010/main" val="3165321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 Main Doctrines</a:t>
            </a:r>
            <a:endParaRPr lang="en-US" dirty="0"/>
          </a:p>
        </p:txBody>
      </p:sp>
      <p:sp>
        <p:nvSpPr>
          <p:cNvPr id="3" name="Content Placeholder 2"/>
          <p:cNvSpPr>
            <a:spLocks noGrp="1"/>
          </p:cNvSpPr>
          <p:nvPr>
            <p:ph idx="1"/>
          </p:nvPr>
        </p:nvSpPr>
        <p:spPr/>
        <p:txBody>
          <a:bodyPr>
            <a:normAutofit/>
          </a:bodyPr>
          <a:lstStyle/>
          <a:p>
            <a:r>
              <a:rPr lang="en-US" dirty="0" smtClean="0"/>
              <a:t>Monotheism</a:t>
            </a:r>
          </a:p>
          <a:p>
            <a:r>
              <a:rPr lang="en-US" dirty="0" smtClean="0"/>
              <a:t>Prophets of God</a:t>
            </a:r>
          </a:p>
          <a:p>
            <a:pPr lvl="1"/>
            <a:r>
              <a:rPr lang="en-US" dirty="0" smtClean="0"/>
              <a:t>Abraham, Noah, Moses, Jesus, Mohammad</a:t>
            </a:r>
          </a:p>
          <a:p>
            <a:r>
              <a:rPr lang="en-US" dirty="0" smtClean="0"/>
              <a:t>Qur’an (Koran)</a:t>
            </a:r>
          </a:p>
          <a:p>
            <a:pPr lvl="1"/>
            <a:r>
              <a:rPr lang="en-US" dirty="0" smtClean="0"/>
              <a:t>114 Surah’s (Chapters) arranged by length</a:t>
            </a:r>
          </a:p>
          <a:p>
            <a:pPr lvl="1"/>
            <a:r>
              <a:rPr lang="en-US" dirty="0" smtClean="0"/>
              <a:t>Given to Mohammad by Gabriel</a:t>
            </a:r>
          </a:p>
          <a:p>
            <a:r>
              <a:rPr lang="en-US" dirty="0" smtClean="0"/>
              <a:t>Al-</a:t>
            </a:r>
            <a:r>
              <a:rPr lang="en-US" dirty="0" err="1" smtClean="0"/>
              <a:t>Qadar</a:t>
            </a:r>
            <a:r>
              <a:rPr lang="en-US" dirty="0" smtClean="0"/>
              <a:t> (predestination)</a:t>
            </a:r>
          </a:p>
          <a:p>
            <a:r>
              <a:rPr lang="en-US" dirty="0" smtClean="0"/>
              <a:t>Hadith (The sayings of </a:t>
            </a:r>
            <a:r>
              <a:rPr lang="en-US" dirty="0" err="1" smtClean="0"/>
              <a:t>Mohhamad</a:t>
            </a:r>
            <a:r>
              <a:rPr lang="en-US" dirty="0" smtClean="0"/>
              <a:t>) </a:t>
            </a:r>
          </a:p>
          <a:p>
            <a:r>
              <a:rPr lang="en-US" dirty="0" smtClean="0"/>
              <a:t>Day of Judgment</a:t>
            </a:r>
          </a:p>
          <a:p>
            <a:endParaRPr lang="en-US" dirty="0" smtClean="0"/>
          </a:p>
        </p:txBody>
      </p:sp>
    </p:spTree>
    <p:extLst>
      <p:ext uri="{BB962C8B-B14F-4D97-AF65-F5344CB8AC3E}">
        <p14:creationId xmlns:p14="http://schemas.microsoft.com/office/powerpoint/2010/main" val="14745409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8">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31990"/>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1088</TotalTime>
  <Words>2231</Words>
  <Application>Microsoft Macintosh PowerPoint</Application>
  <PresentationFormat>Widescreen</PresentationFormat>
  <Paragraphs>298</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Franklin Gothic Demi</vt:lpstr>
      <vt:lpstr>Futura Medium</vt:lpstr>
      <vt:lpstr>Arial</vt:lpstr>
      <vt:lpstr>Office Theme</vt:lpstr>
      <vt:lpstr>Islam and Mormonism</vt:lpstr>
      <vt:lpstr>Outline</vt:lpstr>
      <vt:lpstr>Preliminary Thoughts</vt:lpstr>
      <vt:lpstr>Preliminary Thoughts</vt:lpstr>
      <vt:lpstr>PowerPoint Presentation</vt:lpstr>
      <vt:lpstr>Video Observations</vt:lpstr>
      <vt:lpstr>Islam – Origin/History</vt:lpstr>
      <vt:lpstr>Islam – Origin/History</vt:lpstr>
      <vt:lpstr>Islam – Main Doctrines</vt:lpstr>
      <vt:lpstr>Islam – Modern Practice</vt:lpstr>
      <vt:lpstr>Islam – Sunni and Shia</vt:lpstr>
      <vt:lpstr>Islam – Sunni and Shia</vt:lpstr>
      <vt:lpstr>Islam – Sunni and Shia</vt:lpstr>
      <vt:lpstr>Islam – FAQ’s</vt:lpstr>
      <vt:lpstr>Islam – FAQ’s</vt:lpstr>
      <vt:lpstr>Islam – FAQ’s</vt:lpstr>
      <vt:lpstr>Islam – FAQ’s</vt:lpstr>
      <vt:lpstr>Islam – FAQ’s</vt:lpstr>
      <vt:lpstr>Islam – FAQ’s</vt:lpstr>
      <vt:lpstr>Islam – FAQ’s</vt:lpstr>
      <vt:lpstr>Islam – FAQ’s</vt:lpstr>
      <vt:lpstr>Islam – FAQ’s</vt:lpstr>
      <vt:lpstr>Islam – FAQ’s</vt:lpstr>
      <vt:lpstr>Islam – FAQ’s</vt:lpstr>
      <vt:lpstr>Islam – FAQ’s</vt:lpstr>
      <vt:lpstr>Islam – FAQ’s</vt:lpstr>
      <vt:lpstr>Questions?</vt:lpstr>
      <vt:lpstr>Outline</vt:lpstr>
      <vt:lpstr>Mormonism – Origin/History</vt:lpstr>
      <vt:lpstr>Mormonism – Origin/History</vt:lpstr>
      <vt:lpstr>Mormonism – Origin/History</vt:lpstr>
      <vt:lpstr>Mormonism – Origin/History</vt:lpstr>
      <vt:lpstr>Mormonism – Main Doctrine</vt:lpstr>
      <vt:lpstr>Mormonism – Modern Practice</vt:lpstr>
      <vt:lpstr>Mormonism – Modern Practice</vt:lpstr>
      <vt:lpstr>Mormonism – Modern Practice</vt:lpstr>
      <vt:lpstr>Mormonism – FAQ’s</vt:lpstr>
      <vt:lpstr>Mormonism – FAQ’s</vt:lpstr>
      <vt:lpstr>Mormonism – FAQ’s</vt:lpstr>
      <vt:lpstr>Mormonism – FAQ’s</vt:lpstr>
      <vt:lpstr>Mormonism – Christian?</vt:lpstr>
      <vt:lpstr>Questions?</vt:lpstr>
      <vt:lpstr>Some Shocking Similarities</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meeeeeeewith7es@gmail.com</dc:creator>
  <cp:lastModifiedBy>meeeeeeewith7es@gmail.com</cp:lastModifiedBy>
  <cp:revision>50</cp:revision>
  <dcterms:created xsi:type="dcterms:W3CDTF">2016-10-14T21:26:44Z</dcterms:created>
  <dcterms:modified xsi:type="dcterms:W3CDTF">2016-11-14T02:24:42Z</dcterms:modified>
</cp:coreProperties>
</file>