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0"/>
  </p:notesMasterIdLst>
  <p:sldIdLst>
    <p:sldId id="257" r:id="rId2"/>
    <p:sldId id="258" r:id="rId3"/>
    <p:sldId id="259" r:id="rId4"/>
    <p:sldId id="260" r:id="rId5"/>
    <p:sldId id="261" r:id="rId6"/>
    <p:sldId id="262" r:id="rId7"/>
    <p:sldId id="265" r:id="rId8"/>
    <p:sldId id="266" r:id="rId9"/>
    <p:sldId id="267" r:id="rId10"/>
    <p:sldId id="263" r:id="rId11"/>
    <p:sldId id="268" r:id="rId12"/>
    <p:sldId id="264" r:id="rId13"/>
    <p:sldId id="269" r:id="rId14"/>
    <p:sldId id="274" r:id="rId15"/>
    <p:sldId id="273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8"/>
    <p:restoredTop sz="94701"/>
  </p:normalViewPr>
  <p:slideViewPr>
    <p:cSldViewPr snapToGrid="0" snapToObjects="1">
      <p:cViewPr varScale="1">
        <p:scale>
          <a:sx n="100" d="100"/>
          <a:sy n="100" d="100"/>
        </p:scale>
        <p:origin x="36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8E353-A94F-A44C-9BAE-CEB227FB19AB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C3E549-2FDF-7D44-A83B-E9DAF8A1C6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1362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442F-706A-0949-BE5B-746427114489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6A8-04DA-AB4E-B1CC-FBDCA41D763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442F-706A-0949-BE5B-746427114489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6A8-04DA-AB4E-B1CC-FBDCA41D763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442F-706A-0949-BE5B-746427114489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6A8-04DA-AB4E-B1CC-FBDCA41D763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442F-706A-0949-BE5B-746427114489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6A8-04DA-AB4E-B1CC-FBDCA41D763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442F-706A-0949-BE5B-746427114489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6A8-04DA-AB4E-B1CC-FBDCA41D763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442F-706A-0949-BE5B-746427114489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6A8-04DA-AB4E-B1CC-FBDCA41D763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442F-706A-0949-BE5B-746427114489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6A8-04DA-AB4E-B1CC-FBDCA41D763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442F-706A-0949-BE5B-746427114489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6A8-04DA-AB4E-B1CC-FBDCA41D763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442F-706A-0949-BE5B-746427114489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6A8-04DA-AB4E-B1CC-FBDCA41D763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442F-706A-0949-BE5B-746427114489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6A8-04DA-AB4E-B1CC-FBDCA41D763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2442F-706A-0949-BE5B-746427114489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6ED6A8-04DA-AB4E-B1CC-FBDCA41D7632}" type="slidenum">
              <a:rPr lang="en-US" smtClean="0"/>
              <a:t>‹#›</a:t>
            </a:fld>
            <a:endParaRPr lang="en-US"/>
          </a:p>
        </p:txBody>
      </p: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2442F-706A-0949-BE5B-746427114489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6ED6A8-04DA-AB4E-B1CC-FBDCA41D76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45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 Black"/>
          <a:ea typeface="+mj-ea"/>
          <a:cs typeface="Arial Blac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NUL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Future Active, Future Middle, and the Imperfect Indicative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Introduction to Greek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296400" y="6226748"/>
            <a:ext cx="1371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By Stephen Curto</a:t>
            </a:r>
          </a:p>
          <a:p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For Intro to Greek</a:t>
            </a:r>
          </a:p>
          <a:p>
            <a:r>
              <a:rPr lang="en-US" sz="1100" dirty="0" smtClean="0">
                <a:solidFill>
                  <a:schemeClr val="bg1">
                    <a:lumMod val="65000"/>
                  </a:schemeClr>
                </a:solidFill>
              </a:rPr>
              <a:t>Nov 6, </a:t>
            </a:r>
            <a:r>
              <a:rPr lang="en-US" sz="1100" dirty="0">
                <a:solidFill>
                  <a:schemeClr val="bg1">
                    <a:lumMod val="65000"/>
                  </a:schemeClr>
                </a:solidFill>
              </a:rPr>
              <a:t>2016</a:t>
            </a:r>
          </a:p>
        </p:txBody>
      </p:sp>
      <p:pic>
        <p:nvPicPr>
          <p:cNvPr id="5" name="Picture 4" descr="logo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6622" y="6297303"/>
            <a:ext cx="479778" cy="479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97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 Tense in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Imperfect Tense: 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Time = Past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Aspect (kind of action) = Continuous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Present Tense, Active Voice: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“Bill </a:t>
            </a:r>
            <a:r>
              <a:rPr lang="en-US" dirty="0" smtClean="0">
                <a:solidFill>
                  <a:srgbClr val="00B050"/>
                </a:solidFill>
              </a:rPr>
              <a:t>hits</a:t>
            </a:r>
            <a:r>
              <a:rPr lang="en-US" dirty="0" smtClean="0"/>
              <a:t> the ball.”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dirty="0" smtClean="0"/>
              <a:t>Simple Past Tense, Active Voice: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”Bill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hit</a:t>
            </a:r>
            <a:r>
              <a:rPr lang="en-US" dirty="0" smtClean="0"/>
              <a:t> the ball.”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u="sng" dirty="0" smtClean="0"/>
              <a:t>Imperfect Tense, Active Voice: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u="sng" dirty="0" smtClean="0"/>
              <a:t>- “Bill </a:t>
            </a:r>
            <a:r>
              <a:rPr lang="en-US" u="sng" dirty="0" smtClean="0">
                <a:solidFill>
                  <a:srgbClr val="FF0000"/>
                </a:solidFill>
              </a:rPr>
              <a:t>was hitting </a:t>
            </a:r>
            <a:r>
              <a:rPr lang="en-US" u="sng" dirty="0" smtClean="0"/>
              <a:t>the ball.”</a:t>
            </a:r>
          </a:p>
        </p:txBody>
      </p:sp>
    </p:spTree>
    <p:extLst>
      <p:ext uri="{BB962C8B-B14F-4D97-AF65-F5344CB8AC3E}">
        <p14:creationId xmlns:p14="http://schemas.microsoft.com/office/powerpoint/2010/main" val="137284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 Tense in English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Imperfect Tense: 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Time = Past</a:t>
            </a:r>
          </a:p>
          <a:p>
            <a:pPr defTabSz="914400">
              <a:spcBef>
                <a:spcPts val="0"/>
              </a:spcBef>
            </a:pPr>
            <a:r>
              <a:rPr lang="en-US" dirty="0" smtClean="0"/>
              <a:t>Aspect (kind of action) = Continuous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Present Tense, Passive Voice: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“Bill </a:t>
            </a:r>
            <a:r>
              <a:rPr lang="en-US" dirty="0" smtClean="0">
                <a:solidFill>
                  <a:srgbClr val="00B050"/>
                </a:solidFill>
              </a:rPr>
              <a:t>is hit by</a:t>
            </a:r>
            <a:r>
              <a:rPr lang="en-US" dirty="0" smtClean="0"/>
              <a:t> the ball.”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dirty="0" smtClean="0"/>
              <a:t>Simple Past Tense, Passive Voice:</a:t>
            </a:r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 smtClean="0"/>
              <a:t>”Bill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was hit by</a:t>
            </a:r>
            <a:r>
              <a:rPr lang="en-US" dirty="0" smtClean="0"/>
              <a:t> the ball.”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u="sng" dirty="0" smtClean="0"/>
              <a:t>Imperfect Tense, Passive Voice: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u="sng" dirty="0" smtClean="0"/>
              <a:t>- “Bill </a:t>
            </a:r>
            <a:r>
              <a:rPr lang="en-US" u="sng" dirty="0" smtClean="0">
                <a:solidFill>
                  <a:srgbClr val="FF0000"/>
                </a:solidFill>
              </a:rPr>
              <a:t>was being hit by </a:t>
            </a:r>
            <a:r>
              <a:rPr lang="en-US" u="sng" dirty="0" smtClean="0"/>
              <a:t>the ball.”</a:t>
            </a:r>
          </a:p>
        </p:txBody>
      </p:sp>
    </p:spTree>
    <p:extLst>
      <p:ext uri="{BB962C8B-B14F-4D97-AF65-F5344CB8AC3E}">
        <p14:creationId xmlns:p14="http://schemas.microsoft.com/office/powerpoint/2010/main" val="141306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0" y="1074738"/>
            <a:ext cx="7810500" cy="685799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dirty="0" smtClean="0"/>
              <a:t>ε</a:t>
            </a:r>
            <a:r>
              <a:rPr lang="en-US" sz="2800" dirty="0" smtClean="0"/>
              <a:t>- augment and the </a:t>
            </a:r>
            <a:r>
              <a:rPr lang="en-US" sz="2800" dirty="0"/>
              <a:t>I</a:t>
            </a:r>
            <a:r>
              <a:rPr lang="en-US" sz="2800" dirty="0" smtClean="0"/>
              <a:t>mperfect Active endings.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13252"/>
              </p:ext>
            </p:extLst>
          </p:nvPr>
        </p:nvGraphicFramePr>
        <p:xfrm>
          <a:off x="2196352" y="1835150"/>
          <a:ext cx="7799295" cy="4029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765"/>
                <a:gridCol w="2599765"/>
                <a:gridCol w="2599765"/>
              </a:tblGrid>
              <a:tr h="1007409">
                <a:tc>
                  <a:txBody>
                    <a:bodyPr/>
                    <a:lstStyle/>
                    <a:p>
                      <a:r>
                        <a:rPr lang="en-US" dirty="0" smtClean="0"/>
                        <a:t>IMPERFECT</a:t>
                      </a:r>
                    </a:p>
                    <a:p>
                      <a:r>
                        <a:rPr lang="en-US" dirty="0" smtClean="0"/>
                        <a:t>ACTIVE</a:t>
                      </a:r>
                    </a:p>
                    <a:p>
                      <a:r>
                        <a:rPr lang="en-US" dirty="0" smtClean="0"/>
                        <a:t>INDICATIVE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Singular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Plural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1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st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ον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ομεν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2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nd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ες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ετε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3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rd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ε(ν)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ον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7560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0" y="1074738"/>
            <a:ext cx="7810500" cy="685799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dirty="0" smtClean="0"/>
              <a:t>ε</a:t>
            </a:r>
            <a:r>
              <a:rPr lang="en-US" sz="2800" dirty="0" smtClean="0"/>
              <a:t>- augment and the </a:t>
            </a:r>
            <a:r>
              <a:rPr lang="en-US" sz="2800" dirty="0"/>
              <a:t>I</a:t>
            </a:r>
            <a:r>
              <a:rPr lang="en-US" sz="2800" dirty="0" smtClean="0"/>
              <a:t>mperfect Active endings.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138779"/>
              </p:ext>
            </p:extLst>
          </p:nvPr>
        </p:nvGraphicFramePr>
        <p:xfrm>
          <a:off x="2196352" y="1835150"/>
          <a:ext cx="7799295" cy="4029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765"/>
                <a:gridCol w="2599765"/>
                <a:gridCol w="2599765"/>
              </a:tblGrid>
              <a:tr h="1007409">
                <a:tc>
                  <a:txBody>
                    <a:bodyPr/>
                    <a:lstStyle/>
                    <a:p>
                      <a:r>
                        <a:rPr lang="en-US" dirty="0" smtClean="0"/>
                        <a:t>IMPERFECT</a:t>
                      </a:r>
                    </a:p>
                    <a:p>
                      <a:r>
                        <a:rPr lang="en-US" dirty="0" smtClean="0"/>
                        <a:t>ACTIVE</a:t>
                      </a:r>
                    </a:p>
                    <a:p>
                      <a:r>
                        <a:rPr lang="en-US" dirty="0" smtClean="0"/>
                        <a:t>INDICATIVE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Singular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Plural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1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st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ἔλυον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ἐλύομεν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2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nd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ἔλυες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ἐλύετε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3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rd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ἔλυε</a:t>
                      </a:r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(ν)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ἔλυον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63062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 Middle-Passive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0" y="1074738"/>
            <a:ext cx="7810500" cy="685799"/>
          </a:xfrm>
        </p:spPr>
        <p:txBody>
          <a:bodyPr>
            <a:normAutofit fontScale="85000" lnSpcReduction="1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dirty="0" smtClean="0"/>
              <a:t>ε</a:t>
            </a:r>
            <a:r>
              <a:rPr lang="en-US" sz="2800" dirty="0" smtClean="0"/>
              <a:t>- augment and the </a:t>
            </a:r>
            <a:r>
              <a:rPr lang="en-US" sz="2800" dirty="0"/>
              <a:t>I</a:t>
            </a:r>
            <a:r>
              <a:rPr lang="en-US" sz="2800" dirty="0" smtClean="0"/>
              <a:t>mperfect Middle- Passive endings.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3776818"/>
              </p:ext>
            </p:extLst>
          </p:nvPr>
        </p:nvGraphicFramePr>
        <p:xfrm>
          <a:off x="2196352" y="1835150"/>
          <a:ext cx="7799295" cy="4029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765"/>
                <a:gridCol w="2599765"/>
                <a:gridCol w="2599765"/>
              </a:tblGrid>
              <a:tr h="1007409">
                <a:tc>
                  <a:txBody>
                    <a:bodyPr/>
                    <a:lstStyle/>
                    <a:p>
                      <a:r>
                        <a:rPr lang="en-US" dirty="0" smtClean="0"/>
                        <a:t>IMPERFECT</a:t>
                      </a:r>
                    </a:p>
                    <a:p>
                      <a:r>
                        <a:rPr lang="en-US" smtClean="0"/>
                        <a:t>MID-PASS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INDICATIVE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Singular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Plural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1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st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-o</a:t>
                      </a:r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μην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ομεθα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2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nd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ου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εσθε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3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rd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ετο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ε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οντο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8472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Imperfect Middle-Passive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90750" y="1074738"/>
            <a:ext cx="7810500" cy="685799"/>
          </a:xfrm>
        </p:spPr>
        <p:txBody>
          <a:bodyPr>
            <a:normAutofit fontScale="85000" lnSpcReduction="1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2800" dirty="0" smtClean="0"/>
              <a:t>ε</a:t>
            </a:r>
            <a:r>
              <a:rPr lang="en-US" sz="2800" dirty="0" smtClean="0"/>
              <a:t>- augment and the </a:t>
            </a:r>
            <a:r>
              <a:rPr lang="en-US" sz="2800" dirty="0"/>
              <a:t>I</a:t>
            </a:r>
            <a:r>
              <a:rPr lang="en-US" sz="2800" dirty="0" smtClean="0"/>
              <a:t>mperfect Middle- Passive endings.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3326159"/>
              </p:ext>
            </p:extLst>
          </p:nvPr>
        </p:nvGraphicFramePr>
        <p:xfrm>
          <a:off x="2196352" y="1835150"/>
          <a:ext cx="7799295" cy="4029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765"/>
                <a:gridCol w="2599765"/>
                <a:gridCol w="2599765"/>
              </a:tblGrid>
              <a:tr h="1007409">
                <a:tc>
                  <a:txBody>
                    <a:bodyPr/>
                    <a:lstStyle/>
                    <a:p>
                      <a:r>
                        <a:rPr lang="en-US" dirty="0" smtClean="0"/>
                        <a:t>IMPERFECT</a:t>
                      </a:r>
                    </a:p>
                    <a:p>
                      <a:r>
                        <a:rPr lang="en-US" dirty="0" smtClean="0"/>
                        <a:t>MID-PASS</a:t>
                      </a:r>
                    </a:p>
                    <a:p>
                      <a:r>
                        <a:rPr lang="en-US" dirty="0" smtClean="0"/>
                        <a:t>INDICATIVE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Singular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Plural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1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st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ἔλυόμην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ἐλυόμεθα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2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nd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ἔλύου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ἐλύεσθε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3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rd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ἔλύετο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ἐλύοντο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32225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Verb Chart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403820"/>
              </p:ext>
            </p:extLst>
          </p:nvPr>
        </p:nvGraphicFramePr>
        <p:xfrm>
          <a:off x="3333750" y="1239647"/>
          <a:ext cx="5524500" cy="516369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2900"/>
                <a:gridCol w="1371600"/>
                <a:gridCol w="977900"/>
                <a:gridCol w="90686"/>
                <a:gridCol w="49234"/>
                <a:gridCol w="1523780"/>
                <a:gridCol w="1168400"/>
              </a:tblGrid>
              <a:tr h="294338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 dirty="0">
                          <a:effectLst/>
                        </a:rPr>
                        <a:t> </a:t>
                      </a:r>
                      <a:endParaRPr lang="sk-SK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Primary Tense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Secondary Tense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4338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Active Voice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 err="1">
                          <a:effectLst/>
                        </a:rPr>
                        <a:t>λύω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 dirty="0">
                          <a:effectLst/>
                        </a:rPr>
                        <a:t>~~~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2400" u="none" strike="noStrike" dirty="0">
                          <a:effectLst/>
                        </a:rPr>
                        <a:t> 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 err="1">
                          <a:effectLst/>
                        </a:rPr>
                        <a:t>ἔλυον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ν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 err="1">
                          <a:effectLst/>
                        </a:rPr>
                        <a:t>λύεις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ς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2400" u="none" strike="noStrike" dirty="0">
                          <a:effectLst/>
                        </a:rPr>
                        <a:t> 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ἔλυες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ς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 err="1">
                          <a:effectLst/>
                        </a:rPr>
                        <a:t>λύει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ι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2400" u="none" strike="noStrike" dirty="0">
                          <a:effectLst/>
                        </a:rPr>
                        <a:t> 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 err="1">
                          <a:effectLst/>
                        </a:rPr>
                        <a:t>ἔλυε</a:t>
                      </a:r>
                      <a:r>
                        <a:rPr lang="el-GR" sz="2400" u="none" strike="noStrike" dirty="0">
                          <a:effectLst/>
                        </a:rPr>
                        <a:t>(ν)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400" u="none" strike="noStrike">
                          <a:effectLst/>
                        </a:rPr>
                        <a:t>~~~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0139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300" u="none" strike="noStrike" dirty="0">
                          <a:effectLst/>
                        </a:rPr>
                        <a:t> </a:t>
                      </a:r>
                      <a:endParaRPr lang="sk-SK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300" u="none" strike="noStrike" dirty="0">
                          <a:effectLst/>
                        </a:rPr>
                        <a:t> </a:t>
                      </a:r>
                      <a:endParaRPr lang="sk-SK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300" u="none" strike="noStrike" dirty="0">
                          <a:effectLst/>
                        </a:rPr>
                        <a:t> </a:t>
                      </a:r>
                      <a:endParaRPr lang="sk-SK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300" u="none" strike="noStrike" dirty="0">
                          <a:effectLst/>
                        </a:rPr>
                        <a:t> </a:t>
                      </a:r>
                      <a:endParaRPr lang="sk-SK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300" u="none" strike="noStrike" dirty="0">
                          <a:effectLst/>
                        </a:rPr>
                        <a:t> </a:t>
                      </a:r>
                      <a:endParaRPr lang="sk-SK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λύομεν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μεν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2400" u="none" strike="noStrike" dirty="0">
                          <a:effectLst/>
                        </a:rPr>
                        <a:t> 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 err="1">
                          <a:effectLst/>
                        </a:rPr>
                        <a:t>ἐλύομεν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μεν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λύετε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τε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2400" u="none" strike="noStrike" dirty="0">
                          <a:effectLst/>
                        </a:rPr>
                        <a:t> 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 err="1">
                          <a:effectLst/>
                        </a:rPr>
                        <a:t>ἐλύετε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τε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 err="1">
                          <a:effectLst/>
                        </a:rPr>
                        <a:t>λύουσι</a:t>
                      </a:r>
                      <a:r>
                        <a:rPr lang="el-GR" sz="2400" u="none" strike="noStrike" dirty="0">
                          <a:effectLst/>
                        </a:rPr>
                        <a:t>(ν)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 err="1">
                          <a:effectLst/>
                        </a:rPr>
                        <a:t>νσι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2400" u="none" strike="noStrike" dirty="0">
                          <a:effectLst/>
                        </a:rPr>
                        <a:t> 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 err="1">
                          <a:effectLst/>
                        </a:rPr>
                        <a:t>ἔλυον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ν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14590"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000" u="none" strike="noStrike" dirty="0">
                          <a:effectLst/>
                        </a:rPr>
                        <a:t> </a:t>
                      </a:r>
                      <a:endParaRPr lang="sk-SK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300" u="none" strike="noStrike" dirty="0">
                          <a:effectLst/>
                        </a:rPr>
                        <a:t> </a:t>
                      </a:r>
                      <a:endParaRPr lang="sk-SK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300" u="none" strike="noStrike" dirty="0">
                          <a:effectLst/>
                        </a:rPr>
                        <a:t> </a:t>
                      </a:r>
                      <a:endParaRPr lang="sk-SK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300" u="none" strike="noStrike" dirty="0">
                          <a:effectLst/>
                        </a:rPr>
                        <a:t> </a:t>
                      </a:r>
                      <a:endParaRPr lang="sk-SK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300" u="none" strike="noStrike" dirty="0">
                          <a:effectLst/>
                        </a:rPr>
                        <a:t> </a:t>
                      </a:r>
                      <a:endParaRPr lang="sk-SK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300" u="none" strike="noStrike" dirty="0">
                          <a:effectLst/>
                        </a:rPr>
                        <a:t> </a:t>
                      </a:r>
                      <a:endParaRPr lang="sk-SK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294338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en-US" sz="2000" u="none" strike="noStrike" dirty="0">
                          <a:effectLst/>
                        </a:rPr>
                        <a:t>Passive Voice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λύομαι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μια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2400" u="none" strike="noStrike" dirty="0">
                          <a:effectLst/>
                        </a:rPr>
                        <a:t> 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 err="1">
                          <a:effectLst/>
                        </a:rPr>
                        <a:t>ἐλυόμην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μην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λύῃ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σαι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2400" u="none" strike="noStrike" dirty="0">
                          <a:effectLst/>
                        </a:rPr>
                        <a:t> 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 err="1">
                          <a:effectLst/>
                        </a:rPr>
                        <a:t>ἐλύου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σο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λύεται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 err="1">
                          <a:effectLst/>
                        </a:rPr>
                        <a:t>ται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2400" u="none" strike="noStrike" dirty="0">
                          <a:effectLst/>
                        </a:rPr>
                        <a:t> 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 err="1">
                          <a:effectLst/>
                        </a:rPr>
                        <a:t>ἐλύετο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το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9886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300" u="none" strike="noStrike" dirty="0">
                          <a:effectLst/>
                        </a:rPr>
                        <a:t> </a:t>
                      </a:r>
                      <a:endParaRPr lang="sk-SK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300" u="none" strike="noStrike" dirty="0">
                          <a:effectLst/>
                        </a:rPr>
                        <a:t> </a:t>
                      </a:r>
                      <a:endParaRPr lang="sk-SK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300" u="none" strike="noStrike" dirty="0">
                          <a:effectLst/>
                        </a:rPr>
                        <a:t> </a:t>
                      </a:r>
                      <a:endParaRPr lang="sk-SK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sk-SK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300" u="none" strike="noStrike" dirty="0">
                          <a:effectLst/>
                        </a:rPr>
                        <a:t> </a:t>
                      </a:r>
                      <a:endParaRPr lang="sk-SK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300" u="none" strike="noStrike" dirty="0">
                          <a:effectLst/>
                        </a:rPr>
                        <a:t> </a:t>
                      </a:r>
                      <a:endParaRPr lang="sk-SK" sz="3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λυόμεθα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μεθα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2400" u="none" strike="noStrike" dirty="0">
                          <a:effectLst/>
                        </a:rPr>
                        <a:t> 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 err="1">
                          <a:effectLst/>
                        </a:rPr>
                        <a:t>ἐλυόμεθα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 err="1">
                          <a:effectLst/>
                        </a:rPr>
                        <a:t>μεθα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λύεσθε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 err="1">
                          <a:effectLst/>
                        </a:rPr>
                        <a:t>σθε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2400" u="none" strike="noStrike" dirty="0">
                          <a:effectLst/>
                        </a:rPr>
                        <a:t> 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 err="1">
                          <a:effectLst/>
                        </a:rPr>
                        <a:t>ἐλύεσθε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 err="1">
                          <a:effectLst/>
                        </a:rPr>
                        <a:t>σθε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9433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λύονται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>
                          <a:effectLst/>
                        </a:rPr>
                        <a:t>νται</a:t>
                      </a:r>
                      <a:endParaRPr lang="el-GR" sz="24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sk-SK" sz="2400" u="none" strike="noStrike" dirty="0">
                          <a:effectLst/>
                        </a:rPr>
                        <a:t> </a:t>
                      </a:r>
                      <a:endParaRPr lang="sk-SK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 err="1">
                          <a:effectLst/>
                        </a:rPr>
                        <a:t>ἐλύοντο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L w="12700" cap="flat" cmpd="sng" algn="ctr">
                      <a:solidFill>
                        <a:schemeClr val="accent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l-GR" sz="2400" u="none" strike="noStrike" dirty="0">
                          <a:effectLst/>
                        </a:rPr>
                        <a:t>ντο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1917" marR="11917" marT="11917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1129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1132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240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</a:p>
          <a:p>
            <a:r>
              <a:rPr lang="en-US" dirty="0" smtClean="0"/>
              <a:t>Future Active</a:t>
            </a:r>
          </a:p>
          <a:p>
            <a:r>
              <a:rPr lang="en-US" dirty="0" smtClean="0"/>
              <a:t>Future Middle</a:t>
            </a:r>
          </a:p>
          <a:p>
            <a:r>
              <a:rPr lang="en-US" dirty="0" smtClean="0"/>
              <a:t>Imperfect Tense in English</a:t>
            </a:r>
          </a:p>
          <a:p>
            <a:r>
              <a:rPr lang="en-US" dirty="0" smtClean="0"/>
              <a:t>Imperfect Active</a:t>
            </a:r>
          </a:p>
          <a:p>
            <a:r>
              <a:rPr lang="en-US" dirty="0" smtClean="0"/>
              <a:t>Imperfect Middle-Passive</a:t>
            </a:r>
          </a:p>
          <a:p>
            <a:r>
              <a:rPr lang="en-US" dirty="0" smtClean="0"/>
              <a:t>Master Verb Chart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329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Deponent:</a:t>
            </a:r>
          </a:p>
          <a:p>
            <a:r>
              <a:rPr lang="en-US" dirty="0"/>
              <a:t>Definition: Verbs that have a Mid-Pass </a:t>
            </a:r>
            <a:r>
              <a:rPr lang="en-US" i="1" dirty="0"/>
              <a:t>form</a:t>
            </a:r>
            <a:r>
              <a:rPr lang="en-US" dirty="0"/>
              <a:t> but an active </a:t>
            </a:r>
            <a:r>
              <a:rPr lang="en-US" i="1" dirty="0"/>
              <a:t>meaning. </a:t>
            </a:r>
          </a:p>
          <a:p>
            <a:r>
              <a:rPr lang="en-US" dirty="0"/>
              <a:t>e.g. </a:t>
            </a:r>
            <a:r>
              <a:rPr lang="el-GR" dirty="0" err="1"/>
              <a:t>ἔρχομαι</a:t>
            </a:r>
            <a:r>
              <a:rPr lang="el-GR" dirty="0"/>
              <a:t> </a:t>
            </a:r>
            <a:r>
              <a:rPr lang="en-US" dirty="0"/>
              <a:t>- I come, go </a:t>
            </a:r>
          </a:p>
          <a:p>
            <a:r>
              <a:rPr lang="en-US" dirty="0"/>
              <a:t>You will know them by vocab. If the lexical form (the one in your vocab list) is passive, it’s a deponent verb.</a:t>
            </a:r>
          </a:p>
          <a:p>
            <a:r>
              <a:rPr lang="en-US" dirty="0"/>
              <a:t>Parse deponent verbs as “deponent” in the voice category.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259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4611618"/>
              </p:ext>
            </p:extLst>
          </p:nvPr>
        </p:nvGraphicFramePr>
        <p:xfrm>
          <a:off x="2196352" y="1636057"/>
          <a:ext cx="7799295" cy="4029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765"/>
                <a:gridCol w="2599765"/>
                <a:gridCol w="2599765"/>
              </a:tblGrid>
              <a:tr h="1007409">
                <a:tc>
                  <a:txBody>
                    <a:bodyPr/>
                    <a:lstStyle/>
                    <a:p>
                      <a:r>
                        <a:rPr lang="en-US" dirty="0" smtClean="0"/>
                        <a:t>PRESENT</a:t>
                      </a:r>
                    </a:p>
                    <a:p>
                      <a:r>
                        <a:rPr lang="en-US" dirty="0" smtClean="0"/>
                        <a:t>MID-PASS</a:t>
                      </a:r>
                    </a:p>
                    <a:p>
                      <a:r>
                        <a:rPr lang="en-US" dirty="0" smtClean="0"/>
                        <a:t>INDICATIVE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Singular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Plural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1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st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μαι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μεθα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2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nd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σαι</a:t>
                      </a:r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</a:t>
                      </a:r>
                      <a:r>
                        <a:rPr lang="el-GR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</a:t>
                      </a:r>
                      <a:r>
                        <a:rPr lang="is-I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…</a:t>
                      </a:r>
                      <a:r>
                        <a:rPr lang="el-GR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(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baseline="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ῃ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σθε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3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rd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ται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νται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3516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dirty="0" smtClean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000" dirty="0"/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hlinkClick r:id="rId2" invalidUrl="file://localhost/Users/stephencurto/Dropbox/Teaching Greek!/Exercise Review ppts/Exercise 18 (Track 2).pptx" action="ppaction://hlinkpres?slideindex=1&amp;slidetitle="/>
              </a:rPr>
              <a:t>Homework – Exercise 18 (Track 2)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571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0972800" cy="1536699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/>
              <a:t>Add a </a:t>
            </a:r>
            <a:r>
              <a:rPr lang="el-GR" sz="2800" dirty="0" smtClean="0"/>
              <a:t>σ </a:t>
            </a:r>
            <a:r>
              <a:rPr lang="en-US" sz="2800" dirty="0" smtClean="0"/>
              <a:t>before the ending. That’s it!</a:t>
            </a:r>
            <a:endParaRPr lang="en-US" sz="2800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5767841"/>
              </p:ext>
            </p:extLst>
          </p:nvPr>
        </p:nvGraphicFramePr>
        <p:xfrm>
          <a:off x="2196352" y="1835150"/>
          <a:ext cx="7799295" cy="4029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765"/>
                <a:gridCol w="2599765"/>
                <a:gridCol w="2599765"/>
              </a:tblGrid>
              <a:tr h="1007409">
                <a:tc>
                  <a:txBody>
                    <a:bodyPr/>
                    <a:lstStyle/>
                    <a:p>
                      <a:r>
                        <a:rPr lang="en-US" dirty="0" smtClean="0"/>
                        <a:t>FUTURE</a:t>
                      </a:r>
                    </a:p>
                    <a:p>
                      <a:r>
                        <a:rPr lang="en-US" dirty="0" smtClean="0"/>
                        <a:t>ACTIVE</a:t>
                      </a:r>
                    </a:p>
                    <a:p>
                      <a:r>
                        <a:rPr lang="en-US" dirty="0" smtClean="0"/>
                        <a:t>INDICATIVE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Singular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Plural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1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st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σω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σομεν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2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nd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σεις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σετε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3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rd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σει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σουσι</a:t>
                      </a:r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(ν)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47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Active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0972800" cy="1536699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/>
              <a:t>Add a </a:t>
            </a:r>
            <a:r>
              <a:rPr lang="el-GR" sz="2800" dirty="0" smtClean="0"/>
              <a:t>σ </a:t>
            </a:r>
            <a:r>
              <a:rPr lang="en-US" sz="2800" dirty="0" smtClean="0"/>
              <a:t>before the ending. That’s it!</a:t>
            </a:r>
            <a:endParaRPr lang="en-US" sz="2800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9485714"/>
              </p:ext>
            </p:extLst>
          </p:nvPr>
        </p:nvGraphicFramePr>
        <p:xfrm>
          <a:off x="2196352" y="1835150"/>
          <a:ext cx="7799295" cy="4029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765"/>
                <a:gridCol w="2599765"/>
                <a:gridCol w="2599765"/>
              </a:tblGrid>
              <a:tr h="1007409">
                <a:tc>
                  <a:txBody>
                    <a:bodyPr/>
                    <a:lstStyle/>
                    <a:p>
                      <a:r>
                        <a:rPr lang="en-US" dirty="0" smtClean="0"/>
                        <a:t>FUTURE</a:t>
                      </a:r>
                    </a:p>
                    <a:p>
                      <a:r>
                        <a:rPr lang="en-US" dirty="0" smtClean="0"/>
                        <a:t>ACTIVE</a:t>
                      </a:r>
                    </a:p>
                    <a:p>
                      <a:r>
                        <a:rPr lang="en-US" dirty="0" smtClean="0"/>
                        <a:t>INDICATIVE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Singular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Plural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1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st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λύσω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λύσομεν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2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nd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λύσεις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λύσετε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3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rd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λύσει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λύσουσι</a:t>
                      </a:r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(ν)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147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Middle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0972800" cy="1536699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/>
              <a:t>Add a </a:t>
            </a:r>
            <a:r>
              <a:rPr lang="el-GR" sz="2800" dirty="0" smtClean="0"/>
              <a:t>σ </a:t>
            </a:r>
            <a:r>
              <a:rPr lang="en-US" sz="2800" dirty="0" smtClean="0"/>
              <a:t>before the ending. That’s it!</a:t>
            </a:r>
            <a:endParaRPr lang="en-US" sz="2800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7484035"/>
              </p:ext>
            </p:extLst>
          </p:nvPr>
        </p:nvGraphicFramePr>
        <p:xfrm>
          <a:off x="2196352" y="1835150"/>
          <a:ext cx="7799295" cy="4029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765"/>
                <a:gridCol w="2599765"/>
                <a:gridCol w="2599765"/>
              </a:tblGrid>
              <a:tr h="1007409">
                <a:tc>
                  <a:txBody>
                    <a:bodyPr/>
                    <a:lstStyle/>
                    <a:p>
                      <a:r>
                        <a:rPr lang="en-US" dirty="0" smtClean="0"/>
                        <a:t>FUTURE</a:t>
                      </a:r>
                    </a:p>
                    <a:p>
                      <a:r>
                        <a:rPr lang="en-US" dirty="0" smtClean="0"/>
                        <a:t>MID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INDICATIVE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Singular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Plural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1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st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σομαι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σομεθα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2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nd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σεσαι</a:t>
                      </a:r>
                      <a:r>
                        <a:rPr lang="el-GR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</a:t>
                      </a:r>
                      <a:r>
                        <a:rPr lang="el-GR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</a:t>
                      </a:r>
                      <a:r>
                        <a:rPr lang="is-I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…</a:t>
                      </a:r>
                      <a:r>
                        <a:rPr lang="el-GR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(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baseline="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σῃ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)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σεσθε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3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rd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σεται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-</a:t>
                      </a:r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σονται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77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Middle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066801"/>
            <a:ext cx="10972800" cy="1536699"/>
          </a:xfrm>
        </p:spPr>
        <p:txBody>
          <a:bodyPr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/>
              <a:t>Add a </a:t>
            </a:r>
            <a:r>
              <a:rPr lang="el-GR" sz="2800" dirty="0" smtClean="0"/>
              <a:t>σ </a:t>
            </a:r>
            <a:r>
              <a:rPr lang="en-US" sz="2800" dirty="0" smtClean="0"/>
              <a:t>before the ending. That’s it!</a:t>
            </a:r>
            <a:endParaRPr lang="en-US" sz="2800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5326230"/>
              </p:ext>
            </p:extLst>
          </p:nvPr>
        </p:nvGraphicFramePr>
        <p:xfrm>
          <a:off x="2196352" y="1835150"/>
          <a:ext cx="7799295" cy="4029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9765"/>
                <a:gridCol w="2599765"/>
                <a:gridCol w="2599765"/>
              </a:tblGrid>
              <a:tr h="1007409">
                <a:tc>
                  <a:txBody>
                    <a:bodyPr/>
                    <a:lstStyle/>
                    <a:p>
                      <a:r>
                        <a:rPr lang="en-US" dirty="0" smtClean="0"/>
                        <a:t>FUTURE</a:t>
                      </a:r>
                    </a:p>
                    <a:p>
                      <a:r>
                        <a:rPr lang="en-US" smtClean="0"/>
                        <a:t>MID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INDICATIVE</a:t>
                      </a:r>
                      <a:endParaRPr lang="en-US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Singular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tx1"/>
                          </a:solidFill>
                          <a:latin typeface="GentiumAlt" charset="0"/>
                          <a:ea typeface="GentiumAlt" charset="0"/>
                          <a:cs typeface="GentiumAlt" charset="0"/>
                        </a:rPr>
                        <a:t>Plural</a:t>
                      </a:r>
                      <a:endParaRPr lang="en-US" sz="3200" dirty="0">
                        <a:solidFill>
                          <a:schemeClr val="tx1"/>
                        </a:solidFill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1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st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λύσομαι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λυσόμεθα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2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nd</a:t>
                      </a:r>
                      <a:r>
                        <a:rPr lang="en-US" sz="3200" baseline="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λύσῃ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λύσεσθε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  <a:tr h="1007409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3</a:t>
                      </a:r>
                      <a:r>
                        <a:rPr lang="en-US" sz="3200" baseline="300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rd</a:t>
                      </a:r>
                      <a:r>
                        <a:rPr lang="en-US" sz="3200" dirty="0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 Person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λύσεται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3200" dirty="0" err="1" smtClean="0">
                          <a:latin typeface="GentiumAlt" charset="0"/>
                          <a:ea typeface="GentiumAlt" charset="0"/>
                          <a:cs typeface="GentiumAlt" charset="0"/>
                        </a:rPr>
                        <a:t>λύσονται</a:t>
                      </a:r>
                      <a:endParaRPr lang="en-US" sz="3200" dirty="0">
                        <a:latin typeface="GentiumAlt" charset="0"/>
                        <a:ea typeface="GentiumAlt" charset="0"/>
                        <a:cs typeface="GentiumAlt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6744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 on blue (riggins)">
  <a:themeElements>
    <a:clrScheme name="Custom 7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D6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White on blue (riggins)</Template>
  <TotalTime>224</TotalTime>
  <Words>598</Words>
  <Application>Microsoft Macintosh PowerPoint</Application>
  <PresentationFormat>Widescreen</PresentationFormat>
  <Paragraphs>271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Calibri</vt:lpstr>
      <vt:lpstr>GentiumAlt</vt:lpstr>
      <vt:lpstr>White on blue (riggins)</vt:lpstr>
      <vt:lpstr>Future Active, Future Middle, and the Imperfect Indicative</vt:lpstr>
      <vt:lpstr>Outline</vt:lpstr>
      <vt:lpstr>Review</vt:lpstr>
      <vt:lpstr>Review</vt:lpstr>
      <vt:lpstr>Review</vt:lpstr>
      <vt:lpstr>Future Active</vt:lpstr>
      <vt:lpstr>Future Active</vt:lpstr>
      <vt:lpstr>Future Middle</vt:lpstr>
      <vt:lpstr>Future Middle</vt:lpstr>
      <vt:lpstr>Imperfect Tense in English</vt:lpstr>
      <vt:lpstr>Imperfect Tense in English</vt:lpstr>
      <vt:lpstr>Imperfect Active</vt:lpstr>
      <vt:lpstr>Imperfect Active</vt:lpstr>
      <vt:lpstr>Imperfect Middle-Passive</vt:lpstr>
      <vt:lpstr>Imperfect Middle-Passive</vt:lpstr>
      <vt:lpstr>Master Verb Chart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Middle-Passive Indicative</dc:title>
  <dc:creator>meeeeeeewith7es@gmail.com</dc:creator>
  <cp:lastModifiedBy>meeeeeeewith7es@gmail.com</cp:lastModifiedBy>
  <cp:revision>10</cp:revision>
  <dcterms:created xsi:type="dcterms:W3CDTF">2016-11-01T21:30:33Z</dcterms:created>
  <dcterms:modified xsi:type="dcterms:W3CDTF">2016-11-13T20:40:26Z</dcterms:modified>
</cp:coreProperties>
</file>