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7"/>
  </p:handoutMasterIdLst>
  <p:sldIdLst>
    <p:sldId id="257" r:id="rId2"/>
    <p:sldId id="258" r:id="rId3"/>
    <p:sldId id="261" r:id="rId4"/>
    <p:sldId id="262" r:id="rId5"/>
    <p:sldId id="269" r:id="rId6"/>
    <p:sldId id="282" r:id="rId7"/>
    <p:sldId id="263" r:id="rId8"/>
    <p:sldId id="268" r:id="rId9"/>
    <p:sldId id="260" r:id="rId10"/>
    <p:sldId id="267" r:id="rId11"/>
    <p:sldId id="270" r:id="rId12"/>
    <p:sldId id="271" r:id="rId13"/>
    <p:sldId id="264" r:id="rId14"/>
    <p:sldId id="272" r:id="rId15"/>
    <p:sldId id="265" r:id="rId16"/>
    <p:sldId id="273" r:id="rId17"/>
    <p:sldId id="266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009122"/>
    <a:srgbClr val="009900"/>
    <a:srgbClr val="0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2D81B-9DA6-A046-BB48-85E950E1DE7E}" type="datetimeFigureOut">
              <a:rPr lang="en-US" smtClean="0"/>
              <a:t>9/3/16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11031-1041-AC41-BD77-137308E5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31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7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3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2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5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8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7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7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953B1-9A6B-C34C-9250-07C32EFF17E6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EAC93-5EDF-844B-AC4C-B0C9CA53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9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stephencurto/Dropbox/Teaching%20Greek!/Exercise%20Review%20ppts/Review%201.ppt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/>
          <a:lstStyle/>
          <a:p>
            <a:r>
              <a:rPr lang="en-US" dirty="0" smtClean="0"/>
              <a:t>Nominative and Accusative Nouns                                   and THE Definite Article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133"/>
          </a:xfrm>
        </p:spPr>
        <p:txBody>
          <a:bodyPr/>
          <a:lstStyle/>
          <a:p>
            <a:r>
              <a:rPr lang="en-US" dirty="0" smtClean="0"/>
              <a:t>Introduction to Greek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Sept 11, 2016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Noun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Nominative (Subject)</a:t>
            </a:r>
          </a:p>
          <a:p>
            <a:r>
              <a:rPr lang="en-US" dirty="0" smtClean="0"/>
              <a:t>Genitive (Of-ness/From-ness)</a:t>
            </a:r>
          </a:p>
          <a:p>
            <a:r>
              <a:rPr lang="en-US" dirty="0" smtClean="0"/>
              <a:t>Dative (To-ness/With-ness)</a:t>
            </a:r>
          </a:p>
          <a:p>
            <a:r>
              <a:rPr lang="en-US" u="sng" dirty="0" smtClean="0"/>
              <a:t>Accusative (Object)</a:t>
            </a:r>
          </a:p>
          <a:p>
            <a:r>
              <a:rPr lang="en-US" strike="sngStrike" dirty="0" smtClean="0"/>
              <a:t>Vocative (Direct Address)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8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Greek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96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Every noun you see in a sentence has a Case, a Number, and a Gender, and you identify these based on its case ending.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           CASE      GENDER     NUM.</a:t>
            </a:r>
          </a:p>
          <a:p>
            <a:r>
              <a:rPr lang="en-US" dirty="0" smtClean="0"/>
              <a:t>E.g.  </a:t>
            </a:r>
            <a:r>
              <a:rPr lang="el-GR" dirty="0" smtClean="0"/>
              <a:t>λογ</a:t>
            </a:r>
            <a:r>
              <a:rPr lang="el-GR" u="sng" dirty="0" smtClean="0"/>
              <a:t>ος</a:t>
            </a:r>
            <a:r>
              <a:rPr lang="el-GR" dirty="0" smtClean="0"/>
              <a:t> </a:t>
            </a:r>
            <a:r>
              <a:rPr lang="en-US" dirty="0" smtClean="0"/>
              <a:t>= Nominative, Masculine Singular</a:t>
            </a:r>
          </a:p>
          <a:p>
            <a:r>
              <a:rPr lang="en-US" dirty="0" smtClean="0"/>
              <a:t>E.g.  </a:t>
            </a:r>
            <a:r>
              <a:rPr lang="el-GR" dirty="0" smtClean="0"/>
              <a:t>λογ</a:t>
            </a:r>
            <a:r>
              <a:rPr lang="el-GR" u="sng" dirty="0" smtClean="0"/>
              <a:t>ους</a:t>
            </a:r>
            <a:r>
              <a:rPr lang="el-GR" dirty="0" smtClean="0"/>
              <a:t> </a:t>
            </a:r>
            <a:r>
              <a:rPr lang="en-US" dirty="0" smtClean="0"/>
              <a:t>= Nominative, Masculine, Plural</a:t>
            </a:r>
          </a:p>
          <a:p>
            <a:r>
              <a:rPr lang="en-US" dirty="0" smtClean="0"/>
              <a:t>E.g. </a:t>
            </a:r>
            <a:r>
              <a:rPr lang="el-GR" dirty="0" smtClean="0"/>
              <a:t>λογ</a:t>
            </a:r>
            <a:r>
              <a:rPr lang="el-GR" u="sng" dirty="0" smtClean="0"/>
              <a:t>ον</a:t>
            </a:r>
            <a:r>
              <a:rPr lang="el-GR" dirty="0" smtClean="0"/>
              <a:t> </a:t>
            </a:r>
            <a:r>
              <a:rPr lang="en-US" dirty="0" smtClean="0"/>
              <a:t>= Accusative, Masculine, Singular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5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Greek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 gender of a noun never changes</a:t>
            </a:r>
          </a:p>
          <a:p>
            <a:pPr lvl="1"/>
            <a:r>
              <a:rPr lang="en-US" dirty="0" smtClean="0"/>
              <a:t>(That’s what those extra letters are for in your vocab. More on that later.)</a:t>
            </a:r>
          </a:p>
          <a:p>
            <a:r>
              <a:rPr lang="en-US" dirty="0" smtClean="0"/>
              <a:t>The number and the case change with the 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4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965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Usually indicates the subject of a sentence.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775893"/>
              </p:ext>
            </p:extLst>
          </p:nvPr>
        </p:nvGraphicFramePr>
        <p:xfrm>
          <a:off x="888998" y="1796212"/>
          <a:ext cx="7119472" cy="433113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>
                          <a:effectLst/>
                          <a:latin typeface="Times New Roman"/>
                          <a:cs typeface="Times New Roman"/>
                        </a:rPr>
                        <a:t>ος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>
                          <a:effectLst/>
                          <a:latin typeface="Times New Roman"/>
                          <a:cs typeface="Times New Roman"/>
                        </a:rPr>
                        <a:t>η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>
                          <a:effectLst/>
                          <a:latin typeface="Times New Roman"/>
                          <a:cs typeface="Times New Roman"/>
                        </a:rPr>
                        <a:t>οι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>
                          <a:effectLst/>
                          <a:latin typeface="Times New Roman"/>
                          <a:cs typeface="Times New Roman"/>
                        </a:rPr>
                        <a:t>αι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>
                          <a:effectLst/>
                          <a:latin typeface="Times New Roman"/>
                          <a:cs typeface="Times New Roman"/>
                        </a:rPr>
                        <a:t>α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87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965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Usually indicates the subject of a sentence.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831200"/>
              </p:ext>
            </p:extLst>
          </p:nvPr>
        </p:nvGraphicFramePr>
        <p:xfrm>
          <a:off x="888998" y="1796212"/>
          <a:ext cx="7119472" cy="433113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λόγος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γραφή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λόγοι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γραφαί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Acc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3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769"/>
            <a:ext cx="8229600" cy="6617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Usually indicates the object of a sentence.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29575"/>
              </p:ext>
            </p:extLst>
          </p:nvPr>
        </p:nvGraphicFramePr>
        <p:xfrm>
          <a:off x="888998" y="1796212"/>
          <a:ext cx="7119472" cy="433113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ος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η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ην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ον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οι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  <a:latin typeface="Times New Roman"/>
                          <a:cs typeface="Times New Roman"/>
                        </a:rPr>
                        <a:t>αι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  <a:latin typeface="Times New Roman"/>
                          <a:cs typeface="Times New Roman"/>
                        </a:rPr>
                        <a:t>α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ους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ας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α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48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769"/>
            <a:ext cx="8229600" cy="6617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Usually indicates the object of a sentence.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085682"/>
              </p:ext>
            </p:extLst>
          </p:nvPr>
        </p:nvGraphicFramePr>
        <p:xfrm>
          <a:off x="888998" y="1796212"/>
          <a:ext cx="7119472" cy="433113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γραφή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λόγον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γραφήν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λόγους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γραφάς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28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Nominative and Accusative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577"/>
            <a:ext cx="8229600" cy="549502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 English, case is largely based on word order. 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u="sng" dirty="0" smtClean="0">
                <a:solidFill>
                  <a:srgbClr val="009122"/>
                </a:solidFill>
              </a:rPr>
              <a:t>Jesus</a:t>
            </a:r>
            <a:r>
              <a:rPr lang="en-US" dirty="0" smtClean="0"/>
              <a:t> hit </a:t>
            </a:r>
            <a:r>
              <a:rPr lang="en-US" u="sng" dirty="0" smtClean="0">
                <a:solidFill>
                  <a:srgbClr val="FF0000"/>
                </a:solidFill>
              </a:rPr>
              <a:t>the man</a:t>
            </a:r>
            <a:r>
              <a:rPr lang="en-US" dirty="0" smtClean="0"/>
              <a:t>.”   </a:t>
            </a:r>
            <a:r>
              <a:rPr lang="en-US" sz="4000" dirty="0" smtClean="0"/>
              <a:t>≠</a:t>
            </a:r>
            <a:r>
              <a:rPr lang="en-US" dirty="0" smtClean="0"/>
              <a:t>   “</a:t>
            </a:r>
            <a:r>
              <a:rPr lang="en-US" u="sng" dirty="0" smtClean="0">
                <a:solidFill>
                  <a:srgbClr val="009122"/>
                </a:solidFill>
              </a:rPr>
              <a:t>The man</a:t>
            </a:r>
            <a:r>
              <a:rPr lang="en-US" dirty="0" smtClean="0">
                <a:solidFill>
                  <a:srgbClr val="009122"/>
                </a:solidFill>
              </a:rPr>
              <a:t> </a:t>
            </a:r>
            <a:r>
              <a:rPr lang="en-US" dirty="0"/>
              <a:t>h</a:t>
            </a:r>
            <a:r>
              <a:rPr lang="en-US" dirty="0" smtClean="0"/>
              <a:t>it </a:t>
            </a:r>
            <a:r>
              <a:rPr lang="en-US" u="sng" dirty="0" smtClean="0">
                <a:solidFill>
                  <a:srgbClr val="FF0000"/>
                </a:solidFill>
              </a:rPr>
              <a:t>Jesus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en-US" sz="1800" dirty="0" err="1" smtClean="0">
                <a:solidFill>
                  <a:srgbClr val="009122"/>
                </a:solidFill>
              </a:rPr>
              <a:t>subj</a:t>
            </a:r>
            <a:r>
              <a:rPr lang="en-US" sz="1800" dirty="0" smtClean="0">
                <a:solidFill>
                  <a:srgbClr val="00B050"/>
                </a:solidFill>
              </a:rPr>
              <a:t>             </a:t>
            </a:r>
            <a:r>
              <a:rPr lang="el-GR" sz="1800" dirty="0" smtClean="0">
                <a:solidFill>
                  <a:srgbClr val="00B050"/>
                </a:solidFill>
              </a:rPr>
              <a:t>  </a:t>
            </a:r>
            <a:r>
              <a:rPr lang="en-US" sz="1800" dirty="0" smtClean="0">
                <a:solidFill>
                  <a:srgbClr val="00B050"/>
                </a:solidFill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</a:rPr>
              <a:t>obj</a:t>
            </a:r>
            <a:r>
              <a:rPr lang="en-US" sz="1800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          </a:t>
            </a:r>
            <a:r>
              <a:rPr lang="en-US" sz="1800" dirty="0" err="1" smtClean="0">
                <a:solidFill>
                  <a:srgbClr val="009122"/>
                </a:solidFill>
              </a:rPr>
              <a:t>subj</a:t>
            </a:r>
            <a:r>
              <a:rPr lang="en-US" sz="1800" dirty="0" smtClean="0">
                <a:solidFill>
                  <a:srgbClr val="009122"/>
                </a:solidFill>
              </a:rPr>
              <a:t>    </a:t>
            </a:r>
            <a:r>
              <a:rPr lang="en-US" sz="1800" dirty="0" smtClean="0"/>
              <a:t>                  </a:t>
            </a:r>
            <a:r>
              <a:rPr lang="en-US" sz="1800" dirty="0" err="1" smtClean="0">
                <a:solidFill>
                  <a:srgbClr val="FF0000"/>
                </a:solidFill>
              </a:rPr>
              <a:t>obj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3000" dirty="0" smtClean="0"/>
              <a:t>Because of inflection, word order doesn’t matter as much in Greek. The subject stays the subject wherever it is in the sentence. </a:t>
            </a:r>
            <a:endParaRPr lang="el-GR" sz="3000" dirty="0" smtClean="0"/>
          </a:p>
          <a:p>
            <a:endParaRPr lang="el-GR" sz="3000" dirty="0"/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2900" dirty="0" smtClean="0">
                <a:solidFill>
                  <a:schemeClr val="bg1"/>
                </a:solidFill>
              </a:rPr>
              <a:t>^Both sentences </a:t>
            </a:r>
            <a:r>
              <a:rPr lang="en-US" sz="2900" i="1" dirty="0" smtClean="0">
                <a:solidFill>
                  <a:schemeClr val="bg1"/>
                </a:solidFill>
              </a:rPr>
              <a:t>mean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smtClean="0">
                <a:solidFill>
                  <a:schemeClr val="bg1"/>
                </a:solidFill>
              </a:rPr>
              <a:t>“</a:t>
            </a:r>
            <a:r>
              <a:rPr lang="en-US" sz="2900" dirty="0" smtClean="0">
                <a:solidFill>
                  <a:srgbClr val="009122"/>
                </a:solidFill>
              </a:rPr>
              <a:t>Jesus</a:t>
            </a:r>
            <a:r>
              <a:rPr lang="en-US" sz="2900" dirty="0" smtClean="0">
                <a:solidFill>
                  <a:schemeClr val="bg1"/>
                </a:solidFill>
              </a:rPr>
              <a:t> hit </a:t>
            </a:r>
            <a:r>
              <a:rPr lang="en-US" sz="2900" dirty="0" smtClean="0">
                <a:solidFill>
                  <a:srgbClr val="FF0000"/>
                </a:solidFill>
              </a:rPr>
              <a:t>the man</a:t>
            </a:r>
            <a:r>
              <a:rPr lang="en-US" sz="2900" dirty="0" smtClean="0">
                <a:solidFill>
                  <a:schemeClr val="bg1"/>
                </a:solidFill>
              </a:rPr>
              <a:t>.”^</a:t>
            </a:r>
            <a:endParaRPr lang="el-GR" sz="29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73315" y="4726052"/>
            <a:ext cx="941731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900" u="sng" dirty="0" err="1">
                <a:solidFill>
                  <a:srgbClr val="009122"/>
                </a:solidFill>
              </a:rPr>
              <a:t>Ἰ</a:t>
            </a:r>
            <a:r>
              <a:rPr lang="el-GR" sz="2900" u="sng" dirty="0">
                <a:solidFill>
                  <a:srgbClr val="009122"/>
                </a:solidFill>
              </a:rPr>
              <a:t>ησους</a:t>
            </a:r>
            <a:r>
              <a:rPr lang="el-GR" sz="2900" dirty="0"/>
              <a:t> </a:t>
            </a:r>
            <a:r>
              <a:rPr lang="en-US" sz="2900" dirty="0" smtClean="0">
                <a:solidFill>
                  <a:schemeClr val="bg1"/>
                </a:solidFill>
              </a:rPr>
              <a:t>(hit</a:t>
            </a:r>
            <a:r>
              <a:rPr lang="en-US" sz="2900" dirty="0">
                <a:solidFill>
                  <a:schemeClr val="bg1"/>
                </a:solidFill>
              </a:rPr>
              <a:t>) </a:t>
            </a:r>
            <a:r>
              <a:rPr lang="el-GR" sz="2900" u="sng" dirty="0">
                <a:solidFill>
                  <a:srgbClr val="FF0000"/>
                </a:solidFill>
              </a:rPr>
              <a:t>τον </a:t>
            </a:r>
            <a:r>
              <a:rPr lang="el-GR" sz="2900" u="sng" dirty="0" smtClean="0">
                <a:solidFill>
                  <a:srgbClr val="FF0000"/>
                </a:solidFill>
              </a:rPr>
              <a:t>ἀνθρωπον</a:t>
            </a:r>
            <a:r>
              <a:rPr lang="el-GR" sz="2900" dirty="0">
                <a:solidFill>
                  <a:srgbClr val="FFFFFF"/>
                </a:solidFill>
              </a:rPr>
              <a:t>.</a:t>
            </a:r>
            <a:r>
              <a:rPr lang="en-US" sz="2900" dirty="0">
                <a:solidFill>
                  <a:srgbClr val="FFFFFF"/>
                </a:solidFill>
              </a:rPr>
              <a:t> </a:t>
            </a:r>
            <a:r>
              <a:rPr lang="el-GR" sz="2900" dirty="0">
                <a:solidFill>
                  <a:srgbClr val="FFFFFF"/>
                </a:solidFill>
              </a:rPr>
              <a:t>= </a:t>
            </a:r>
            <a:r>
              <a:rPr lang="el-GR" sz="2900" u="sng" dirty="0">
                <a:solidFill>
                  <a:srgbClr val="FF0000"/>
                </a:solidFill>
              </a:rPr>
              <a:t>τον </a:t>
            </a:r>
            <a:r>
              <a:rPr lang="el-GR" sz="2900" u="sng" dirty="0" smtClean="0">
                <a:solidFill>
                  <a:srgbClr val="FF0000"/>
                </a:solidFill>
              </a:rPr>
              <a:t>ἀνθρωπον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smtClean="0">
                <a:solidFill>
                  <a:srgbClr val="FFFFFF"/>
                </a:solidFill>
              </a:rPr>
              <a:t>(hit)</a:t>
            </a:r>
            <a:r>
              <a:rPr lang="el-GR" sz="2900" u="sng" dirty="0" smtClean="0">
                <a:solidFill>
                  <a:srgbClr val="009122"/>
                </a:solidFill>
              </a:rPr>
              <a:t> Ἰησους</a:t>
            </a:r>
            <a:r>
              <a:rPr lang="el-GR" sz="2900" dirty="0" smtClean="0">
                <a:solidFill>
                  <a:srgbClr val="FFFFFF"/>
                </a:solidFill>
              </a:rPr>
              <a:t>.</a:t>
            </a:r>
            <a:endParaRPr lang="en-US" sz="2900" dirty="0" smtClean="0">
              <a:solidFill>
                <a:srgbClr val="FFFFFF"/>
              </a:solidFill>
            </a:endParaRPr>
          </a:p>
          <a:p>
            <a:pPr lvl="1"/>
            <a:r>
              <a:rPr lang="en-US" sz="2900" dirty="0" smtClean="0"/>
              <a:t> </a:t>
            </a:r>
            <a:r>
              <a:rPr lang="en-US" dirty="0" err="1" smtClean="0">
                <a:solidFill>
                  <a:srgbClr val="009122"/>
                </a:solidFill>
              </a:rPr>
              <a:t>subj</a:t>
            </a:r>
            <a:r>
              <a:rPr lang="en-US" dirty="0" smtClean="0">
                <a:solidFill>
                  <a:srgbClr val="009122"/>
                </a:solidFill>
              </a:rPr>
              <a:t> (nom)     </a:t>
            </a:r>
            <a:r>
              <a:rPr lang="el-GR" dirty="0" smtClean="0">
                <a:solidFill>
                  <a:srgbClr val="009122"/>
                </a:solidFill>
              </a:rPr>
              <a:t>                </a:t>
            </a:r>
            <a:r>
              <a:rPr lang="en-US" dirty="0" smtClean="0">
                <a:solidFill>
                  <a:srgbClr val="009122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obj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acc</a:t>
            </a:r>
            <a:r>
              <a:rPr lang="en-US" dirty="0" smtClean="0">
                <a:solidFill>
                  <a:srgbClr val="FF0000"/>
                </a:solidFill>
              </a:rPr>
              <a:t>)      </a:t>
            </a:r>
            <a:r>
              <a:rPr lang="el-GR" dirty="0" smtClean="0">
                <a:solidFill>
                  <a:srgbClr val="FF0000"/>
                </a:solidFill>
              </a:rPr>
              <a:t>                      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obj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acc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l-GR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>
                <a:solidFill>
                  <a:srgbClr val="FF0000"/>
                </a:solidFill>
              </a:rPr>
              <a:t>                   </a:t>
            </a:r>
            <a:r>
              <a:rPr lang="en-US" dirty="0" err="1" smtClean="0">
                <a:solidFill>
                  <a:srgbClr val="009122"/>
                </a:solidFill>
              </a:rPr>
              <a:t>subj</a:t>
            </a:r>
            <a:r>
              <a:rPr lang="en-US" dirty="0" smtClean="0">
                <a:solidFill>
                  <a:srgbClr val="009122"/>
                </a:solidFill>
              </a:rPr>
              <a:t> (nom)</a:t>
            </a:r>
            <a:endParaRPr lang="el-GR" dirty="0" smtClean="0">
              <a:solidFill>
                <a:srgbClr val="009122"/>
              </a:solidFill>
            </a:endParaRP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66991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Definite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22" y="1600200"/>
            <a:ext cx="8229600" cy="49841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word “the” in </a:t>
            </a:r>
            <a:r>
              <a:rPr lang="en-US" dirty="0"/>
              <a:t>E</a:t>
            </a:r>
            <a:r>
              <a:rPr lang="en-US" dirty="0" smtClean="0"/>
              <a:t>nglish is a definite article. </a:t>
            </a:r>
          </a:p>
          <a:p>
            <a:r>
              <a:rPr lang="en-US" dirty="0" smtClean="0"/>
              <a:t>The definite article in Greek can be attached to any noun. There is no “indefinite  article” (e.g. “an”) in Greek.  </a:t>
            </a:r>
          </a:p>
          <a:p>
            <a:r>
              <a:rPr lang="en-US" dirty="0" smtClean="0"/>
              <a:t>It must agree with the noun in Case, Number, and Gender.</a:t>
            </a:r>
          </a:p>
          <a:p>
            <a:r>
              <a:rPr lang="en-US" dirty="0" smtClean="0"/>
              <a:t>Therefore, there must be a different definite article for every Case, Number and Gender.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0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Definite Article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pg</a:t>
            </a:r>
            <a:r>
              <a:rPr lang="en-US" dirty="0" smtClean="0"/>
              <a:t> 46)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257" y="1008248"/>
            <a:ext cx="6811213" cy="623236"/>
          </a:xfrm>
        </p:spPr>
        <p:txBody>
          <a:bodyPr/>
          <a:lstStyle/>
          <a:p>
            <a:r>
              <a:rPr lang="en-US" sz="2800" dirty="0" smtClean="0"/>
              <a:t>The word “the” in English</a:t>
            </a:r>
            <a:r>
              <a:rPr lang="en-US" dirty="0" smtClean="0"/>
              <a:t>. Chart 7.10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4182"/>
              </p:ext>
            </p:extLst>
          </p:nvPr>
        </p:nvGraphicFramePr>
        <p:xfrm>
          <a:off x="888998" y="1796212"/>
          <a:ext cx="7119472" cy="433113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ὁ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ἡ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τοῦ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τῆς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τοῦ</a:t>
                      </a: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τῷ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τῇ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τῷ</a:t>
                      </a: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τόν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τήν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Nom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οἱ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αἱ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τά</a:t>
                      </a: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Gen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τοῖς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ταῖς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τοῖς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τούς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τάς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τά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3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Review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Vocabulary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Parts of a Greek Word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The 5 Noun Cases</a:t>
            </a:r>
          </a:p>
          <a:p>
            <a:pPr marL="971550" lvl="1" indent="-571500"/>
            <a:r>
              <a:rPr lang="en-US" dirty="0" smtClean="0"/>
              <a:t>Parts of Greek Nouns</a:t>
            </a:r>
          </a:p>
          <a:p>
            <a:pPr marL="971550" lvl="1" indent="-571500"/>
            <a:r>
              <a:rPr lang="en-US" dirty="0" smtClean="0"/>
              <a:t>Nominative</a:t>
            </a:r>
          </a:p>
          <a:p>
            <a:pPr marL="971550" lvl="1" indent="-571500"/>
            <a:r>
              <a:rPr lang="en-US" dirty="0" smtClean="0"/>
              <a:t>Accusative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THE Definite Article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43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Definite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Article Song </a:t>
            </a:r>
          </a:p>
          <a:p>
            <a:pPr marL="0" indent="0" algn="ctr">
              <a:buNone/>
            </a:pPr>
            <a:r>
              <a:rPr lang="en-US" dirty="0" smtClean="0"/>
              <a:t>(To the tune of “To God be the Glory”)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6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852"/>
            <a:ext cx="8229600" cy="487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Greek things they have taught us</a:t>
            </a:r>
          </a:p>
          <a:p>
            <a:pPr marL="0" indent="0">
              <a:buNone/>
            </a:pPr>
            <a:r>
              <a:rPr lang="en-US" dirty="0"/>
              <a:t>Greek things we have learned</a:t>
            </a:r>
          </a:p>
          <a:p>
            <a:pPr marL="0" indent="0">
              <a:buNone/>
            </a:pPr>
            <a:r>
              <a:rPr lang="en-US" dirty="0"/>
              <a:t>And the definite article must not be spurned</a:t>
            </a:r>
          </a:p>
          <a:p>
            <a:pPr marL="0" indent="0">
              <a:buNone/>
            </a:pPr>
            <a:r>
              <a:rPr lang="en-US" dirty="0"/>
              <a:t>Commit it to </a:t>
            </a:r>
            <a:r>
              <a:rPr lang="en-US" dirty="0" err="1"/>
              <a:t>mem’ry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You soon will believe</a:t>
            </a:r>
          </a:p>
          <a:p>
            <a:pPr marL="0" indent="0">
              <a:buNone/>
            </a:pPr>
            <a:r>
              <a:rPr lang="en-US" dirty="0"/>
              <a:t>That most of your Greek tension</a:t>
            </a:r>
          </a:p>
          <a:p>
            <a:pPr marL="0" indent="0">
              <a:buNone/>
            </a:pPr>
            <a:r>
              <a:rPr lang="en-US" dirty="0"/>
              <a:t>Will be relieved</a:t>
            </a:r>
          </a:p>
        </p:txBody>
      </p:sp>
    </p:spTree>
    <p:extLst>
      <p:ext uri="{BB962C8B-B14F-4D97-AF65-F5344CB8AC3E}">
        <p14:creationId xmlns:p14="http://schemas.microsoft.com/office/powerpoint/2010/main" val="418461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53852"/>
            <a:ext cx="8229600" cy="487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6600" dirty="0" smtClean="0">
                <a:latin typeface="GentiumAlt"/>
                <a:cs typeface="GentiumAlt"/>
              </a:rPr>
              <a:t>ὁ         ἡ        τό</a:t>
            </a:r>
          </a:p>
          <a:p>
            <a:pPr marL="0" indent="0">
              <a:buNone/>
            </a:pPr>
            <a:r>
              <a:rPr lang="el-GR" sz="6600" dirty="0" smtClean="0">
                <a:latin typeface="GentiumAlt"/>
                <a:cs typeface="GentiumAlt"/>
              </a:rPr>
              <a:t>τοῦ   τῆς     τοῦ</a:t>
            </a:r>
          </a:p>
          <a:p>
            <a:pPr marL="0" indent="0">
              <a:buNone/>
            </a:pPr>
            <a:r>
              <a:rPr lang="el-GR" sz="6600" dirty="0" smtClean="0">
                <a:latin typeface="GentiumAlt"/>
                <a:cs typeface="GentiumAlt"/>
              </a:rPr>
              <a:t>τῷ     τῇ       τῷ</a:t>
            </a:r>
          </a:p>
          <a:p>
            <a:pPr marL="0" indent="0">
              <a:buNone/>
            </a:pPr>
            <a:r>
              <a:rPr lang="el-GR" sz="6600" dirty="0" smtClean="0">
                <a:latin typeface="GentiumAlt"/>
                <a:cs typeface="GentiumAlt"/>
              </a:rPr>
              <a:t>τόν    τήν     τό</a:t>
            </a:r>
            <a:endParaRPr lang="en-US" sz="6600" dirty="0">
              <a:latin typeface="GentiumAlt"/>
              <a:cs typeface="GentiumAlt"/>
            </a:endParaRPr>
          </a:p>
        </p:txBody>
      </p:sp>
    </p:spTree>
    <p:extLst>
      <p:ext uri="{BB962C8B-B14F-4D97-AF65-F5344CB8AC3E}">
        <p14:creationId xmlns:p14="http://schemas.microsoft.com/office/powerpoint/2010/main" val="381380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53852"/>
            <a:ext cx="8229600" cy="487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6600" dirty="0" smtClean="0">
                <a:latin typeface="GentiumAlt"/>
                <a:cs typeface="GentiumAlt"/>
              </a:rPr>
              <a:t>οἱ        αἱ       τά</a:t>
            </a:r>
          </a:p>
          <a:p>
            <a:pPr marL="0" indent="0">
              <a:buNone/>
            </a:pPr>
            <a:r>
              <a:rPr lang="el-GR" sz="6600" dirty="0" smtClean="0">
                <a:latin typeface="GentiumAlt"/>
                <a:cs typeface="GentiumAlt"/>
              </a:rPr>
              <a:t>τῶν   τῶν    τῶν</a:t>
            </a:r>
          </a:p>
          <a:p>
            <a:pPr marL="0" indent="0">
              <a:buNone/>
            </a:pPr>
            <a:r>
              <a:rPr lang="el-GR" sz="6600" dirty="0" smtClean="0">
                <a:latin typeface="GentiumAlt"/>
                <a:cs typeface="GentiumAlt"/>
              </a:rPr>
              <a:t>τοῖς   ταῖς    τοῖς</a:t>
            </a:r>
          </a:p>
          <a:p>
            <a:pPr marL="0" indent="0">
              <a:buNone/>
            </a:pPr>
            <a:r>
              <a:rPr lang="el-GR" sz="6600" dirty="0" smtClean="0">
                <a:latin typeface="GentiumAlt"/>
                <a:cs typeface="GentiumAlt"/>
              </a:rPr>
              <a:t>τούς   τάς      τά</a:t>
            </a:r>
            <a:endParaRPr lang="en-US" sz="6600" dirty="0">
              <a:latin typeface="GentiumAlt"/>
              <a:cs typeface="GentiumAlt"/>
            </a:endParaRPr>
          </a:p>
        </p:txBody>
      </p:sp>
    </p:spTree>
    <p:extLst>
      <p:ext uri="{BB962C8B-B14F-4D97-AF65-F5344CB8AC3E}">
        <p14:creationId xmlns:p14="http://schemas.microsoft.com/office/powerpoint/2010/main" val="115622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852"/>
            <a:ext cx="8229600" cy="487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Commit it to </a:t>
            </a:r>
            <a:r>
              <a:rPr lang="en-US" dirty="0" err="1"/>
              <a:t>mem’ry</a:t>
            </a:r>
            <a:r>
              <a:rPr lang="en-US" dirty="0"/>
              <a:t> You soon will believe That most of your Greek tension Will be relieved</a:t>
            </a:r>
          </a:p>
        </p:txBody>
      </p:sp>
    </p:spTree>
    <p:extLst>
      <p:ext uri="{BB962C8B-B14F-4D97-AF65-F5344CB8AC3E}">
        <p14:creationId xmlns:p14="http://schemas.microsoft.com/office/powerpoint/2010/main" val="4123522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Homework/</a:t>
            </a:r>
            <a:r>
              <a:rPr lang="en-US" u="sng" dirty="0" smtClean="0"/>
              <a:t>Adjustments to Syllabus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6</a:t>
            </a:r>
          </a:p>
          <a:p>
            <a:r>
              <a:rPr lang="en-US" dirty="0" smtClean="0"/>
              <a:t>Exercise #6 </a:t>
            </a:r>
            <a:r>
              <a:rPr lang="en-US" u="sng" dirty="0" smtClean="0"/>
              <a:t>(Don’t worry or spend much time on the parsing, but try your hand at it!)</a:t>
            </a:r>
          </a:p>
          <a:p>
            <a:r>
              <a:rPr lang="en-US" dirty="0" smtClean="0"/>
              <a:t>Memorize the Nom and Accusative noun endings and the FULL DEFINITE ARTICLE PARADIGM! (Learn the song!)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3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324"/>
            <a:ext cx="8229600" cy="730623"/>
          </a:xfrm>
        </p:spPr>
        <p:txBody>
          <a:bodyPr>
            <a:normAutofit/>
          </a:bodyPr>
          <a:lstStyle/>
          <a:p>
            <a:r>
              <a:rPr lang="en-US" dirty="0" smtClean="0"/>
              <a:t>8 Greek Diphthongs: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17638"/>
            <a:ext cx="8229600" cy="2624666"/>
          </a:xfrm>
          <a:prstGeom prst="rect">
            <a:avLst/>
          </a:prstGeom>
          <a:noFill/>
        </p:spPr>
        <p:txBody>
          <a:bodyPr wrap="square" numCol="4" rtlCol="0">
            <a:noAutofit/>
          </a:bodyPr>
          <a:lstStyle/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αι</a:t>
            </a:r>
            <a:endParaRPr lang="el-GR" sz="65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οι</a:t>
            </a:r>
            <a:endParaRPr lang="el-GR" sz="65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ει</a:t>
            </a:r>
            <a:endParaRPr lang="el-GR" sz="65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υι</a:t>
            </a: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αυ</a:t>
            </a: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ου</a:t>
            </a:r>
            <a:endParaRPr lang="el-GR" sz="65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el-GR" sz="6500" dirty="0">
                <a:solidFill>
                  <a:schemeClr val="bg1"/>
                </a:solidFill>
                <a:latin typeface="Times New Roman"/>
                <a:cs typeface="Times New Roman"/>
              </a:rPr>
              <a:t>ευ</a:t>
            </a:r>
          </a:p>
          <a:p>
            <a:pPr lvl="1"/>
            <a:r>
              <a:rPr lang="el-GR" sz="6500" dirty="0">
                <a:solidFill>
                  <a:schemeClr val="bg1"/>
                </a:solidFill>
                <a:latin typeface="Times New Roman"/>
                <a:cs typeface="Times New Roman"/>
              </a:rPr>
              <a:t>ηυ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407591"/>
            <a:ext cx="8229600" cy="3652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Improper Diphthongs/Iota subscripts:</a:t>
            </a:r>
          </a:p>
          <a:p>
            <a:pPr lvl="1"/>
            <a:r>
              <a:rPr lang="en-US" dirty="0" smtClean="0"/>
              <a:t>Some diphthongs formed with an iota are pronounced as if there is no diphthong.</a:t>
            </a:r>
            <a:r>
              <a:rPr lang="el-GR" dirty="0" smtClean="0"/>
              <a:t> </a:t>
            </a:r>
            <a:r>
              <a:rPr lang="en-US" dirty="0" smtClean="0"/>
              <a:t>The </a:t>
            </a:r>
            <a:r>
              <a:rPr lang="en-US" i="1" dirty="0" smtClean="0"/>
              <a:t>meaning</a:t>
            </a:r>
            <a:r>
              <a:rPr lang="en-US" dirty="0" smtClean="0"/>
              <a:t> is still unique, but the pronunciation is the same as if the iota were absent.</a:t>
            </a:r>
            <a:endParaRPr lang="el-GR" dirty="0" smtClean="0"/>
          </a:p>
          <a:p>
            <a:pPr marL="457200" lvl="1" indent="0">
              <a:buFont typeface="Arial"/>
              <a:buNone/>
            </a:pPr>
            <a:r>
              <a:rPr lang="el-GR" sz="4800" dirty="0" smtClean="0">
                <a:latin typeface="Times New Roman"/>
                <a:cs typeface="Times New Roman"/>
              </a:rPr>
              <a:t>  ᾳ</a:t>
            </a:r>
            <a:r>
              <a:rPr lang="en-US" sz="4800" dirty="0" smtClean="0">
                <a:latin typeface="Times New Roman"/>
                <a:cs typeface="Times New Roman"/>
              </a:rPr>
              <a:t>  </a:t>
            </a:r>
            <a:r>
              <a:rPr lang="el-GR" sz="4800" dirty="0" smtClean="0">
                <a:latin typeface="Times New Roman"/>
                <a:cs typeface="Times New Roman"/>
              </a:rPr>
              <a:t> ῃ</a:t>
            </a:r>
            <a:r>
              <a:rPr lang="en-US" sz="4800" dirty="0" smtClean="0">
                <a:latin typeface="Times New Roman"/>
                <a:cs typeface="Times New Roman"/>
              </a:rPr>
              <a:t>  </a:t>
            </a:r>
            <a:r>
              <a:rPr lang="el-GR" sz="4800" dirty="0" smtClean="0">
                <a:latin typeface="Times New Roman"/>
                <a:cs typeface="Times New Roman"/>
              </a:rPr>
              <a:t> ῳ</a:t>
            </a:r>
            <a:r>
              <a:rPr lang="en-US" sz="4800" dirty="0" smtClean="0">
                <a:latin typeface="Times New Roman"/>
                <a:cs typeface="Times New Roman"/>
              </a:rPr>
              <a:t> </a:t>
            </a:r>
            <a:r>
              <a:rPr lang="en-US" sz="2600" dirty="0" smtClean="0"/>
              <a:t>= usually seen at the end of a word</a:t>
            </a:r>
          </a:p>
        </p:txBody>
      </p:sp>
    </p:spTree>
    <p:extLst>
      <p:ext uri="{BB962C8B-B14F-4D97-AF65-F5344CB8AC3E}">
        <p14:creationId xmlns:p14="http://schemas.microsoft.com/office/powerpoint/2010/main" val="160657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9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 accents</a:t>
            </a:r>
          </a:p>
          <a:p>
            <a:pPr lvl="1"/>
            <a:r>
              <a:rPr lang="en-US" dirty="0"/>
              <a:t>Acute </a:t>
            </a:r>
            <a:r>
              <a:rPr lang="el-GR" dirty="0"/>
              <a:t>ά  </a:t>
            </a:r>
            <a:endParaRPr lang="en-US" dirty="0"/>
          </a:p>
          <a:p>
            <a:pPr lvl="1"/>
            <a:r>
              <a:rPr lang="en-US" dirty="0"/>
              <a:t>Grave</a:t>
            </a:r>
            <a:r>
              <a:rPr lang="el-GR" dirty="0"/>
              <a:t> ὰ </a:t>
            </a:r>
            <a:endParaRPr lang="en-US" dirty="0"/>
          </a:p>
          <a:p>
            <a:pPr lvl="1"/>
            <a:r>
              <a:rPr lang="en-US" dirty="0"/>
              <a:t>Circumflex  </a:t>
            </a:r>
            <a:r>
              <a:rPr lang="el-GR" dirty="0"/>
              <a:t>ᾶ </a:t>
            </a:r>
            <a:r>
              <a:rPr lang="el-GR" sz="3200" dirty="0">
                <a:latin typeface="Bell MT"/>
                <a:cs typeface="Bell MT"/>
              </a:rPr>
              <a:t>ᾶ</a:t>
            </a:r>
            <a:endParaRPr lang="en-US" sz="3200" dirty="0">
              <a:latin typeface="Bell MT"/>
              <a:cs typeface="Bell MT"/>
            </a:endParaRPr>
          </a:p>
          <a:p>
            <a:pPr marL="0" indent="0">
              <a:buNone/>
            </a:pPr>
            <a:r>
              <a:rPr lang="en-US" dirty="0"/>
              <a:t>Case</a:t>
            </a:r>
          </a:p>
          <a:p>
            <a:r>
              <a:rPr lang="en-US" dirty="0" smtClean="0"/>
              <a:t>3 </a:t>
            </a:r>
            <a:r>
              <a:rPr lang="en-US" dirty="0"/>
              <a:t>English Noun cases:</a:t>
            </a:r>
          </a:p>
          <a:p>
            <a:pPr lvl="1"/>
            <a:r>
              <a:rPr lang="en-US" dirty="0"/>
              <a:t>Subject (the thing doing the verb)                     “</a:t>
            </a:r>
            <a:r>
              <a:rPr lang="en-US" u="sng" dirty="0"/>
              <a:t>Bill</a:t>
            </a:r>
            <a:r>
              <a:rPr lang="en-US" dirty="0"/>
              <a:t> threw the ball.”</a:t>
            </a:r>
          </a:p>
          <a:p>
            <a:pPr lvl="1"/>
            <a:r>
              <a:rPr lang="en-US" dirty="0"/>
              <a:t>Possession (the thing possessing something) “That is </a:t>
            </a:r>
            <a:r>
              <a:rPr lang="en-US" u="sng" dirty="0"/>
              <a:t>Bill’s</a:t>
            </a:r>
            <a:r>
              <a:rPr lang="en-US" dirty="0"/>
              <a:t> ball. It’s </a:t>
            </a:r>
            <a:r>
              <a:rPr lang="en-US" u="sng" dirty="0"/>
              <a:t>his</a:t>
            </a:r>
            <a:r>
              <a:rPr lang="en-US" dirty="0"/>
              <a:t>!” </a:t>
            </a:r>
          </a:p>
          <a:p>
            <a:pPr lvl="1"/>
            <a:r>
              <a:rPr lang="en-US" dirty="0"/>
              <a:t>Object (the thing the verb is being done to)      “Bill threw the </a:t>
            </a:r>
            <a:r>
              <a:rPr lang="en-US" u="sng" dirty="0"/>
              <a:t>ball</a:t>
            </a:r>
            <a:r>
              <a:rPr lang="en-US" dirty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1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Number</a:t>
            </a:r>
          </a:p>
          <a:p>
            <a:r>
              <a:rPr lang="en-US" dirty="0" smtClean="0"/>
              <a:t>How many?</a:t>
            </a:r>
            <a:endParaRPr lang="en-US" dirty="0"/>
          </a:p>
          <a:p>
            <a:r>
              <a:rPr lang="en-US" dirty="0" smtClean="0"/>
              <a:t>Singular or Plural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Gender</a:t>
            </a:r>
          </a:p>
          <a:p>
            <a:r>
              <a:rPr lang="en-US" dirty="0" smtClean="0"/>
              <a:t>3 genders</a:t>
            </a:r>
          </a:p>
          <a:p>
            <a:r>
              <a:rPr lang="en-US" dirty="0" smtClean="0"/>
              <a:t>Masculine, Feminine, Neuter</a:t>
            </a:r>
          </a:p>
          <a:p>
            <a:pPr lvl="1"/>
            <a:r>
              <a:rPr lang="en-US" dirty="0" smtClean="0"/>
              <a:t>Not “Male” or “Female” </a:t>
            </a:r>
          </a:p>
        </p:txBody>
      </p:sp>
    </p:spTree>
    <p:extLst>
      <p:ext uri="{BB962C8B-B14F-4D97-AF65-F5344CB8AC3E}">
        <p14:creationId xmlns:p14="http://schemas.microsoft.com/office/powerpoint/2010/main" val="1521698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hlinkClick r:id="rId2" action="ppaction://hlinkpres?slideindex=1&amp;slidetitle="/>
            </a:endParaRPr>
          </a:p>
          <a:p>
            <a:pPr marL="0" indent="0" algn="ctr">
              <a:buNone/>
            </a:pPr>
            <a:endParaRPr lang="en-US" sz="4800" dirty="0">
              <a:hlinkClick r:id="rId2" action="ppaction://hlinkpres?slideindex=1&amp;slidetitle="/>
            </a:endParaRPr>
          </a:p>
          <a:p>
            <a:pPr marL="0" indent="0" algn="ctr">
              <a:buNone/>
            </a:pPr>
            <a:r>
              <a:rPr lang="en-US" sz="4800" dirty="0" smtClean="0">
                <a:hlinkClick r:id="rId2" action="ppaction://hlinkpres?slideindex=1&amp;slidetitle="/>
              </a:rPr>
              <a:t>Homework – Review #1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2385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Declension: group of forms or case endings that follow similar patterns (2</a:t>
            </a:r>
            <a:r>
              <a:rPr lang="en-US" baseline="30000" dirty="0" smtClean="0"/>
              <a:t>nd</a:t>
            </a:r>
            <a:r>
              <a:rPr lang="en-US" dirty="0" smtClean="0"/>
              <a:t> and 1</a:t>
            </a:r>
            <a:r>
              <a:rPr lang="en-US" baseline="30000" dirty="0" smtClean="0"/>
              <a:t>st</a:t>
            </a:r>
            <a:r>
              <a:rPr lang="en-US" dirty="0" smtClean="0"/>
              <a:t>) Generally matches gender, but not always.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8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Greek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34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Stem</a:t>
            </a:r>
            <a:endParaRPr lang="en-US" dirty="0"/>
          </a:p>
          <a:p>
            <a:r>
              <a:rPr lang="en-US" dirty="0" smtClean="0"/>
              <a:t>All Greek words have a stem. Usually the first few letters of the lexical form.</a:t>
            </a:r>
          </a:p>
          <a:p>
            <a:pPr lvl="1"/>
            <a:r>
              <a:rPr lang="en-US" dirty="0" smtClean="0"/>
              <a:t>E.g. </a:t>
            </a:r>
            <a:r>
              <a:rPr lang="el-GR" dirty="0" smtClean="0"/>
              <a:t>λογος    </a:t>
            </a:r>
            <a:r>
              <a:rPr lang="en-US" dirty="0" smtClean="0"/>
              <a:t>stem: </a:t>
            </a:r>
            <a:r>
              <a:rPr lang="el-GR" dirty="0" smtClean="0">
                <a:latin typeface="Times New Roman"/>
                <a:cs typeface="Times New Roman"/>
              </a:rPr>
              <a:t>λογ </a:t>
            </a:r>
            <a:r>
              <a:rPr lang="en-US" dirty="0" smtClean="0"/>
              <a:t>or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λογο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Case Ending</a:t>
            </a:r>
          </a:p>
          <a:p>
            <a:r>
              <a:rPr lang="en-US" dirty="0" smtClean="0"/>
              <a:t>All Greek words have a variety of case endings. They tell you how the word is functioning. </a:t>
            </a:r>
          </a:p>
          <a:p>
            <a:pPr lvl="1"/>
            <a:r>
              <a:rPr lang="en-US" dirty="0" smtClean="0"/>
              <a:t>E.g. </a:t>
            </a:r>
            <a:r>
              <a:rPr lang="el-GR" dirty="0" smtClean="0"/>
              <a:t>λογος    </a:t>
            </a:r>
            <a:r>
              <a:rPr lang="en-US" dirty="0" smtClean="0"/>
              <a:t>case ending: </a:t>
            </a:r>
            <a:r>
              <a:rPr lang="el-GR" dirty="0" smtClean="0">
                <a:latin typeface="Times New Roman"/>
                <a:cs typeface="Times New Roman"/>
              </a:rPr>
              <a:t>ς</a:t>
            </a:r>
            <a:r>
              <a:rPr lang="el-GR" dirty="0" smtClean="0"/>
              <a:t> </a:t>
            </a:r>
            <a:r>
              <a:rPr lang="en-US" dirty="0" smtClean="0"/>
              <a:t>or </a:t>
            </a:r>
            <a:r>
              <a:rPr lang="el-GR" dirty="0" smtClean="0">
                <a:latin typeface="Times New Roman"/>
                <a:cs typeface="Times New Roman"/>
              </a:rPr>
              <a:t>ος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/>
              <a:t>Connecting Vowel?</a:t>
            </a:r>
            <a:r>
              <a:rPr lang="el-GR" dirty="0" smtClean="0"/>
              <a:t> </a:t>
            </a:r>
          </a:p>
          <a:p>
            <a:r>
              <a:rPr lang="en-US" dirty="0" smtClean="0"/>
              <a:t>Note that the “o” could be part of the stem or the case ending. This is called the connecting vowel in some systems.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2009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Noun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Nominative (Subject)</a:t>
            </a:r>
          </a:p>
          <a:p>
            <a:r>
              <a:rPr lang="en-US" dirty="0" smtClean="0"/>
              <a:t>Genitive (Of-ness/From-ness)</a:t>
            </a:r>
          </a:p>
          <a:p>
            <a:r>
              <a:rPr lang="en-US" dirty="0" smtClean="0"/>
              <a:t>Dative (To-ness/With-ness)</a:t>
            </a:r>
          </a:p>
          <a:p>
            <a:r>
              <a:rPr lang="en-US" dirty="0" smtClean="0"/>
              <a:t>Accusative (Object)</a:t>
            </a:r>
          </a:p>
          <a:p>
            <a:r>
              <a:rPr lang="en-US" dirty="0" smtClean="0"/>
              <a:t>Vocative (Direct Address)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3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te on blue (riggins)">
  <a:themeElements>
    <a:clrScheme name="Custom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1B0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(riggins).thmx</Template>
  <TotalTime>617</TotalTime>
  <Words>1115</Words>
  <Application>Microsoft Macintosh PowerPoint</Application>
  <PresentationFormat>On-screen Show (4:3)</PresentationFormat>
  <Paragraphs>325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White on blue (riggins)</vt:lpstr>
      <vt:lpstr>Nominative and Accusative Nouns                                   and THE Definite Article</vt:lpstr>
      <vt:lpstr>Outline</vt:lpstr>
      <vt:lpstr>Review</vt:lpstr>
      <vt:lpstr>Review</vt:lpstr>
      <vt:lpstr>Review</vt:lpstr>
      <vt:lpstr>Review</vt:lpstr>
      <vt:lpstr>Vocabulary</vt:lpstr>
      <vt:lpstr>Parts of a Greek Word</vt:lpstr>
      <vt:lpstr>The 5 Noun Cases</vt:lpstr>
      <vt:lpstr>The 5 Noun Cases</vt:lpstr>
      <vt:lpstr>Parts of Greek Nouns</vt:lpstr>
      <vt:lpstr>Parts of Greek Nouns</vt:lpstr>
      <vt:lpstr>Nominative Case</vt:lpstr>
      <vt:lpstr>Nominative Case</vt:lpstr>
      <vt:lpstr>Accusative Case</vt:lpstr>
      <vt:lpstr>Accusative Case</vt:lpstr>
      <vt:lpstr>Nominative and Accusative</vt:lpstr>
      <vt:lpstr>THE Definite Article</vt:lpstr>
      <vt:lpstr>THE Definite Article (pg 46)</vt:lpstr>
      <vt:lpstr>THE Definite Article</vt:lpstr>
      <vt:lpstr>PowerPoint Presentation</vt:lpstr>
      <vt:lpstr>PowerPoint Presentation</vt:lpstr>
      <vt:lpstr>PowerPoint Presentation</vt:lpstr>
      <vt:lpstr>PowerPoint Presentation</vt:lpstr>
      <vt:lpstr>Homework/Adjustments to Syllabus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Nominative and Accusative Nouns                                   and THE Definite Article</dc:title>
  <dc:creator>Stephen Curto</dc:creator>
  <cp:lastModifiedBy>Stephen Curto</cp:lastModifiedBy>
  <cp:revision>32</cp:revision>
  <dcterms:created xsi:type="dcterms:W3CDTF">2016-08-29T21:07:27Z</dcterms:created>
  <dcterms:modified xsi:type="dcterms:W3CDTF">2016-09-04T02:46:42Z</dcterms:modified>
</cp:coreProperties>
</file>