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256" r:id="rId2"/>
    <p:sldId id="257" r:id="rId3"/>
    <p:sldId id="258" r:id="rId4"/>
    <p:sldId id="330" r:id="rId5"/>
    <p:sldId id="332" r:id="rId6"/>
    <p:sldId id="333" r:id="rId7"/>
    <p:sldId id="334" r:id="rId8"/>
    <p:sldId id="335" r:id="rId9"/>
    <p:sldId id="336" r:id="rId10"/>
    <p:sldId id="337" r:id="rId11"/>
    <p:sldId id="338" r:id="rId12"/>
    <p:sldId id="339" r:id="rId13"/>
    <p:sldId id="340" r:id="rId14"/>
    <p:sldId id="341" r:id="rId15"/>
    <p:sldId id="342" r:id="rId16"/>
    <p:sldId id="343" r:id="rId17"/>
    <p:sldId id="344" r:id="rId18"/>
    <p:sldId id="331" r:id="rId19"/>
    <p:sldId id="345" r:id="rId20"/>
    <p:sldId id="346" r:id="rId21"/>
    <p:sldId id="347" r:id="rId22"/>
    <p:sldId id="348" r:id="rId23"/>
    <p:sldId id="349" r:id="rId24"/>
    <p:sldId id="350" r:id="rId25"/>
    <p:sldId id="351" r:id="rId26"/>
    <p:sldId id="352" r:id="rId27"/>
    <p:sldId id="354" r:id="rId28"/>
    <p:sldId id="355" r:id="rId29"/>
    <p:sldId id="356" r:id="rId30"/>
    <p:sldId id="357" r:id="rId31"/>
    <p:sldId id="358" r:id="rId32"/>
    <p:sldId id="359" r:id="rId33"/>
    <p:sldId id="360" r:id="rId34"/>
    <p:sldId id="361" r:id="rId35"/>
    <p:sldId id="362" r:id="rId36"/>
    <p:sldId id="363" r:id="rId37"/>
    <p:sldId id="364" r:id="rId38"/>
    <p:sldId id="26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52"/>
    <p:restoredTop sz="94701"/>
  </p:normalViewPr>
  <p:slideViewPr>
    <p:cSldViewPr snapToObjects="1">
      <p:cViewPr varScale="1">
        <p:scale>
          <a:sx n="97" d="100"/>
          <a:sy n="97" d="100"/>
        </p:scale>
        <p:origin x="224"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4D1757-CA6C-B84A-BD7F-66E91B4706B6}" type="datetimeFigureOut">
              <a:rPr lang="en-US" smtClean="0"/>
              <a:t>11/1/16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6683C-7988-9048-AD49-99CDC02D9F68}" type="slidenum">
              <a:rPr lang="en-US" smtClean="0"/>
              <a:t>‹#›</a:t>
            </a:fld>
            <a:endParaRPr lang="en-US" dirty="0"/>
          </a:p>
        </p:txBody>
      </p:sp>
    </p:spTree>
    <p:extLst>
      <p:ext uri="{BB962C8B-B14F-4D97-AF65-F5344CB8AC3E}">
        <p14:creationId xmlns:p14="http://schemas.microsoft.com/office/powerpoint/2010/main" val="637175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246E59-0878-6048-BFAB-656324332A25}" type="datetimeFigureOut">
              <a:rPr lang="en-US" smtClean="0"/>
              <a:t>11/1/16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39D34-6F83-5040-8F09-147AA143EF19}" type="slidenum">
              <a:rPr lang="en-US" smtClean="0"/>
              <a:t>‹#›</a:t>
            </a:fld>
            <a:endParaRPr lang="en-US" dirty="0"/>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246E59-0878-6048-BFAB-656324332A25}" type="datetimeFigureOut">
              <a:rPr lang="en-US" smtClean="0"/>
              <a:t>11/1/16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39D34-6F83-5040-8F09-147AA143EF19}" type="slidenum">
              <a:rPr lang="en-US" smtClean="0"/>
              <a:t>‹#›</a:t>
            </a:fld>
            <a:endParaRPr lang="en-US"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246E59-0878-6048-BFAB-656324332A25}" type="datetimeFigureOut">
              <a:rPr lang="en-US" smtClean="0"/>
              <a:t>11/1/16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39D34-6F83-5040-8F09-147AA143EF19}" type="slidenum">
              <a:rPr lang="en-US" smtClean="0"/>
              <a:t>‹#›</a:t>
            </a:fld>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246E59-0878-6048-BFAB-656324332A25}" type="datetimeFigureOut">
              <a:rPr lang="en-US" smtClean="0"/>
              <a:t>11/1/16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39D34-6F83-5040-8F09-147AA143EF19}" type="slidenum">
              <a:rPr lang="en-US" smtClean="0"/>
              <a:t>‹#›</a:t>
            </a:fld>
            <a:endParaRPr lang="en-US"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246E59-0878-6048-BFAB-656324332A25}" type="datetimeFigureOut">
              <a:rPr lang="en-US" smtClean="0"/>
              <a:t>11/1/16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39D34-6F83-5040-8F09-147AA143EF19}" type="slidenum">
              <a:rPr lang="en-US" smtClean="0"/>
              <a:t>‹#›</a:t>
            </a:fld>
            <a:endParaRPr lang="en-US"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246E59-0878-6048-BFAB-656324332A25}" type="datetimeFigureOut">
              <a:rPr lang="en-US" smtClean="0"/>
              <a:t>11/1/16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339D34-6F83-5040-8F09-147AA143EF19}" type="slidenum">
              <a:rPr lang="en-US" smtClean="0"/>
              <a:t>‹#›</a:t>
            </a:fld>
            <a:endParaRPr lang="en-US"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246E59-0878-6048-BFAB-656324332A25}" type="datetimeFigureOut">
              <a:rPr lang="en-US" smtClean="0"/>
              <a:t>11/1/16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339D34-6F83-5040-8F09-147AA143EF19}" type="slidenum">
              <a:rPr lang="en-US" smtClean="0"/>
              <a:t>‹#›</a:t>
            </a:fld>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246E59-0878-6048-BFAB-656324332A25}" type="datetimeFigureOut">
              <a:rPr lang="en-US" smtClean="0"/>
              <a:t>11/1/16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339D34-6F83-5040-8F09-147AA143EF19}" type="slidenum">
              <a:rPr lang="en-US" smtClean="0"/>
              <a:t>‹#›</a:t>
            </a:fld>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46E59-0878-6048-BFAB-656324332A25}" type="datetimeFigureOut">
              <a:rPr lang="en-US" smtClean="0"/>
              <a:t>11/1/16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339D34-6F83-5040-8F09-147AA143EF19}" type="slidenum">
              <a:rPr lang="en-US" smtClean="0"/>
              <a:t>‹#›</a:t>
            </a:fld>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246E59-0878-6048-BFAB-656324332A25}" type="datetimeFigureOut">
              <a:rPr lang="en-US" smtClean="0"/>
              <a:t>11/1/16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339D34-6F83-5040-8F09-147AA143EF19}" type="slidenum">
              <a:rPr lang="en-US" smtClean="0"/>
              <a:t>‹#›</a:t>
            </a:fld>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246E59-0878-6048-BFAB-656324332A25}" type="datetimeFigureOut">
              <a:rPr lang="en-US" smtClean="0"/>
              <a:t>11/1/16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339D34-6F83-5040-8F09-147AA143EF19}" type="slidenum">
              <a:rPr lang="en-US" smtClean="0"/>
              <a:t>‹#›</a:t>
            </a:fld>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246E59-0878-6048-BFAB-656324332A25}" type="datetimeFigureOut">
              <a:rPr lang="en-US" smtClean="0"/>
              <a:t>11/1/16</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39D34-6F83-5040-8F09-147AA143EF19}" type="slidenum">
              <a:rPr lang="en-US" smtClean="0"/>
              <a:t>‹#›</a:t>
            </a:fld>
            <a:endParaRPr lang="en-US" dirty="0"/>
          </a:p>
        </p:txBody>
      </p:sp>
    </p:spTree>
    <p:extLst>
      <p:ext uri="{BB962C8B-B14F-4D97-AF65-F5344CB8AC3E}">
        <p14:creationId xmlns:p14="http://schemas.microsoft.com/office/powerpoint/2010/main" val="826082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baseline="0">
          <a:solidFill>
            <a:schemeClr val="bg1"/>
          </a:solidFill>
          <a:effectLst>
            <a:outerShdw blurRad="12700" dist="76200" dir="2700000" algn="tl" rotWithShape="0">
              <a:srgbClr val="000000"/>
            </a:outerShdw>
          </a:effectLst>
          <a:latin typeface="Tahom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effectLst>
            <a:outerShdw blurRad="12700" dist="63500" dir="2700000" algn="tl" rotWithShape="0">
              <a:schemeClr val="tx1"/>
            </a:outerShdw>
          </a:effectLst>
          <a:latin typeface="Tahoma"/>
          <a:ea typeface="+mn-ea"/>
          <a:cs typeface="+mn-cs"/>
        </a:defRPr>
      </a:lvl1pPr>
      <a:lvl2pPr marL="742950" indent="-285750" algn="l" defTabSz="457200" rtl="0" eaLnBrk="1" latinLnBrk="0" hangingPunct="1">
        <a:spcBef>
          <a:spcPct val="20000"/>
        </a:spcBef>
        <a:buFont typeface="Arial"/>
        <a:buChar char="–"/>
        <a:defRPr sz="2800" kern="1200">
          <a:solidFill>
            <a:schemeClr val="bg1"/>
          </a:solidFill>
          <a:effectLst>
            <a:outerShdw blurRad="12700" dist="63500" dir="2700000" algn="tl" rotWithShape="0">
              <a:schemeClr val="tx1"/>
            </a:outerShdw>
          </a:effectLst>
          <a:latin typeface="Tahoma"/>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effectLst>
            <a:outerShdw blurRad="12700" dist="63500" dir="2700000" algn="tl" rotWithShape="0">
              <a:schemeClr val="tx1"/>
            </a:outerShdw>
          </a:effectLst>
          <a:latin typeface="Tahoma"/>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effectLst>
            <a:outerShdw blurRad="12700" dist="63500" dir="2700000" algn="tl" rotWithShape="0">
              <a:schemeClr val="tx1"/>
            </a:outerShdw>
          </a:effectLst>
          <a:latin typeface="Tahoma"/>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effectLst>
            <a:outerShdw blurRad="12700" dist="63500" dir="2700000" algn="tl" rotWithShape="0">
              <a:schemeClr val="tx1"/>
            </a:outerShdw>
          </a:effectLst>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Exercise </a:t>
            </a:r>
            <a:r>
              <a:rPr lang="en-US" dirty="0" smtClean="0"/>
              <a:t>18 </a:t>
            </a:r>
            <a:r>
              <a:rPr lang="en-US" dirty="0" smtClean="0"/>
              <a:t>(Track 2)</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26555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l-GR" dirty="0" smtClean="0">
                <a:latin typeface="GentiumAlt" charset="0"/>
                <a:ea typeface="GentiumAlt" charset="0"/>
                <a:cs typeface="GentiumAlt" charset="0"/>
              </a:rPr>
              <a:t>δ. </a:t>
            </a:r>
            <a:r>
              <a:rPr lang="el-GR" dirty="0" err="1" smtClean="0">
                <a:latin typeface="GentiumAlt" charset="0"/>
                <a:ea typeface="GentiumAlt" charset="0"/>
                <a:cs typeface="GentiumAlt" charset="0"/>
              </a:rPr>
              <a:t>λέγουσιν</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αὐτῷ</a:t>
            </a:r>
            <a:r>
              <a:rPr lang="el-GR" baseline="30000" dirty="0" smtClean="0">
                <a:latin typeface="GentiumAlt" charset="0"/>
                <a:ea typeface="GentiumAlt" charset="0"/>
                <a:cs typeface="GentiumAlt" charset="0"/>
              </a:rPr>
              <a:t>.</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ἐρχόμεθα</a:t>
            </a:r>
            <a:r>
              <a:rPr lang="el-GR" dirty="0" smtClean="0">
                <a:latin typeface="GentiumAlt" charset="0"/>
                <a:ea typeface="GentiumAlt" charset="0"/>
                <a:cs typeface="GentiumAlt" charset="0"/>
              </a:rPr>
              <a:t>.</a:t>
            </a: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1723173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l-GR" dirty="0" smtClean="0">
                <a:latin typeface="GentiumAlt" charset="0"/>
                <a:ea typeface="GentiumAlt" charset="0"/>
                <a:cs typeface="GentiumAlt" charset="0"/>
              </a:rPr>
              <a:t>δ. </a:t>
            </a:r>
            <a:r>
              <a:rPr lang="el-GR" dirty="0" err="1" smtClean="0">
                <a:latin typeface="GentiumAlt" charset="0"/>
                <a:ea typeface="GentiumAlt" charset="0"/>
                <a:cs typeface="GentiumAlt" charset="0"/>
              </a:rPr>
              <a:t>λέγουσιν</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αὐτῷ</a:t>
            </a:r>
            <a:r>
              <a:rPr lang="el-GR" baseline="30000" dirty="0" smtClean="0">
                <a:latin typeface="GentiumAlt" charset="0"/>
                <a:ea typeface="GentiumAlt" charset="0"/>
                <a:cs typeface="GentiumAlt" charset="0"/>
              </a:rPr>
              <a:t>.</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ἐρχόμεθα</a:t>
            </a:r>
            <a:r>
              <a:rPr lang="el-GR" dirty="0" smtClean="0">
                <a:latin typeface="GentiumAlt" charset="0"/>
                <a:ea typeface="GentiumAlt" charset="0"/>
                <a:cs typeface="GentiumAlt" charset="0"/>
              </a:rPr>
              <a:t>.</a:t>
            </a:r>
          </a:p>
          <a:p>
            <a:pPr marL="0" marR="0" lvl="0" indent="0" defTabSz="914400" eaLnBrk="1" fontAlgn="auto" latinLnBrk="0" hangingPunct="1">
              <a:lnSpc>
                <a:spcPct val="100000"/>
              </a:lnSpc>
              <a:spcBef>
                <a:spcPts val="0"/>
              </a:spcBef>
              <a:spcAft>
                <a:spcPts val="0"/>
              </a:spcAft>
              <a:buClrTx/>
              <a:buSzTx/>
              <a:buNone/>
              <a:tabLst/>
              <a:defRPr/>
            </a:pPr>
            <a:endParaRPr lang="el-GR" dirty="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l-GR" dirty="0" smtClean="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They say to him, “We come.” </a:t>
            </a: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1641961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l-GR" dirty="0" smtClean="0">
                <a:latin typeface="GentiumAlt" charset="0"/>
                <a:ea typeface="GentiumAlt" charset="0"/>
                <a:cs typeface="GentiumAlt" charset="0"/>
              </a:rPr>
              <a:t>ε. </a:t>
            </a:r>
            <a:r>
              <a:rPr lang="el-GR" dirty="0" err="1" smtClean="0">
                <a:latin typeface="GentiumAlt" charset="0"/>
                <a:ea typeface="GentiumAlt" charset="0"/>
                <a:cs typeface="GentiumAlt" charset="0"/>
              </a:rPr>
              <a:t>ὁ</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δὲ</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Ἰησοῦς</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ἀποκρίνεται</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αὐτοῖς</a:t>
            </a:r>
            <a:r>
              <a:rPr lang="el-GR" dirty="0" smtClean="0">
                <a:latin typeface="GentiumAlt" charset="0"/>
                <a:ea typeface="GentiumAlt" charset="0"/>
                <a:cs typeface="GentiumAlt" charset="0"/>
              </a:rPr>
              <a:t>.</a:t>
            </a: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558261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l-GR" dirty="0" smtClean="0">
                <a:latin typeface="GentiumAlt" charset="0"/>
                <a:ea typeface="GentiumAlt" charset="0"/>
                <a:cs typeface="GentiumAlt" charset="0"/>
              </a:rPr>
              <a:t>ε. </a:t>
            </a:r>
            <a:r>
              <a:rPr lang="el-GR" dirty="0" err="1" smtClean="0">
                <a:latin typeface="GentiumAlt" charset="0"/>
                <a:ea typeface="GentiumAlt" charset="0"/>
                <a:cs typeface="GentiumAlt" charset="0"/>
              </a:rPr>
              <a:t>ὁ</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δὲ</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Ἰησοῦς</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ἀποκρίνεται</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αὐτοῖς</a:t>
            </a:r>
            <a:r>
              <a:rPr lang="el-GR" dirty="0" smtClean="0">
                <a:latin typeface="GentiumAlt" charset="0"/>
                <a:ea typeface="GentiumAlt" charset="0"/>
                <a:cs typeface="GentiumAlt" charset="0"/>
              </a:rPr>
              <a:t>.</a:t>
            </a:r>
          </a:p>
          <a:p>
            <a:pPr marL="0" marR="0" lvl="0" indent="0" defTabSz="914400" eaLnBrk="1" fontAlgn="auto" latinLnBrk="0" hangingPunct="1">
              <a:lnSpc>
                <a:spcPct val="100000"/>
              </a:lnSpc>
              <a:spcBef>
                <a:spcPts val="0"/>
              </a:spcBef>
              <a:spcAft>
                <a:spcPts val="0"/>
              </a:spcAft>
              <a:buClrTx/>
              <a:buSzTx/>
              <a:buNone/>
              <a:tabLst/>
              <a:defRPr/>
            </a:pPr>
            <a:endParaRPr lang="el-GR" dirty="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l-GR" dirty="0" smtClean="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But Jesus answers them. </a:t>
            </a: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307505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l-GR" dirty="0" smtClean="0">
                <a:latin typeface="GentiumAlt" charset="0"/>
                <a:ea typeface="GentiumAlt" charset="0"/>
                <a:cs typeface="GentiumAlt" charset="0"/>
              </a:rPr>
              <a:t>ζ. </a:t>
            </a:r>
            <a:r>
              <a:rPr lang="el-GR" dirty="0" err="1" smtClean="0">
                <a:latin typeface="GentiumAlt" charset="0"/>
                <a:ea typeface="GentiumAlt" charset="0"/>
                <a:cs typeface="GentiumAlt" charset="0"/>
              </a:rPr>
              <a:t>ἔρχονται</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πρὸς</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τὸν</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Ἰησοῦν</a:t>
            </a:r>
            <a:r>
              <a:rPr lang="el-GR" dirty="0" smtClean="0">
                <a:latin typeface="GentiumAlt" charset="0"/>
                <a:ea typeface="GentiumAlt" charset="0"/>
                <a:cs typeface="GentiumAlt" charset="0"/>
              </a:rPr>
              <a:t>.</a:t>
            </a: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990108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l-GR" dirty="0" smtClean="0">
                <a:latin typeface="GentiumAlt" charset="0"/>
                <a:ea typeface="GentiumAlt" charset="0"/>
                <a:cs typeface="GentiumAlt" charset="0"/>
              </a:rPr>
              <a:t>ζ. </a:t>
            </a:r>
            <a:r>
              <a:rPr lang="el-GR" dirty="0" err="1" smtClean="0">
                <a:latin typeface="GentiumAlt" charset="0"/>
                <a:ea typeface="GentiumAlt" charset="0"/>
                <a:cs typeface="GentiumAlt" charset="0"/>
              </a:rPr>
              <a:t>ἔρχονται</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πρὸς</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τὸν</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Ἰησοῦν</a:t>
            </a:r>
            <a:r>
              <a:rPr lang="el-GR" dirty="0" smtClean="0">
                <a:latin typeface="GentiumAlt" charset="0"/>
                <a:ea typeface="GentiumAlt" charset="0"/>
                <a:cs typeface="GentiumAlt" charset="0"/>
              </a:rPr>
              <a:t>.</a:t>
            </a:r>
          </a:p>
          <a:p>
            <a:pPr marL="0" marR="0" lvl="0" indent="0" defTabSz="914400" eaLnBrk="1" fontAlgn="auto" latinLnBrk="0" hangingPunct="1">
              <a:lnSpc>
                <a:spcPct val="100000"/>
              </a:lnSpc>
              <a:spcBef>
                <a:spcPts val="0"/>
              </a:spcBef>
              <a:spcAft>
                <a:spcPts val="0"/>
              </a:spcAft>
              <a:buClrTx/>
              <a:buSzTx/>
              <a:buNone/>
              <a:tabLst/>
              <a:defRPr/>
            </a:pPr>
            <a:endParaRPr lang="el-GR" dirty="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l-GR" dirty="0" smtClean="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He comes toward Jesus.</a:t>
            </a: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2010591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l-GR" dirty="0" smtClean="0">
                <a:latin typeface="GentiumAlt" charset="0"/>
                <a:ea typeface="GentiumAlt" charset="0"/>
                <a:cs typeface="GentiumAlt" charset="0"/>
              </a:rPr>
              <a:t>η. </a:t>
            </a:r>
            <a:r>
              <a:rPr lang="el-GR" dirty="0" err="1" smtClean="0">
                <a:latin typeface="GentiumAlt" charset="0"/>
                <a:ea typeface="GentiumAlt" charset="0"/>
                <a:cs typeface="GentiumAlt" charset="0"/>
              </a:rPr>
              <a:t>καὶ</a:t>
            </a:r>
            <a:r>
              <a:rPr lang="el-GR" dirty="0" smtClean="0">
                <a:latin typeface="GentiumAlt" charset="0"/>
                <a:ea typeface="GentiumAlt" charset="0"/>
                <a:cs typeface="GentiumAlt" charset="0"/>
              </a:rPr>
              <a:t> πορεύεσθε </a:t>
            </a:r>
            <a:r>
              <a:rPr lang="el-GR" dirty="0" err="1" smtClean="0">
                <a:latin typeface="GentiumAlt" charset="0"/>
                <a:ea typeface="GentiumAlt" charset="0"/>
                <a:cs typeface="GentiumAlt" charset="0"/>
              </a:rPr>
              <a:t>εἰς</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τὸν</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τόπον</a:t>
            </a:r>
            <a:r>
              <a:rPr lang="el-GR" dirty="0" smtClean="0">
                <a:latin typeface="GentiumAlt" charset="0"/>
                <a:ea typeface="GentiumAlt" charset="0"/>
                <a:cs typeface="GentiumAlt" charset="0"/>
              </a:rPr>
              <a:t>.</a:t>
            </a: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870630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l-GR" dirty="0" smtClean="0">
                <a:latin typeface="GentiumAlt" charset="0"/>
                <a:ea typeface="GentiumAlt" charset="0"/>
                <a:cs typeface="GentiumAlt" charset="0"/>
              </a:rPr>
              <a:t>η. </a:t>
            </a:r>
            <a:r>
              <a:rPr lang="el-GR" dirty="0" err="1" smtClean="0">
                <a:latin typeface="GentiumAlt" charset="0"/>
                <a:ea typeface="GentiumAlt" charset="0"/>
                <a:cs typeface="GentiumAlt" charset="0"/>
              </a:rPr>
              <a:t>καὶ</a:t>
            </a:r>
            <a:r>
              <a:rPr lang="el-GR" dirty="0" smtClean="0">
                <a:latin typeface="GentiumAlt" charset="0"/>
                <a:ea typeface="GentiumAlt" charset="0"/>
                <a:cs typeface="GentiumAlt" charset="0"/>
              </a:rPr>
              <a:t> πορεύεσθε </a:t>
            </a:r>
            <a:r>
              <a:rPr lang="el-GR" dirty="0" err="1" smtClean="0">
                <a:latin typeface="GentiumAlt" charset="0"/>
                <a:ea typeface="GentiumAlt" charset="0"/>
                <a:cs typeface="GentiumAlt" charset="0"/>
              </a:rPr>
              <a:t>εἰς</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τὸν</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τόπον</a:t>
            </a:r>
            <a:r>
              <a:rPr lang="el-GR" dirty="0" smtClean="0">
                <a:latin typeface="GentiumAlt" charset="0"/>
                <a:ea typeface="GentiumAlt" charset="0"/>
                <a:cs typeface="GentiumAlt" charset="0"/>
              </a:rPr>
              <a:t>.</a:t>
            </a:r>
          </a:p>
          <a:p>
            <a:pPr marL="0" marR="0" lvl="0" indent="0" defTabSz="914400" eaLnBrk="1" fontAlgn="auto" latinLnBrk="0" hangingPunct="1">
              <a:lnSpc>
                <a:spcPct val="100000"/>
              </a:lnSpc>
              <a:spcBef>
                <a:spcPts val="0"/>
              </a:spcBef>
              <a:spcAft>
                <a:spcPts val="0"/>
              </a:spcAft>
              <a:buClrTx/>
              <a:buSzTx/>
              <a:buNone/>
              <a:tabLst/>
              <a:defRPr/>
            </a:pPr>
            <a:endParaRPr lang="el-GR" dirty="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l-GR" dirty="0" smtClean="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And you all live in the place. </a:t>
            </a: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623790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1. </a:t>
            </a:r>
            <a:r>
              <a:rPr lang="el-GR" dirty="0" err="1" smtClean="0">
                <a:latin typeface="GentiumAlt" charset="0"/>
                <a:ea typeface="GentiumAlt" charset="0"/>
                <a:cs typeface="GentiumAlt" charset="0"/>
              </a:rPr>
              <a:t>Καὶ</a:t>
            </a:r>
            <a:r>
              <a:rPr lang="el-GR" dirty="0" smtClean="0">
                <a:latin typeface="GentiumAlt" charset="0"/>
                <a:ea typeface="GentiumAlt" charset="0"/>
                <a:cs typeface="GentiumAlt" charset="0"/>
              </a:rPr>
              <a:t> συνάγονται </a:t>
            </a:r>
            <a:r>
              <a:rPr lang="el-GR" dirty="0" err="1" smtClean="0">
                <a:latin typeface="GentiumAlt" charset="0"/>
                <a:ea typeface="GentiumAlt" charset="0"/>
                <a:cs typeface="GentiumAlt" charset="0"/>
              </a:rPr>
              <a:t>οἱ</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ἀπόστολοι</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πρὸς</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τὸν</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Ἰησοῦν</a:t>
            </a:r>
            <a:r>
              <a:rPr lang="el-GR" dirty="0" smtClean="0">
                <a:latin typeface="GentiumAlt" charset="0"/>
                <a:ea typeface="GentiumAlt" charset="0"/>
                <a:cs typeface="GentiumAlt" charset="0"/>
              </a:rPr>
              <a:t>.</a:t>
            </a:r>
            <a:r>
              <a:rPr lang="en-US" dirty="0" smtClean="0">
                <a:latin typeface="GentiumAlt" charset="0"/>
                <a:ea typeface="GentiumAlt" charset="0"/>
                <a:cs typeface="GentiumAlt" charset="0"/>
              </a:rPr>
              <a:t> </a:t>
            </a: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1617433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l-GR" dirty="0" smtClean="0">
                <a:latin typeface="GentiumAlt" charset="0"/>
                <a:ea typeface="GentiumAlt" charset="0"/>
                <a:cs typeface="GentiumAlt" charset="0"/>
              </a:rPr>
              <a:t>1. </a:t>
            </a:r>
            <a:r>
              <a:rPr lang="el-GR" dirty="0" err="1" smtClean="0">
                <a:latin typeface="GentiumAlt" charset="0"/>
                <a:ea typeface="GentiumAlt" charset="0"/>
                <a:cs typeface="GentiumAlt" charset="0"/>
              </a:rPr>
              <a:t>Καὶ</a:t>
            </a:r>
            <a:r>
              <a:rPr lang="el-GR" dirty="0" smtClean="0">
                <a:latin typeface="GentiumAlt" charset="0"/>
                <a:ea typeface="GentiumAlt" charset="0"/>
                <a:cs typeface="GentiumAlt" charset="0"/>
              </a:rPr>
              <a:t> συνάγονται </a:t>
            </a:r>
            <a:r>
              <a:rPr lang="el-GR" dirty="0" err="1" smtClean="0">
                <a:latin typeface="GentiumAlt" charset="0"/>
                <a:ea typeface="GentiumAlt" charset="0"/>
                <a:cs typeface="GentiumAlt" charset="0"/>
              </a:rPr>
              <a:t>οἱ</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ἀπόστολοι</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πρὸς</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τὸν</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Ἰησοῦν</a:t>
            </a:r>
            <a:r>
              <a:rPr lang="el-GR" dirty="0" smtClean="0">
                <a:latin typeface="GentiumAlt" charset="0"/>
                <a:ea typeface="GentiumAlt" charset="0"/>
                <a:cs typeface="GentiumAlt" charset="0"/>
              </a:rPr>
              <a:t>.</a:t>
            </a:r>
          </a:p>
          <a:p>
            <a:pPr marL="0" marR="0" lvl="0" indent="0" defTabSz="914400" eaLnBrk="1" fontAlgn="auto" latinLnBrk="0" hangingPunct="1">
              <a:lnSpc>
                <a:spcPct val="100000"/>
              </a:lnSpc>
              <a:spcBef>
                <a:spcPts val="0"/>
              </a:spcBef>
              <a:spcAft>
                <a:spcPts val="0"/>
              </a:spcAft>
              <a:buClrTx/>
              <a:buSzTx/>
              <a:buNone/>
              <a:tabLst/>
              <a:defRPr/>
            </a:pPr>
            <a:endParaRPr lang="el-GR" dirty="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 </a:t>
            </a:r>
            <a:endParaRPr lang="el-GR" dirty="0" smtClean="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And t</a:t>
            </a:r>
            <a:r>
              <a:rPr lang="en-US" dirty="0" smtClean="0">
                <a:latin typeface="GentiumAlt" charset="0"/>
                <a:ea typeface="GentiumAlt" charset="0"/>
                <a:cs typeface="GentiumAlt" charset="0"/>
              </a:rPr>
              <a:t>he apostles are gathered toward Jesus.</a:t>
            </a: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611170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9725137"/>
              </p:ext>
            </p:extLst>
          </p:nvPr>
        </p:nvGraphicFramePr>
        <p:xfrm>
          <a:off x="463548" y="1231900"/>
          <a:ext cx="11264904" cy="4825998"/>
        </p:xfrm>
        <a:graphic>
          <a:graphicData uri="http://schemas.openxmlformats.org/drawingml/2006/table">
            <a:tbl>
              <a:tblPr firstRow="1" bandRow="1">
                <a:tableStyleId>{5C22544A-7EE6-4342-B048-85BDC9FD1C3A}</a:tableStyleId>
              </a:tblPr>
              <a:tblGrid>
                <a:gridCol w="361952"/>
                <a:gridCol w="1968500"/>
                <a:gridCol w="901700"/>
                <a:gridCol w="977900"/>
                <a:gridCol w="952500"/>
                <a:gridCol w="990600"/>
                <a:gridCol w="850900"/>
                <a:gridCol w="2057400"/>
                <a:gridCol w="2203452"/>
              </a:tblGrid>
              <a:tr h="804333">
                <a:tc>
                  <a:txBody>
                    <a:bodyPr/>
                    <a:lstStyle/>
                    <a:p>
                      <a:pPr algn="ctr"/>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Word</a:t>
                      </a:r>
                      <a:endParaRPr lang="en-US"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Person/Case</a:t>
                      </a:r>
                      <a:endParaRPr lang="en-US"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Number</a:t>
                      </a:r>
                      <a:endParaRPr lang="en-US"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Tense/Gender</a:t>
                      </a:r>
                      <a:endParaRPr lang="en-US"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Voice</a:t>
                      </a:r>
                      <a:endParaRPr lang="en-US"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Mood</a:t>
                      </a:r>
                      <a:endParaRPr lang="en-US"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Lex Form</a:t>
                      </a:r>
                      <a:endParaRPr lang="en-US"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Lex Mean.</a:t>
                      </a:r>
                      <a:endParaRPr lang="en-US"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804333">
                <a:tc>
                  <a:txBody>
                    <a:bodyPr/>
                    <a:lstStyle/>
                    <a:p>
                      <a:pPr algn="ctr"/>
                      <a:r>
                        <a:rPr lang="en-US" sz="2800" u="none" dirty="0" smtClean="0"/>
                        <a:t>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2800" dirty="0" err="1" smtClean="0"/>
                        <a:t>ἀκούεται</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2800" dirty="0" smtClean="0"/>
                        <a:t>3</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Sing</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Pres</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Pass</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err="1" smtClean="0"/>
                        <a:t>Ind</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2800" dirty="0" err="1" smtClean="0"/>
                        <a:t>ἀκούω</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I hear, listen</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4333">
                <a:tc>
                  <a:txBody>
                    <a:bodyPr/>
                    <a:lstStyle/>
                    <a:p>
                      <a:pPr algn="ctr"/>
                      <a:r>
                        <a:rPr lang="en-US" sz="2800" u="none" dirty="0" smtClean="0"/>
                        <a:t>2</a:t>
                      </a:r>
                      <a:endParaRPr lang="en-US" sz="2800" u="none"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2800" dirty="0" err="1" smtClean="0"/>
                        <a:t>λύεσθε</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2800" dirty="0" smtClean="0"/>
                        <a:t>2</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err="1" smtClean="0"/>
                        <a:t>Plur</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Pres</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Pass</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err="1" smtClean="0"/>
                        <a:t>Ind</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2800" dirty="0" err="1" smtClean="0"/>
                        <a:t>λύω</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2800" dirty="0" smtClean="0"/>
                        <a:t> </a:t>
                      </a:r>
                      <a:r>
                        <a:rPr lang="en-US" sz="2800" dirty="0" smtClean="0"/>
                        <a:t>I loose, untie</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4333">
                <a:tc>
                  <a:txBody>
                    <a:bodyPr/>
                    <a:lstStyle/>
                    <a:p>
                      <a:pPr algn="ctr"/>
                      <a:r>
                        <a:rPr lang="en-US" sz="2800" u="none" dirty="0" smtClean="0"/>
                        <a:t>3</a:t>
                      </a:r>
                      <a:endParaRPr lang="en-US" sz="2800" u="none"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2800" dirty="0" err="1" smtClean="0"/>
                        <a:t>ἔρχομαι</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2800" dirty="0" smtClean="0"/>
                        <a:t>1</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Sing</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Pres</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Dep.</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err="1" smtClean="0"/>
                        <a:t>Ind</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2800" dirty="0" err="1" smtClean="0"/>
                        <a:t>ἔρχομαι</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I come, go</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4333">
                <a:tc>
                  <a:txBody>
                    <a:bodyPr/>
                    <a:lstStyle/>
                    <a:p>
                      <a:pPr algn="ctr"/>
                      <a:r>
                        <a:rPr lang="en-US" sz="2800" u="none" dirty="0" smtClean="0"/>
                        <a:t>4</a:t>
                      </a:r>
                      <a:endParaRPr lang="en-US" sz="2800" u="none"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2800" dirty="0" err="1" smtClean="0"/>
                        <a:t>ἀποκρίνεται</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2800" dirty="0" smtClean="0"/>
                        <a:t>3</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Sing</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Pres</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Dep.</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err="1" smtClean="0"/>
                        <a:t>Ind</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2800" dirty="0" err="1" smtClean="0"/>
                        <a:t>ἀποκρίνομαι</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I answer</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4333">
                <a:tc>
                  <a:txBody>
                    <a:bodyPr/>
                    <a:lstStyle/>
                    <a:p>
                      <a:pPr algn="ctr"/>
                      <a:r>
                        <a:rPr lang="en-US" sz="2800" u="none" dirty="0" smtClean="0"/>
                        <a:t>5</a:t>
                      </a:r>
                      <a:endParaRPr lang="en-US" sz="2800" u="none"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2800" dirty="0" smtClean="0"/>
                        <a:t>πορεύονται</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3</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err="1" smtClean="0"/>
                        <a:t>Plur</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Pres</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Dep.</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err="1" smtClean="0"/>
                        <a:t>Ind</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2800" dirty="0" smtClean="0"/>
                        <a:t>πορεύομαι</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I go, proceed</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Parse hider"/>
          <p:cNvSpPr/>
          <p:nvPr/>
        </p:nvSpPr>
        <p:spPr>
          <a:xfrm>
            <a:off x="2886213" y="2133600"/>
            <a:ext cx="8699500" cy="622300"/>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Parse hider"/>
          <p:cNvSpPr/>
          <p:nvPr/>
        </p:nvSpPr>
        <p:spPr>
          <a:xfrm>
            <a:off x="2886213" y="2941775"/>
            <a:ext cx="8699500" cy="622300"/>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Parse hider"/>
          <p:cNvSpPr/>
          <p:nvPr/>
        </p:nvSpPr>
        <p:spPr>
          <a:xfrm>
            <a:off x="2882900" y="3747223"/>
            <a:ext cx="8699500" cy="622300"/>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Parse hider"/>
          <p:cNvSpPr/>
          <p:nvPr/>
        </p:nvSpPr>
        <p:spPr>
          <a:xfrm>
            <a:off x="2882900" y="4537797"/>
            <a:ext cx="8699500" cy="622300"/>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Parse hider"/>
          <p:cNvSpPr/>
          <p:nvPr/>
        </p:nvSpPr>
        <p:spPr>
          <a:xfrm>
            <a:off x="2882900" y="5336724"/>
            <a:ext cx="8699500" cy="622300"/>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2530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7" restart="whenNotActive" fill="hold" evtFilter="cancelBubble" nodeType="interactiveSeq">
                <p:stCondLst>
                  <p:cond evt="onClick" delay="0">
                    <p:tgtEl>
                      <p:spTgt spid="15"/>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5" grpId="0" animBg="1"/>
      <p:bldP spid="9" grpId="0" animBg="1"/>
      <p:bldP spid="14"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2. </a:t>
            </a:r>
            <a:r>
              <a:rPr lang="el-GR" dirty="0" err="1" smtClean="0">
                <a:latin typeface="GentiumAlt" charset="0"/>
                <a:ea typeface="GentiumAlt" charset="0"/>
                <a:cs typeface="GentiumAlt" charset="0"/>
              </a:rPr>
              <a:t>λέγουσιν</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αὐτῷ</a:t>
            </a:r>
            <a:r>
              <a:rPr lang="el-GR" baseline="30000" dirty="0" smtClean="0">
                <a:latin typeface="GentiumAlt" charset="0"/>
                <a:ea typeface="GentiumAlt" charset="0"/>
                <a:cs typeface="GentiumAlt" charset="0"/>
              </a:rPr>
              <a:t>.</a:t>
            </a:r>
            <a:r>
              <a:rPr lang="el-GR" dirty="0" smtClean="0">
                <a:latin typeface="GentiumAlt" charset="0"/>
                <a:ea typeface="GentiumAlt" charset="0"/>
                <a:cs typeface="GentiumAlt" charset="0"/>
              </a:rPr>
              <a:t> δυνάμεθα.</a:t>
            </a: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1357376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2. </a:t>
            </a:r>
            <a:r>
              <a:rPr lang="el-GR" dirty="0" err="1" smtClean="0">
                <a:latin typeface="GentiumAlt" charset="0"/>
                <a:ea typeface="GentiumAlt" charset="0"/>
                <a:cs typeface="GentiumAlt" charset="0"/>
              </a:rPr>
              <a:t>λέγουσιν</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αὐτῷ</a:t>
            </a:r>
            <a:r>
              <a:rPr lang="el-GR" baseline="30000" dirty="0" smtClean="0">
                <a:latin typeface="GentiumAlt" charset="0"/>
                <a:ea typeface="GentiumAlt" charset="0"/>
                <a:cs typeface="GentiumAlt" charset="0"/>
              </a:rPr>
              <a:t>.</a:t>
            </a:r>
            <a:r>
              <a:rPr lang="el-GR" dirty="0" smtClean="0">
                <a:latin typeface="GentiumAlt" charset="0"/>
                <a:ea typeface="GentiumAlt" charset="0"/>
                <a:cs typeface="GentiumAlt" charset="0"/>
              </a:rPr>
              <a:t> δυνάμεθα.</a:t>
            </a:r>
          </a:p>
          <a:p>
            <a:pPr marL="0" marR="0" lvl="0" indent="0" defTabSz="914400" eaLnBrk="1" fontAlgn="auto" latinLnBrk="0" hangingPunct="1">
              <a:lnSpc>
                <a:spcPct val="100000"/>
              </a:lnSpc>
              <a:spcBef>
                <a:spcPts val="0"/>
              </a:spcBef>
              <a:spcAft>
                <a:spcPts val="0"/>
              </a:spcAft>
              <a:buClrTx/>
              <a:buSzTx/>
              <a:buNone/>
              <a:tabLst/>
              <a:defRPr/>
            </a:pPr>
            <a:endParaRPr lang="el-GR" dirty="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l-GR" dirty="0" smtClean="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They say to him, “We are able.”</a:t>
            </a: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1438949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3. </a:t>
            </a:r>
            <a:r>
              <a:rPr lang="el-GR" dirty="0" smtClean="0">
                <a:latin typeface="GentiumAlt" charset="0"/>
                <a:ea typeface="GentiumAlt" charset="0"/>
                <a:cs typeface="GentiumAlt" charset="0"/>
              </a:rPr>
              <a:t>Τότε </a:t>
            </a:r>
            <a:r>
              <a:rPr lang="el-GR" dirty="0" err="1" smtClean="0">
                <a:latin typeface="GentiumAlt" charset="0"/>
                <a:ea typeface="GentiumAlt" charset="0"/>
                <a:cs typeface="GentiumAlt" charset="0"/>
              </a:rPr>
              <a:t>ἔρχεται</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μετ</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αὐτῶν</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ὁ</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Ἰησοῦς</a:t>
            </a:r>
            <a:r>
              <a:rPr lang="el-GR" dirty="0" smtClean="0">
                <a:latin typeface="GentiumAlt" charset="0"/>
                <a:ea typeface="GentiumAlt" charset="0"/>
                <a:cs typeface="GentiumAlt" charset="0"/>
              </a:rPr>
              <a:t>. </a:t>
            </a: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214530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3. </a:t>
            </a:r>
            <a:r>
              <a:rPr lang="el-GR" dirty="0" smtClean="0">
                <a:latin typeface="GentiumAlt" charset="0"/>
                <a:ea typeface="GentiumAlt" charset="0"/>
                <a:cs typeface="GentiumAlt" charset="0"/>
              </a:rPr>
              <a:t>Τότε </a:t>
            </a:r>
            <a:r>
              <a:rPr lang="el-GR" dirty="0" err="1" smtClean="0">
                <a:latin typeface="GentiumAlt" charset="0"/>
                <a:ea typeface="GentiumAlt" charset="0"/>
                <a:cs typeface="GentiumAlt" charset="0"/>
              </a:rPr>
              <a:t>ἔρχεται</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μετ</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αὐτῶν</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ὁ</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Ἰησοῦς</a:t>
            </a:r>
            <a:r>
              <a:rPr lang="el-GR" dirty="0" smtClean="0">
                <a:latin typeface="GentiumAlt" charset="0"/>
                <a:ea typeface="GentiumAlt" charset="0"/>
                <a:cs typeface="GentiumAlt" charset="0"/>
              </a:rPr>
              <a:t>. </a:t>
            </a:r>
          </a:p>
          <a:p>
            <a:pPr marL="0" marR="0" lvl="0" indent="0" defTabSz="914400" eaLnBrk="1" fontAlgn="auto" latinLnBrk="0" hangingPunct="1">
              <a:lnSpc>
                <a:spcPct val="100000"/>
              </a:lnSpc>
              <a:spcBef>
                <a:spcPts val="0"/>
              </a:spcBef>
              <a:spcAft>
                <a:spcPts val="0"/>
              </a:spcAft>
              <a:buClrTx/>
              <a:buSzTx/>
              <a:buNone/>
              <a:tabLst/>
              <a:defRPr/>
            </a:pPr>
            <a:endParaRPr lang="el-GR" dirty="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l-GR" dirty="0" smtClean="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Then Jesus comes after them. </a:t>
            </a: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342347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4. </a:t>
            </a:r>
            <a:r>
              <a:rPr lang="el-GR" dirty="0" err="1" smtClean="0">
                <a:latin typeface="GentiumAlt" charset="0"/>
                <a:ea typeface="GentiumAlt" charset="0"/>
                <a:cs typeface="GentiumAlt" charset="0"/>
              </a:rPr>
              <a:t>ὅπου</a:t>
            </a:r>
            <a:r>
              <a:rPr lang="el-GR" dirty="0">
                <a:latin typeface="GentiumAlt" charset="0"/>
                <a:ea typeface="GentiumAlt" charset="0"/>
                <a:cs typeface="GentiumAlt" charset="0"/>
              </a:rPr>
              <a:t> </a:t>
            </a:r>
            <a:r>
              <a:rPr lang="el-GR" dirty="0" err="1" smtClean="0">
                <a:latin typeface="GentiumAlt" charset="0"/>
                <a:ea typeface="GentiumAlt" charset="0"/>
                <a:cs typeface="GentiumAlt" charset="0"/>
              </a:rPr>
              <a:t>εἰμὶ</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ἐγὼ</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ὑμεῖς</a:t>
            </a:r>
            <a:r>
              <a:rPr lang="el-GR" dirty="0" smtClean="0">
                <a:latin typeface="GentiumAlt" charset="0"/>
                <a:ea typeface="GentiumAlt" charset="0"/>
                <a:cs typeface="GentiumAlt" charset="0"/>
              </a:rPr>
              <a:t> </a:t>
            </a:r>
            <a:r>
              <a:rPr lang="en-US" dirty="0" smtClean="0">
                <a:latin typeface="GentiumAlt" charset="0"/>
                <a:ea typeface="GentiumAlt" charset="0"/>
                <a:cs typeface="GentiumAlt" charset="0"/>
              </a:rPr>
              <a:t>(you all) </a:t>
            </a:r>
            <a:r>
              <a:rPr lang="el-GR" dirty="0" err="1" smtClean="0">
                <a:latin typeface="GentiumAlt" charset="0"/>
                <a:ea typeface="GentiumAlt" charset="0"/>
                <a:cs typeface="GentiumAlt" charset="0"/>
              </a:rPr>
              <a:t>οὐ</a:t>
            </a:r>
            <a:r>
              <a:rPr lang="el-GR" dirty="0" smtClean="0">
                <a:latin typeface="GentiumAlt" charset="0"/>
                <a:ea typeface="GentiumAlt" charset="0"/>
                <a:cs typeface="GentiumAlt" charset="0"/>
              </a:rPr>
              <a:t> δύνασθε </a:t>
            </a:r>
            <a:r>
              <a:rPr lang="el-GR" dirty="0" err="1" smtClean="0">
                <a:latin typeface="GentiumAlt" charset="0"/>
                <a:ea typeface="GentiumAlt" charset="0"/>
                <a:cs typeface="GentiumAlt" charset="0"/>
              </a:rPr>
              <a:t>ἐλθεῖν</a:t>
            </a:r>
            <a:r>
              <a:rPr lang="el-GR" dirty="0" smtClean="0">
                <a:latin typeface="GentiumAlt" charset="0"/>
                <a:ea typeface="GentiumAlt" charset="0"/>
                <a:cs typeface="GentiumAlt" charset="0"/>
              </a:rPr>
              <a:t> </a:t>
            </a:r>
            <a:r>
              <a:rPr lang="en-US" dirty="0" smtClean="0">
                <a:latin typeface="GentiumAlt" charset="0"/>
                <a:ea typeface="GentiumAlt" charset="0"/>
                <a:cs typeface="GentiumAlt" charset="0"/>
              </a:rPr>
              <a:t>(to go). </a:t>
            </a: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6468472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4. </a:t>
            </a:r>
            <a:r>
              <a:rPr lang="el-GR" dirty="0" err="1" smtClean="0">
                <a:latin typeface="GentiumAlt" charset="0"/>
                <a:ea typeface="GentiumAlt" charset="0"/>
                <a:cs typeface="GentiumAlt" charset="0"/>
              </a:rPr>
              <a:t>ὅπου</a:t>
            </a:r>
            <a:r>
              <a:rPr lang="el-GR" dirty="0">
                <a:latin typeface="GentiumAlt" charset="0"/>
                <a:ea typeface="GentiumAlt" charset="0"/>
                <a:cs typeface="GentiumAlt" charset="0"/>
              </a:rPr>
              <a:t> </a:t>
            </a:r>
            <a:r>
              <a:rPr lang="el-GR" dirty="0" err="1" smtClean="0">
                <a:latin typeface="GentiumAlt" charset="0"/>
                <a:ea typeface="GentiumAlt" charset="0"/>
                <a:cs typeface="GentiumAlt" charset="0"/>
              </a:rPr>
              <a:t>εἰμὶ</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ἐγὼ</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ὑμεῖς</a:t>
            </a:r>
            <a:r>
              <a:rPr lang="el-GR" dirty="0" smtClean="0">
                <a:latin typeface="GentiumAlt" charset="0"/>
                <a:ea typeface="GentiumAlt" charset="0"/>
                <a:cs typeface="GentiumAlt" charset="0"/>
              </a:rPr>
              <a:t> </a:t>
            </a:r>
            <a:r>
              <a:rPr lang="en-US" dirty="0" smtClean="0">
                <a:latin typeface="GentiumAlt" charset="0"/>
                <a:ea typeface="GentiumAlt" charset="0"/>
                <a:cs typeface="GentiumAlt" charset="0"/>
              </a:rPr>
              <a:t>(you all) </a:t>
            </a:r>
            <a:r>
              <a:rPr lang="el-GR" dirty="0" err="1" smtClean="0">
                <a:latin typeface="GentiumAlt" charset="0"/>
                <a:ea typeface="GentiumAlt" charset="0"/>
                <a:cs typeface="GentiumAlt" charset="0"/>
              </a:rPr>
              <a:t>οὐ</a:t>
            </a:r>
            <a:r>
              <a:rPr lang="el-GR" dirty="0" smtClean="0">
                <a:latin typeface="GentiumAlt" charset="0"/>
                <a:ea typeface="GentiumAlt" charset="0"/>
                <a:cs typeface="GentiumAlt" charset="0"/>
              </a:rPr>
              <a:t> δύνασθε </a:t>
            </a:r>
            <a:r>
              <a:rPr lang="el-GR" dirty="0" err="1" smtClean="0">
                <a:latin typeface="GentiumAlt" charset="0"/>
                <a:ea typeface="GentiumAlt" charset="0"/>
                <a:cs typeface="GentiumAlt" charset="0"/>
              </a:rPr>
              <a:t>ἐλθεῖν</a:t>
            </a:r>
            <a:r>
              <a:rPr lang="el-GR" dirty="0" smtClean="0">
                <a:latin typeface="GentiumAlt" charset="0"/>
                <a:ea typeface="GentiumAlt" charset="0"/>
                <a:cs typeface="GentiumAlt" charset="0"/>
              </a:rPr>
              <a:t> </a:t>
            </a:r>
            <a:r>
              <a:rPr lang="en-US" dirty="0" smtClean="0">
                <a:latin typeface="GentiumAlt" charset="0"/>
                <a:ea typeface="GentiumAlt" charset="0"/>
                <a:cs typeface="GentiumAlt" charset="0"/>
              </a:rPr>
              <a:t>(to go). </a:t>
            </a:r>
          </a:p>
          <a:p>
            <a:pPr marL="0" marR="0" lvl="0" indent="0" defTabSz="914400" eaLnBrk="1" fontAlgn="auto" latinLnBrk="0" hangingPunct="1">
              <a:lnSpc>
                <a:spcPct val="100000"/>
              </a:lnSpc>
              <a:spcBef>
                <a:spcPts val="0"/>
              </a:spcBef>
              <a:spcAft>
                <a:spcPts val="0"/>
              </a:spcAft>
              <a:buClrTx/>
              <a:buSzTx/>
              <a:buNone/>
              <a:tabLst/>
              <a:defRPr/>
            </a:pPr>
            <a:endParaRPr lang="en-US" dirty="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n-US" dirty="0" smtClean="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I am where you all are not able to go. </a:t>
            </a:r>
            <a:endParaRPr lang="en-US" dirty="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n-US" dirty="0" smtClean="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16548869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5. </a:t>
            </a:r>
            <a:r>
              <a:rPr lang="el-GR" dirty="0" smtClean="0">
                <a:latin typeface="GentiumAlt" charset="0"/>
                <a:ea typeface="GentiumAlt" charset="0"/>
                <a:cs typeface="GentiumAlt" charset="0"/>
              </a:rPr>
              <a:t>πορεύομαι </a:t>
            </a:r>
            <a:r>
              <a:rPr lang="el-GR" dirty="0" err="1" smtClean="0">
                <a:latin typeface="GentiumAlt" charset="0"/>
                <a:ea typeface="GentiumAlt" charset="0"/>
                <a:cs typeface="GentiumAlt" charset="0"/>
              </a:rPr>
              <a:t>ἑτοιμάσαι</a:t>
            </a:r>
            <a:r>
              <a:rPr lang="el-GR" dirty="0" smtClean="0">
                <a:latin typeface="GentiumAlt" charset="0"/>
                <a:ea typeface="GentiumAlt" charset="0"/>
                <a:cs typeface="GentiumAlt" charset="0"/>
              </a:rPr>
              <a:t> </a:t>
            </a:r>
            <a:r>
              <a:rPr lang="en-US" dirty="0" smtClean="0">
                <a:latin typeface="GentiumAlt" charset="0"/>
                <a:ea typeface="GentiumAlt" charset="0"/>
                <a:cs typeface="GentiumAlt" charset="0"/>
              </a:rPr>
              <a:t>(to prepare)</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τόπον</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ὑμῖν</a:t>
            </a:r>
            <a:r>
              <a:rPr lang="en-US" dirty="0">
                <a:latin typeface="GentiumAlt" charset="0"/>
                <a:ea typeface="GentiumAlt" charset="0"/>
                <a:cs typeface="GentiumAlt" charset="0"/>
              </a:rPr>
              <a:t> </a:t>
            </a:r>
            <a:r>
              <a:rPr lang="en-US" dirty="0" smtClean="0">
                <a:latin typeface="GentiumAlt" charset="0"/>
                <a:ea typeface="GentiumAlt" charset="0"/>
                <a:cs typeface="GentiumAlt" charset="0"/>
              </a:rPr>
              <a:t>(for you all). </a:t>
            </a:r>
            <a:endParaRPr lang="en-US" dirty="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n-US" dirty="0" smtClean="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18524620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5. </a:t>
            </a:r>
            <a:r>
              <a:rPr lang="el-GR" dirty="0" smtClean="0">
                <a:latin typeface="GentiumAlt" charset="0"/>
                <a:ea typeface="GentiumAlt" charset="0"/>
                <a:cs typeface="GentiumAlt" charset="0"/>
              </a:rPr>
              <a:t>πορεύομαι </a:t>
            </a:r>
            <a:r>
              <a:rPr lang="el-GR" dirty="0" err="1" smtClean="0">
                <a:latin typeface="GentiumAlt" charset="0"/>
                <a:ea typeface="GentiumAlt" charset="0"/>
                <a:cs typeface="GentiumAlt" charset="0"/>
              </a:rPr>
              <a:t>ἑτοιμάσαι</a:t>
            </a:r>
            <a:r>
              <a:rPr lang="el-GR" dirty="0" smtClean="0">
                <a:latin typeface="GentiumAlt" charset="0"/>
                <a:ea typeface="GentiumAlt" charset="0"/>
                <a:cs typeface="GentiumAlt" charset="0"/>
              </a:rPr>
              <a:t> </a:t>
            </a:r>
            <a:r>
              <a:rPr lang="en-US" dirty="0" smtClean="0">
                <a:latin typeface="GentiumAlt" charset="0"/>
                <a:ea typeface="GentiumAlt" charset="0"/>
                <a:cs typeface="GentiumAlt" charset="0"/>
              </a:rPr>
              <a:t>(to prepare)</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τόπον</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ὑμῖν</a:t>
            </a:r>
            <a:r>
              <a:rPr lang="en-US" dirty="0">
                <a:latin typeface="GentiumAlt" charset="0"/>
                <a:ea typeface="GentiumAlt" charset="0"/>
                <a:cs typeface="GentiumAlt" charset="0"/>
              </a:rPr>
              <a:t> </a:t>
            </a:r>
            <a:r>
              <a:rPr lang="en-US" dirty="0" smtClean="0">
                <a:latin typeface="GentiumAlt" charset="0"/>
                <a:ea typeface="GentiumAlt" charset="0"/>
                <a:cs typeface="GentiumAlt" charset="0"/>
              </a:rPr>
              <a:t>(for you all). </a:t>
            </a:r>
            <a:endParaRPr lang="en-US" dirty="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n-US" dirty="0" smtClean="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n-US" dirty="0" smtClean="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I go to prepare a place for you all.</a:t>
            </a:r>
            <a:endParaRPr lang="en-US" dirty="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n-US" dirty="0" smtClean="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n-US" dirty="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1702725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6. </a:t>
            </a:r>
            <a:r>
              <a:rPr lang="el-GR" dirty="0" err="1" smtClean="0">
                <a:latin typeface="GentiumAlt" charset="0"/>
                <a:ea typeface="GentiumAlt" charset="0"/>
                <a:cs typeface="GentiumAlt" charset="0"/>
              </a:rPr>
              <a:t>νῦν</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δὲ</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πρὸς</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σὲ</a:t>
            </a:r>
            <a:r>
              <a:rPr lang="en-US" dirty="0" smtClean="0">
                <a:latin typeface="GentiumAlt" charset="0"/>
                <a:ea typeface="GentiumAlt" charset="0"/>
                <a:cs typeface="GentiumAlt" charset="0"/>
              </a:rPr>
              <a:t> (you)</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ἔρχομαι</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καὶ</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ταῦτα</a:t>
            </a:r>
            <a:r>
              <a:rPr lang="en-US" dirty="0" smtClean="0">
                <a:latin typeface="GentiumAlt" charset="0"/>
                <a:ea typeface="GentiumAlt" charset="0"/>
                <a:cs typeface="GentiumAlt" charset="0"/>
              </a:rPr>
              <a:t> (these things)</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λαλῶ</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ἐν</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τῷ</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κόσμῳ</a:t>
            </a:r>
            <a:r>
              <a:rPr lang="el-GR" dirty="0" smtClean="0">
                <a:latin typeface="GentiumAlt" charset="0"/>
                <a:ea typeface="GentiumAlt" charset="0"/>
                <a:cs typeface="GentiumAlt" charset="0"/>
              </a:rPr>
              <a:t>.</a:t>
            </a:r>
            <a:endParaRPr lang="en-US" dirty="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n-US" dirty="0" smtClean="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n-US" dirty="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176361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6. </a:t>
            </a:r>
            <a:r>
              <a:rPr lang="el-GR" dirty="0" err="1" smtClean="0">
                <a:latin typeface="GentiumAlt" charset="0"/>
                <a:ea typeface="GentiumAlt" charset="0"/>
                <a:cs typeface="GentiumAlt" charset="0"/>
              </a:rPr>
              <a:t>νῦν</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δὲ</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πρὸς</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σὲ</a:t>
            </a:r>
            <a:r>
              <a:rPr lang="en-US" dirty="0" smtClean="0">
                <a:latin typeface="GentiumAlt" charset="0"/>
                <a:ea typeface="GentiumAlt" charset="0"/>
                <a:cs typeface="GentiumAlt" charset="0"/>
              </a:rPr>
              <a:t> (you)</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ἔρχομαι</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καὶ</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ταῦτα</a:t>
            </a:r>
            <a:r>
              <a:rPr lang="en-US" dirty="0" smtClean="0">
                <a:latin typeface="GentiumAlt" charset="0"/>
                <a:ea typeface="GentiumAlt" charset="0"/>
                <a:cs typeface="GentiumAlt" charset="0"/>
              </a:rPr>
              <a:t> (these things)</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λαλῶ</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ἐν</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τῷ</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κόσμῳ</a:t>
            </a:r>
            <a:r>
              <a:rPr lang="el-GR" dirty="0" smtClean="0">
                <a:latin typeface="GentiumAlt" charset="0"/>
                <a:ea typeface="GentiumAlt" charset="0"/>
                <a:cs typeface="GentiumAlt" charset="0"/>
              </a:rPr>
              <a:t>.</a:t>
            </a:r>
            <a:endParaRPr lang="en-US" dirty="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n-US" dirty="0" smtClean="0">
              <a:latin typeface="GentiumAlt" charset="0"/>
              <a:ea typeface="GentiumAlt" charset="0"/>
              <a:cs typeface="GentiumAlt" charset="0"/>
            </a:endParaRPr>
          </a:p>
          <a:p>
            <a:pPr marL="0" lvl="0" indent="0" defTabSz="914400">
              <a:spcBef>
                <a:spcPts val="0"/>
              </a:spcBef>
              <a:buNone/>
              <a:defRPr/>
            </a:pPr>
            <a:r>
              <a:rPr lang="en-US" dirty="0" smtClean="0">
                <a:latin typeface="GentiumAlt" charset="0"/>
                <a:ea typeface="GentiumAlt" charset="0"/>
                <a:cs typeface="GentiumAlt" charset="0"/>
              </a:rPr>
              <a:t>But now I come to you and I say </a:t>
            </a:r>
            <a:r>
              <a:rPr lang="en-US" dirty="0">
                <a:latin typeface="GentiumAlt" charset="0"/>
                <a:ea typeface="GentiumAlt" charset="0"/>
                <a:cs typeface="GentiumAlt" charset="0"/>
              </a:rPr>
              <a:t>these things </a:t>
            </a:r>
            <a:r>
              <a:rPr lang="en-US" dirty="0" smtClean="0">
                <a:latin typeface="GentiumAlt" charset="0"/>
                <a:ea typeface="GentiumAlt" charset="0"/>
                <a:cs typeface="GentiumAlt" charset="0"/>
              </a:rPr>
              <a:t>in (or “to”?) the world. </a:t>
            </a:r>
            <a:endParaRPr lang="en-US" dirty="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27898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5967165"/>
              </p:ext>
            </p:extLst>
          </p:nvPr>
        </p:nvGraphicFramePr>
        <p:xfrm>
          <a:off x="463548" y="1231900"/>
          <a:ext cx="11264904" cy="4825998"/>
        </p:xfrm>
        <a:graphic>
          <a:graphicData uri="http://schemas.openxmlformats.org/drawingml/2006/table">
            <a:tbl>
              <a:tblPr firstRow="1" bandRow="1">
                <a:tableStyleId>{5C22544A-7EE6-4342-B048-85BDC9FD1C3A}</a:tableStyleId>
              </a:tblPr>
              <a:tblGrid>
                <a:gridCol w="450852"/>
                <a:gridCol w="1981200"/>
                <a:gridCol w="914400"/>
                <a:gridCol w="990600"/>
                <a:gridCol w="914400"/>
                <a:gridCol w="990600"/>
                <a:gridCol w="762000"/>
                <a:gridCol w="2057400"/>
                <a:gridCol w="2203452"/>
              </a:tblGrid>
              <a:tr h="804333">
                <a:tc>
                  <a:txBody>
                    <a:bodyPr/>
                    <a:lstStyle/>
                    <a:p>
                      <a:pPr algn="ctr"/>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Word</a:t>
                      </a:r>
                      <a:endParaRPr lang="en-US"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Person/Case</a:t>
                      </a:r>
                      <a:endParaRPr lang="en-US"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Number</a:t>
                      </a:r>
                      <a:endParaRPr lang="en-US"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Tense/Gender</a:t>
                      </a:r>
                      <a:endParaRPr lang="en-US"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Voice</a:t>
                      </a:r>
                      <a:endParaRPr lang="en-US"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Mood</a:t>
                      </a:r>
                      <a:endParaRPr lang="en-US"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Lex Form</a:t>
                      </a:r>
                      <a:endParaRPr lang="en-US"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Lex Mean.</a:t>
                      </a:r>
                      <a:endParaRPr lang="en-US"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804333">
                <a:tc>
                  <a:txBody>
                    <a:bodyPr/>
                    <a:lstStyle/>
                    <a:p>
                      <a:pPr algn="ctr"/>
                      <a:r>
                        <a:rPr lang="en-US" sz="2000" u="sng" dirty="0" smtClean="0"/>
                        <a:t>6</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2800" dirty="0" err="1" smtClean="0"/>
                        <a:t>ἔρχεσθε</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2</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err="1" smtClean="0"/>
                        <a:t>Plur</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Pres</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Dep.</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err="1" smtClean="0"/>
                        <a:t>Ind</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2800" dirty="0" err="1" smtClean="0"/>
                        <a:t>ἔρχομαι</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I come,</a:t>
                      </a:r>
                      <a:r>
                        <a:rPr lang="en-US" sz="2800" baseline="0" dirty="0" smtClean="0"/>
                        <a:t> go</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4333">
                <a:tc>
                  <a:txBody>
                    <a:bodyPr/>
                    <a:lstStyle/>
                    <a:p>
                      <a:pPr algn="ctr"/>
                      <a:r>
                        <a:rPr lang="en-US" sz="2000" dirty="0" smtClean="0"/>
                        <a:t>7</a:t>
                      </a:r>
                      <a:endParaRPr lang="en-US" sz="2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2800" dirty="0" err="1" smtClean="0"/>
                        <a:t>ἀποκρίνῃ</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2</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Sing</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Pres</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Dep.</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err="1" smtClean="0"/>
                        <a:t>Ind</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2800" dirty="0" err="1" smtClean="0"/>
                        <a:t>ἀποκρίνομαι</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I answer</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4333">
                <a:tc>
                  <a:txBody>
                    <a:bodyPr/>
                    <a:lstStyle/>
                    <a:p>
                      <a:pPr algn="ctr"/>
                      <a:r>
                        <a:rPr lang="en-US" sz="2000" u="sng" dirty="0" smtClean="0"/>
                        <a:t>8</a:t>
                      </a:r>
                      <a:endParaRPr lang="en-US" sz="2000" u="sng"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2800" dirty="0" smtClean="0"/>
                        <a:t>συνάγει</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3</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Sing</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Pres</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Act</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err="1" smtClean="0"/>
                        <a:t>Ind</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2800" dirty="0" smtClean="0"/>
                        <a:t>συνάγω</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I gather</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4333">
                <a:tc>
                  <a:txBody>
                    <a:bodyPr/>
                    <a:lstStyle/>
                    <a:p>
                      <a:pPr algn="ctr"/>
                      <a:r>
                        <a:rPr lang="en-US" sz="2000" u="sng" dirty="0" smtClean="0"/>
                        <a:t>9</a:t>
                      </a:r>
                      <a:endParaRPr lang="en-US" sz="2000" u="sng"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2800" dirty="0" err="1" smtClean="0"/>
                        <a:t>ἀγαπώμεθα</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1</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err="1" smtClean="0"/>
                        <a:t>Plur</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Pres</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Pass</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err="1" smtClean="0"/>
                        <a:t>Ind</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2800" dirty="0" err="1" smtClean="0"/>
                        <a:t>ἀγαπάω</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I love</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4333">
                <a:tc>
                  <a:txBody>
                    <a:bodyPr/>
                    <a:lstStyle/>
                    <a:p>
                      <a:pPr algn="ctr"/>
                      <a:r>
                        <a:rPr lang="en-US" sz="2000" dirty="0" smtClean="0"/>
                        <a:t>10</a:t>
                      </a:r>
                      <a:endParaRPr lang="en-US" sz="2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2800" dirty="0" smtClean="0"/>
                        <a:t>δύνανται</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3</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err="1" smtClean="0"/>
                        <a:t>Plur</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Pres</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Dep.</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err="1" smtClean="0"/>
                        <a:t>Ind</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sz="2800" dirty="0" smtClean="0"/>
                        <a:t>δύναμαι</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t>I am able</a:t>
                      </a:r>
                      <a:endParaRPr lang="en-US" sz="28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 name="Parse hider"/>
          <p:cNvSpPr/>
          <p:nvPr/>
        </p:nvSpPr>
        <p:spPr>
          <a:xfrm>
            <a:off x="2971800" y="2133600"/>
            <a:ext cx="8610600" cy="622300"/>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Parse hider"/>
          <p:cNvSpPr/>
          <p:nvPr/>
        </p:nvSpPr>
        <p:spPr>
          <a:xfrm>
            <a:off x="2971800" y="2919136"/>
            <a:ext cx="8610600" cy="622300"/>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Parse hider"/>
          <p:cNvSpPr/>
          <p:nvPr/>
        </p:nvSpPr>
        <p:spPr>
          <a:xfrm>
            <a:off x="2975113" y="3744636"/>
            <a:ext cx="8610600" cy="622300"/>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Parse hider"/>
          <p:cNvSpPr/>
          <p:nvPr/>
        </p:nvSpPr>
        <p:spPr>
          <a:xfrm>
            <a:off x="2971800" y="4530172"/>
            <a:ext cx="8610600" cy="622300"/>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Parse hider"/>
          <p:cNvSpPr/>
          <p:nvPr/>
        </p:nvSpPr>
        <p:spPr>
          <a:xfrm>
            <a:off x="2971800" y="5324198"/>
            <a:ext cx="8610600" cy="622300"/>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31478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7" restart="whenNotActive" fill="hold" evtFilter="cancelBubble" nodeType="interactiveSeq">
                <p:stCondLst>
                  <p:cond evt="onClick" delay="0">
                    <p:tgtEl>
                      <p:spTgt spid="16"/>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17"/>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9" grpId="0" animBg="1"/>
      <p:bldP spid="14" grpId="0" animBg="1"/>
      <p:bldP spid="15" grpId="0" animBg="1"/>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7. </a:t>
            </a:r>
            <a:r>
              <a:rPr lang="el-GR" dirty="0" err="1" smtClean="0">
                <a:latin typeface="GentiumAlt" charset="0"/>
                <a:ea typeface="GentiumAlt" charset="0"/>
                <a:cs typeface="GentiumAlt" charset="0"/>
              </a:rPr>
              <a:t>μὴ</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γὰρ</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ἐκ</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τῆς</a:t>
            </a:r>
            <a:r>
              <a:rPr lang="el-GR" dirty="0" smtClean="0">
                <a:latin typeface="GentiumAlt" charset="0"/>
                <a:ea typeface="GentiumAlt" charset="0"/>
                <a:cs typeface="GentiumAlt" charset="0"/>
              </a:rPr>
              <a:t> Γαλιλαίας </a:t>
            </a:r>
            <a:r>
              <a:rPr lang="el-GR" dirty="0" err="1" smtClean="0">
                <a:latin typeface="GentiumAlt" charset="0"/>
                <a:ea typeface="GentiumAlt" charset="0"/>
                <a:cs typeface="GentiumAlt" charset="0"/>
              </a:rPr>
              <a:t>ὁ</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χριστὸς</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ἔρχεται</a:t>
            </a:r>
            <a:r>
              <a:rPr lang="en-US" dirty="0" smtClean="0">
                <a:latin typeface="GentiumAlt" charset="0"/>
                <a:ea typeface="GentiumAlt" charset="0"/>
                <a:cs typeface="GentiumAlt" charset="0"/>
              </a:rPr>
              <a:t>;</a:t>
            </a:r>
            <a:endParaRPr lang="en-US" dirty="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4012560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7. </a:t>
            </a:r>
            <a:r>
              <a:rPr lang="el-GR" dirty="0" err="1" smtClean="0">
                <a:latin typeface="GentiumAlt" charset="0"/>
                <a:ea typeface="GentiumAlt" charset="0"/>
                <a:cs typeface="GentiumAlt" charset="0"/>
              </a:rPr>
              <a:t>μὴ</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γὰρ</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ἐκ</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τῆς</a:t>
            </a:r>
            <a:r>
              <a:rPr lang="el-GR" dirty="0" smtClean="0">
                <a:latin typeface="GentiumAlt" charset="0"/>
                <a:ea typeface="GentiumAlt" charset="0"/>
                <a:cs typeface="GentiumAlt" charset="0"/>
              </a:rPr>
              <a:t> Γαλιλαίας </a:t>
            </a:r>
            <a:r>
              <a:rPr lang="el-GR" dirty="0" err="1" smtClean="0">
                <a:latin typeface="GentiumAlt" charset="0"/>
                <a:ea typeface="GentiumAlt" charset="0"/>
                <a:cs typeface="GentiumAlt" charset="0"/>
              </a:rPr>
              <a:t>ὁ</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χριστὸς</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ἔρχεται</a:t>
            </a:r>
            <a:r>
              <a:rPr lang="en-US" dirty="0" smtClean="0">
                <a:latin typeface="GentiumAlt" charset="0"/>
                <a:ea typeface="GentiumAlt" charset="0"/>
                <a:cs typeface="GentiumAlt" charset="0"/>
              </a:rPr>
              <a:t>;</a:t>
            </a:r>
          </a:p>
          <a:p>
            <a:pPr marL="0" marR="0" lvl="0" indent="0" defTabSz="914400" eaLnBrk="1" fontAlgn="auto" latinLnBrk="0" hangingPunct="1">
              <a:lnSpc>
                <a:spcPct val="100000"/>
              </a:lnSpc>
              <a:spcBef>
                <a:spcPts val="0"/>
              </a:spcBef>
              <a:spcAft>
                <a:spcPts val="0"/>
              </a:spcAft>
              <a:buClrTx/>
              <a:buSzTx/>
              <a:buNone/>
              <a:tabLst/>
              <a:defRPr/>
            </a:pPr>
            <a:endParaRPr lang="en-US" dirty="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n-US" dirty="0" smtClean="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For didn’t the Christ come from Galilee?</a:t>
            </a:r>
            <a:endParaRPr lang="en-US" dirty="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325492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8. </a:t>
            </a:r>
            <a:r>
              <a:rPr lang="el-GR" dirty="0" smtClean="0">
                <a:latin typeface="GentiumAlt" charset="0"/>
                <a:ea typeface="GentiumAlt" charset="0"/>
                <a:cs typeface="GentiumAlt" charset="0"/>
              </a:rPr>
              <a:t>λέγει </a:t>
            </a:r>
            <a:r>
              <a:rPr lang="el-GR" dirty="0" err="1" smtClean="0">
                <a:latin typeface="GentiumAlt" charset="0"/>
                <a:ea typeface="GentiumAlt" charset="0"/>
                <a:cs typeface="GentiumAlt" charset="0"/>
              </a:rPr>
              <a:t>αὐτοῖς</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ὁ</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Ἰησοῦς</a:t>
            </a:r>
            <a:r>
              <a:rPr lang="el-GR" baseline="30000" dirty="0" smtClean="0">
                <a:latin typeface="GentiumAlt" charset="0"/>
                <a:ea typeface="GentiumAlt" charset="0"/>
                <a:cs typeface="GentiumAlt" charset="0"/>
              </a:rPr>
              <a:t>.</a:t>
            </a:r>
            <a:r>
              <a:rPr lang="el-GR" dirty="0" smtClean="0">
                <a:latin typeface="GentiumAlt" charset="0"/>
                <a:ea typeface="GentiumAlt" charset="0"/>
                <a:cs typeface="GentiumAlt" charset="0"/>
              </a:rPr>
              <a:t> πιστεύετε </a:t>
            </a:r>
            <a:r>
              <a:rPr lang="el-GR" dirty="0" err="1" smtClean="0">
                <a:latin typeface="GentiumAlt" charset="0"/>
                <a:ea typeface="GentiumAlt" charset="0"/>
                <a:cs typeface="GentiumAlt" charset="0"/>
              </a:rPr>
              <a:t>ὅτι</a:t>
            </a:r>
            <a:r>
              <a:rPr lang="el-GR" dirty="0" smtClean="0">
                <a:latin typeface="GentiumAlt" charset="0"/>
                <a:ea typeface="GentiumAlt" charset="0"/>
                <a:cs typeface="GentiumAlt" charset="0"/>
              </a:rPr>
              <a:t> δύναμαι </a:t>
            </a:r>
            <a:r>
              <a:rPr lang="el-GR" dirty="0" err="1" smtClean="0">
                <a:latin typeface="GentiumAlt" charset="0"/>
                <a:ea typeface="GentiumAlt" charset="0"/>
                <a:cs typeface="GentiumAlt" charset="0"/>
              </a:rPr>
              <a:t>τοῦτο</a:t>
            </a:r>
            <a:r>
              <a:rPr lang="el-GR" dirty="0" smtClean="0">
                <a:latin typeface="GentiumAlt" charset="0"/>
                <a:ea typeface="GentiumAlt" charset="0"/>
                <a:cs typeface="GentiumAlt" charset="0"/>
              </a:rPr>
              <a:t> </a:t>
            </a:r>
            <a:r>
              <a:rPr lang="en-US" dirty="0" smtClean="0">
                <a:latin typeface="GentiumAlt" charset="0"/>
                <a:ea typeface="GentiumAlt" charset="0"/>
                <a:cs typeface="GentiumAlt" charset="0"/>
              </a:rPr>
              <a:t>(this)</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ποιῆσαι</a:t>
            </a:r>
            <a:r>
              <a:rPr lang="el-GR" dirty="0" smtClean="0">
                <a:latin typeface="GentiumAlt" charset="0"/>
                <a:ea typeface="GentiumAlt" charset="0"/>
                <a:cs typeface="GentiumAlt" charset="0"/>
              </a:rPr>
              <a:t> </a:t>
            </a:r>
            <a:r>
              <a:rPr lang="en-US" dirty="0" smtClean="0">
                <a:latin typeface="GentiumAlt" charset="0"/>
                <a:ea typeface="GentiumAlt" charset="0"/>
                <a:cs typeface="GentiumAlt" charset="0"/>
              </a:rPr>
              <a:t>(to do);</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λέγουσιν</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αὐτῷ</a:t>
            </a:r>
            <a:r>
              <a:rPr lang="el-GR" baseline="30000" dirty="0" smtClean="0">
                <a:latin typeface="GentiumAlt" charset="0"/>
                <a:ea typeface="GentiumAlt" charset="0"/>
                <a:cs typeface="GentiumAlt" charset="0"/>
              </a:rPr>
              <a:t>.</a:t>
            </a:r>
            <a:r>
              <a:rPr lang="el-GR" dirty="0" smtClean="0">
                <a:latin typeface="GentiumAlt" charset="0"/>
                <a:ea typeface="GentiumAlt" charset="0"/>
                <a:cs typeface="GentiumAlt" charset="0"/>
              </a:rPr>
              <a:t> ναι</a:t>
            </a:r>
            <a:r>
              <a:rPr lang="en-US" dirty="0" smtClean="0">
                <a:latin typeface="GentiumAlt" charset="0"/>
                <a:ea typeface="GentiumAlt" charset="0"/>
                <a:cs typeface="GentiumAlt" charset="0"/>
              </a:rPr>
              <a:t> (yes).</a:t>
            </a:r>
            <a:endParaRPr lang="en-US" dirty="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14999702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8. </a:t>
            </a:r>
            <a:r>
              <a:rPr lang="el-GR" dirty="0" smtClean="0">
                <a:latin typeface="GentiumAlt" charset="0"/>
                <a:ea typeface="GentiumAlt" charset="0"/>
                <a:cs typeface="GentiumAlt" charset="0"/>
              </a:rPr>
              <a:t>λέγει </a:t>
            </a:r>
            <a:r>
              <a:rPr lang="el-GR" dirty="0" err="1" smtClean="0">
                <a:latin typeface="GentiumAlt" charset="0"/>
                <a:ea typeface="GentiumAlt" charset="0"/>
                <a:cs typeface="GentiumAlt" charset="0"/>
              </a:rPr>
              <a:t>αὐτοῖς</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ὁ</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Ἰησοῦς</a:t>
            </a:r>
            <a:r>
              <a:rPr lang="el-GR" baseline="30000" dirty="0" smtClean="0">
                <a:latin typeface="GentiumAlt" charset="0"/>
                <a:ea typeface="GentiumAlt" charset="0"/>
                <a:cs typeface="GentiumAlt" charset="0"/>
              </a:rPr>
              <a:t>.</a:t>
            </a:r>
            <a:r>
              <a:rPr lang="el-GR" dirty="0" smtClean="0">
                <a:latin typeface="GentiumAlt" charset="0"/>
                <a:ea typeface="GentiumAlt" charset="0"/>
                <a:cs typeface="GentiumAlt" charset="0"/>
              </a:rPr>
              <a:t> πιστεύετε </a:t>
            </a:r>
            <a:r>
              <a:rPr lang="el-GR" dirty="0" err="1" smtClean="0">
                <a:latin typeface="GentiumAlt" charset="0"/>
                <a:ea typeface="GentiumAlt" charset="0"/>
                <a:cs typeface="GentiumAlt" charset="0"/>
              </a:rPr>
              <a:t>ὅτι</a:t>
            </a:r>
            <a:r>
              <a:rPr lang="el-GR" dirty="0" smtClean="0">
                <a:latin typeface="GentiumAlt" charset="0"/>
                <a:ea typeface="GentiumAlt" charset="0"/>
                <a:cs typeface="GentiumAlt" charset="0"/>
              </a:rPr>
              <a:t> δύναμαι </a:t>
            </a:r>
            <a:r>
              <a:rPr lang="el-GR" dirty="0" err="1" smtClean="0">
                <a:latin typeface="GentiumAlt" charset="0"/>
                <a:ea typeface="GentiumAlt" charset="0"/>
                <a:cs typeface="GentiumAlt" charset="0"/>
              </a:rPr>
              <a:t>τοῦτο</a:t>
            </a:r>
            <a:r>
              <a:rPr lang="el-GR" dirty="0" smtClean="0">
                <a:latin typeface="GentiumAlt" charset="0"/>
                <a:ea typeface="GentiumAlt" charset="0"/>
                <a:cs typeface="GentiumAlt" charset="0"/>
              </a:rPr>
              <a:t> </a:t>
            </a:r>
            <a:r>
              <a:rPr lang="en-US" dirty="0" smtClean="0">
                <a:latin typeface="GentiumAlt" charset="0"/>
                <a:ea typeface="GentiumAlt" charset="0"/>
                <a:cs typeface="GentiumAlt" charset="0"/>
              </a:rPr>
              <a:t>(this)</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ποιῆσαι</a:t>
            </a:r>
            <a:r>
              <a:rPr lang="el-GR" dirty="0" smtClean="0">
                <a:latin typeface="GentiumAlt" charset="0"/>
                <a:ea typeface="GentiumAlt" charset="0"/>
                <a:cs typeface="GentiumAlt" charset="0"/>
              </a:rPr>
              <a:t> </a:t>
            </a:r>
            <a:r>
              <a:rPr lang="en-US" dirty="0" smtClean="0">
                <a:latin typeface="GentiumAlt" charset="0"/>
                <a:ea typeface="GentiumAlt" charset="0"/>
                <a:cs typeface="GentiumAlt" charset="0"/>
              </a:rPr>
              <a:t>(to do);</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λέγουσιν</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αὐτῷ</a:t>
            </a:r>
            <a:r>
              <a:rPr lang="el-GR" baseline="30000" dirty="0" smtClean="0">
                <a:latin typeface="GentiumAlt" charset="0"/>
                <a:ea typeface="GentiumAlt" charset="0"/>
                <a:cs typeface="GentiumAlt" charset="0"/>
              </a:rPr>
              <a:t>.</a:t>
            </a:r>
            <a:r>
              <a:rPr lang="el-GR" dirty="0" smtClean="0">
                <a:latin typeface="GentiumAlt" charset="0"/>
                <a:ea typeface="GentiumAlt" charset="0"/>
                <a:cs typeface="GentiumAlt" charset="0"/>
              </a:rPr>
              <a:t> ναι</a:t>
            </a:r>
            <a:r>
              <a:rPr lang="en-US" dirty="0" smtClean="0">
                <a:latin typeface="GentiumAlt" charset="0"/>
                <a:ea typeface="GentiumAlt" charset="0"/>
                <a:cs typeface="GentiumAlt" charset="0"/>
              </a:rPr>
              <a:t> (yes).</a:t>
            </a:r>
            <a:endParaRPr lang="en-US" dirty="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n-US" dirty="0" smtClean="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Jesus says to them, “(Do) you believe that I am able to do this?” They say to him, “Yes.” </a:t>
            </a: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20917658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9. </a:t>
            </a:r>
            <a:r>
              <a:rPr lang="el-GR" dirty="0" err="1" smtClean="0">
                <a:latin typeface="GentiumAlt" charset="0"/>
                <a:ea typeface="GentiumAlt" charset="0"/>
                <a:cs typeface="GentiumAlt" charset="0"/>
              </a:rPr>
              <a:t>καὶ</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γὰρ</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ἐγὼ</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ἄνθρωπός</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εἰμι</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ὑπὸ</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ἐξουσίαν</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καὶ</a:t>
            </a:r>
            <a:r>
              <a:rPr lang="el-GR" dirty="0" smtClean="0">
                <a:latin typeface="GentiumAlt" charset="0"/>
                <a:ea typeface="GentiumAlt" charset="0"/>
                <a:cs typeface="GentiumAlt" charset="0"/>
              </a:rPr>
              <a:t> λέγω </a:t>
            </a:r>
            <a:r>
              <a:rPr lang="el-GR" dirty="0" err="1" smtClean="0">
                <a:latin typeface="GentiumAlt" charset="0"/>
                <a:ea typeface="GentiumAlt" charset="0"/>
                <a:cs typeface="GentiumAlt" charset="0"/>
              </a:rPr>
              <a:t>τούτῳ</a:t>
            </a:r>
            <a:r>
              <a:rPr lang="en-US" dirty="0" smtClean="0">
                <a:latin typeface="GentiumAlt" charset="0"/>
                <a:ea typeface="GentiumAlt" charset="0"/>
                <a:cs typeface="GentiumAlt" charset="0"/>
              </a:rPr>
              <a:t> (to this one)</a:t>
            </a:r>
            <a:r>
              <a:rPr lang="en-US" baseline="30000" dirty="0" smtClean="0">
                <a:latin typeface="GentiumAlt" charset="0"/>
                <a:ea typeface="GentiumAlt" charset="0"/>
                <a:cs typeface="GentiumAlt" charset="0"/>
              </a:rPr>
              <a:t>.</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πορεύθητι</a:t>
            </a:r>
            <a:r>
              <a:rPr lang="en-US" dirty="0" smtClean="0">
                <a:latin typeface="GentiumAlt" charset="0"/>
                <a:ea typeface="GentiumAlt" charset="0"/>
                <a:cs typeface="GentiumAlt" charset="0"/>
              </a:rPr>
              <a:t> (go!)</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καὶ</a:t>
            </a:r>
            <a:r>
              <a:rPr lang="el-GR" dirty="0" smtClean="0">
                <a:latin typeface="GentiumAlt" charset="0"/>
                <a:ea typeface="GentiumAlt" charset="0"/>
                <a:cs typeface="GentiumAlt" charset="0"/>
              </a:rPr>
              <a:t> πορεύεται, </a:t>
            </a:r>
            <a:r>
              <a:rPr lang="el-GR" dirty="0" err="1" smtClean="0">
                <a:latin typeface="GentiumAlt" charset="0"/>
                <a:ea typeface="GentiumAlt" charset="0"/>
                <a:cs typeface="GentiumAlt" charset="0"/>
              </a:rPr>
              <a:t>καὶ</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ἄλλῳ</a:t>
            </a:r>
            <a:r>
              <a:rPr lang="en-US" baseline="30000" dirty="0" smtClean="0">
                <a:latin typeface="GentiumAlt" charset="0"/>
                <a:ea typeface="GentiumAlt" charset="0"/>
                <a:cs typeface="GentiumAlt" charset="0"/>
              </a:rPr>
              <a:t>.</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ἔρχου</a:t>
            </a:r>
            <a:r>
              <a:rPr lang="en-US" dirty="0" smtClean="0">
                <a:latin typeface="GentiumAlt" charset="0"/>
                <a:ea typeface="GentiumAlt" charset="0"/>
                <a:cs typeface="GentiumAlt" charset="0"/>
              </a:rPr>
              <a:t> (come!)</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καὶ</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ἔρχεται</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καὶ</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τῷ</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δούλῳ</a:t>
            </a:r>
            <a:r>
              <a:rPr lang="el-GR" dirty="0" smtClean="0">
                <a:latin typeface="GentiumAlt" charset="0"/>
                <a:ea typeface="GentiumAlt" charset="0"/>
                <a:cs typeface="GentiumAlt" charset="0"/>
              </a:rPr>
              <a:t> μου</a:t>
            </a:r>
            <a:r>
              <a:rPr lang="en-US" baseline="30000" dirty="0" smtClean="0">
                <a:latin typeface="GentiumAlt" charset="0"/>
                <a:ea typeface="GentiumAlt" charset="0"/>
                <a:cs typeface="GentiumAlt" charset="0"/>
              </a:rPr>
              <a:t>.</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ποίησον</a:t>
            </a:r>
            <a:r>
              <a:rPr lang="en-US" dirty="0" smtClean="0">
                <a:latin typeface="GentiumAlt" charset="0"/>
                <a:ea typeface="GentiumAlt" charset="0"/>
                <a:cs typeface="GentiumAlt" charset="0"/>
              </a:rPr>
              <a:t> (do!)</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τοῦτο</a:t>
            </a:r>
            <a:r>
              <a:rPr lang="en-US" dirty="0">
                <a:latin typeface="GentiumAlt" charset="0"/>
                <a:ea typeface="GentiumAlt" charset="0"/>
                <a:cs typeface="GentiumAlt" charset="0"/>
              </a:rPr>
              <a:t> </a:t>
            </a:r>
            <a:r>
              <a:rPr lang="en-US" dirty="0" smtClean="0">
                <a:latin typeface="GentiumAlt" charset="0"/>
                <a:ea typeface="GentiumAlt" charset="0"/>
                <a:cs typeface="GentiumAlt" charset="0"/>
              </a:rPr>
              <a:t>(this)</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καὶ</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ποιεῖ</a:t>
            </a:r>
            <a:r>
              <a:rPr lang="el-GR" dirty="0" smtClean="0">
                <a:latin typeface="GentiumAlt" charset="0"/>
                <a:ea typeface="GentiumAlt" charset="0"/>
                <a:cs typeface="GentiumAlt" charset="0"/>
              </a:rPr>
              <a:t>.</a:t>
            </a:r>
            <a:endParaRPr lang="en-US" dirty="0" smtClean="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n-US" dirty="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13306992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9. </a:t>
            </a:r>
            <a:r>
              <a:rPr lang="el-GR" dirty="0" err="1" smtClean="0">
                <a:latin typeface="GentiumAlt" charset="0"/>
                <a:ea typeface="GentiumAlt" charset="0"/>
                <a:cs typeface="GentiumAlt" charset="0"/>
              </a:rPr>
              <a:t>καὶ</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γὰρ</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ἐγὼ</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ἄνθρωπός</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εἰμι</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ὑπὸ</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ἐξουσίαν</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καὶ</a:t>
            </a:r>
            <a:r>
              <a:rPr lang="el-GR" dirty="0" smtClean="0">
                <a:latin typeface="GentiumAlt" charset="0"/>
                <a:ea typeface="GentiumAlt" charset="0"/>
                <a:cs typeface="GentiumAlt" charset="0"/>
              </a:rPr>
              <a:t> λέγω </a:t>
            </a:r>
            <a:r>
              <a:rPr lang="el-GR" dirty="0" err="1" smtClean="0">
                <a:latin typeface="GentiumAlt" charset="0"/>
                <a:ea typeface="GentiumAlt" charset="0"/>
                <a:cs typeface="GentiumAlt" charset="0"/>
              </a:rPr>
              <a:t>τούτῳ</a:t>
            </a:r>
            <a:r>
              <a:rPr lang="en-US" dirty="0" smtClean="0">
                <a:latin typeface="GentiumAlt" charset="0"/>
                <a:ea typeface="GentiumAlt" charset="0"/>
                <a:cs typeface="GentiumAlt" charset="0"/>
              </a:rPr>
              <a:t> (to this one)</a:t>
            </a:r>
            <a:r>
              <a:rPr lang="en-US" baseline="30000" dirty="0" smtClean="0">
                <a:latin typeface="GentiumAlt" charset="0"/>
                <a:ea typeface="GentiumAlt" charset="0"/>
                <a:cs typeface="GentiumAlt" charset="0"/>
              </a:rPr>
              <a:t>.</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πορεύθητι</a:t>
            </a:r>
            <a:r>
              <a:rPr lang="en-US" dirty="0" smtClean="0">
                <a:latin typeface="GentiumAlt" charset="0"/>
                <a:ea typeface="GentiumAlt" charset="0"/>
                <a:cs typeface="GentiumAlt" charset="0"/>
              </a:rPr>
              <a:t> (go!)</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καὶ</a:t>
            </a:r>
            <a:r>
              <a:rPr lang="el-GR" dirty="0" smtClean="0">
                <a:latin typeface="GentiumAlt" charset="0"/>
                <a:ea typeface="GentiumAlt" charset="0"/>
                <a:cs typeface="GentiumAlt" charset="0"/>
              </a:rPr>
              <a:t> πορεύεται, </a:t>
            </a:r>
            <a:r>
              <a:rPr lang="el-GR" dirty="0" err="1" smtClean="0">
                <a:latin typeface="GentiumAlt" charset="0"/>
                <a:ea typeface="GentiumAlt" charset="0"/>
                <a:cs typeface="GentiumAlt" charset="0"/>
              </a:rPr>
              <a:t>καὶ</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ἄλλῳ</a:t>
            </a:r>
            <a:r>
              <a:rPr lang="en-US" baseline="30000" dirty="0" smtClean="0">
                <a:latin typeface="GentiumAlt" charset="0"/>
                <a:ea typeface="GentiumAlt" charset="0"/>
                <a:cs typeface="GentiumAlt" charset="0"/>
              </a:rPr>
              <a:t>.</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ἔρχου</a:t>
            </a:r>
            <a:r>
              <a:rPr lang="en-US" dirty="0" smtClean="0">
                <a:latin typeface="GentiumAlt" charset="0"/>
                <a:ea typeface="GentiumAlt" charset="0"/>
                <a:cs typeface="GentiumAlt" charset="0"/>
              </a:rPr>
              <a:t> (come!)</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καὶ</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ἔρχεται</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καὶ</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τῷ</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δούλῳ</a:t>
            </a:r>
            <a:r>
              <a:rPr lang="el-GR" dirty="0" smtClean="0">
                <a:latin typeface="GentiumAlt" charset="0"/>
                <a:ea typeface="GentiumAlt" charset="0"/>
                <a:cs typeface="GentiumAlt" charset="0"/>
              </a:rPr>
              <a:t> μου</a:t>
            </a:r>
            <a:r>
              <a:rPr lang="en-US" baseline="30000" dirty="0" smtClean="0">
                <a:latin typeface="GentiumAlt" charset="0"/>
                <a:ea typeface="GentiumAlt" charset="0"/>
                <a:cs typeface="GentiumAlt" charset="0"/>
              </a:rPr>
              <a:t>.</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ποίησον</a:t>
            </a:r>
            <a:r>
              <a:rPr lang="en-US" dirty="0" smtClean="0">
                <a:latin typeface="GentiumAlt" charset="0"/>
                <a:ea typeface="GentiumAlt" charset="0"/>
                <a:cs typeface="GentiumAlt" charset="0"/>
              </a:rPr>
              <a:t> (do!)</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τοῦτο</a:t>
            </a:r>
            <a:r>
              <a:rPr lang="en-US" dirty="0">
                <a:latin typeface="GentiumAlt" charset="0"/>
                <a:ea typeface="GentiumAlt" charset="0"/>
                <a:cs typeface="GentiumAlt" charset="0"/>
              </a:rPr>
              <a:t> </a:t>
            </a:r>
            <a:r>
              <a:rPr lang="en-US" dirty="0" smtClean="0">
                <a:latin typeface="GentiumAlt" charset="0"/>
                <a:ea typeface="GentiumAlt" charset="0"/>
                <a:cs typeface="GentiumAlt" charset="0"/>
              </a:rPr>
              <a:t>(this)</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καὶ</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ποιεῖ</a:t>
            </a:r>
            <a:r>
              <a:rPr lang="el-GR" dirty="0" smtClean="0">
                <a:latin typeface="GentiumAlt" charset="0"/>
                <a:ea typeface="GentiumAlt" charset="0"/>
                <a:cs typeface="GentiumAlt" charset="0"/>
              </a:rPr>
              <a:t>.</a:t>
            </a:r>
            <a:endParaRPr lang="en-US" dirty="0" smtClean="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n-US" dirty="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n-US" dirty="0" smtClean="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For also I am a man with authority, and I say to this one, “Go!” and he goes, and (I say) to another, “Come!” and he comes, and to my slave (I say), “Do this!” and he does (it). </a:t>
            </a: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7891666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10. </a:t>
            </a:r>
            <a:r>
              <a:rPr lang="el-GR" dirty="0" err="1" smtClean="0">
                <a:latin typeface="GentiumAlt" charset="0"/>
                <a:ea typeface="GentiumAlt" charset="0"/>
                <a:cs typeface="GentiumAlt" charset="0"/>
              </a:rPr>
              <a:t>καὶ</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εἶπεν</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αὐτῇ</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ὁ</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ἄγγελος</a:t>
            </a:r>
            <a:r>
              <a:rPr lang="el-GR" dirty="0" smtClean="0">
                <a:latin typeface="GentiumAlt" charset="0"/>
                <a:ea typeface="GentiumAlt" charset="0"/>
                <a:cs typeface="GentiumAlt" charset="0"/>
              </a:rPr>
              <a:t> κυρίου</a:t>
            </a:r>
            <a:r>
              <a:rPr lang="el-GR" baseline="30000" dirty="0" smtClean="0">
                <a:latin typeface="GentiumAlt" charset="0"/>
                <a:ea typeface="GentiumAlt" charset="0"/>
                <a:cs typeface="GentiumAlt" charset="0"/>
              </a:rPr>
              <a:t>.</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Ἁγὰρ</a:t>
            </a:r>
            <a:r>
              <a:rPr lang="is-IS" dirty="0" smtClean="0">
                <a:latin typeface="GentiumAlt" charset="0"/>
                <a:ea typeface="GentiumAlt" charset="0"/>
                <a:cs typeface="GentiumAlt" charset="0"/>
              </a:rPr>
              <a:t>…</a:t>
            </a:r>
            <a:r>
              <a:rPr lang="el-GR" dirty="0" smtClean="0">
                <a:latin typeface="GentiumAlt" charset="0"/>
                <a:ea typeface="GentiumAlt" charset="0"/>
                <a:cs typeface="GentiumAlt" charset="0"/>
              </a:rPr>
              <a:t> πόθεν </a:t>
            </a:r>
            <a:r>
              <a:rPr lang="en-US" dirty="0">
                <a:latin typeface="GentiumAlt" charset="0"/>
                <a:ea typeface="GentiumAlt" charset="0"/>
                <a:cs typeface="GentiumAlt" charset="0"/>
              </a:rPr>
              <a:t>(</a:t>
            </a:r>
            <a:r>
              <a:rPr lang="en-US" dirty="0" smtClean="0">
                <a:latin typeface="GentiumAlt" charset="0"/>
                <a:ea typeface="GentiumAlt" charset="0"/>
                <a:cs typeface="GentiumAlt" charset="0"/>
              </a:rPr>
              <a:t>from where?)</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ἔρχῃ</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καὶ</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ποῦ</a:t>
            </a:r>
            <a:r>
              <a:rPr lang="en-US" dirty="0" smtClean="0">
                <a:latin typeface="GentiumAlt" charset="0"/>
                <a:ea typeface="GentiumAlt" charset="0"/>
                <a:cs typeface="GentiumAlt" charset="0"/>
              </a:rPr>
              <a:t> (where?)</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πορεύῃ</a:t>
            </a:r>
            <a:r>
              <a:rPr lang="el-GR" baseline="30000" dirty="0" smtClean="0">
                <a:latin typeface="GentiumAlt" charset="0"/>
                <a:ea typeface="GentiumAlt" charset="0"/>
                <a:cs typeface="GentiumAlt" charset="0"/>
              </a:rPr>
              <a:t>.</a:t>
            </a:r>
            <a:r>
              <a:rPr lang="el-GR" dirty="0">
                <a:latin typeface="GentiumAlt" charset="0"/>
                <a:ea typeface="GentiumAlt" charset="0"/>
                <a:cs typeface="GentiumAlt" charset="0"/>
              </a:rPr>
              <a:t> </a:t>
            </a:r>
            <a:r>
              <a:rPr lang="el-GR" dirty="0" err="1" smtClean="0">
                <a:latin typeface="GentiumAlt" charset="0"/>
                <a:ea typeface="GentiumAlt" charset="0"/>
                <a:cs typeface="GentiumAlt" charset="0"/>
              </a:rPr>
              <a:t>καὶ</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εἶπεν</a:t>
            </a:r>
            <a:r>
              <a:rPr lang="el-GR" baseline="30000" dirty="0" smtClean="0">
                <a:latin typeface="GentiumAlt" charset="0"/>
                <a:ea typeface="GentiumAlt" charset="0"/>
                <a:cs typeface="GentiumAlt" charset="0"/>
              </a:rPr>
              <a:t>.</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ἀπὸ</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προςώπου</a:t>
            </a:r>
            <a:r>
              <a:rPr lang="el-GR" dirty="0" smtClean="0">
                <a:latin typeface="GentiumAlt" charset="0"/>
                <a:ea typeface="GentiumAlt" charset="0"/>
                <a:cs typeface="GentiumAlt" charset="0"/>
              </a:rPr>
              <a:t> Σάρας </a:t>
            </a:r>
            <a:r>
              <a:rPr lang="el-GR" dirty="0" err="1" smtClean="0">
                <a:latin typeface="GentiumAlt" charset="0"/>
                <a:ea typeface="GentiumAlt" charset="0"/>
                <a:cs typeface="GentiumAlt" charset="0"/>
              </a:rPr>
              <a:t>τῆς</a:t>
            </a:r>
            <a:r>
              <a:rPr lang="el-GR" dirty="0" smtClean="0">
                <a:latin typeface="GentiumAlt" charset="0"/>
                <a:ea typeface="GentiumAlt" charset="0"/>
                <a:cs typeface="GentiumAlt" charset="0"/>
              </a:rPr>
              <a:t> κυρίας.</a:t>
            </a: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21191826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10. </a:t>
            </a:r>
            <a:r>
              <a:rPr lang="el-GR" dirty="0" err="1" smtClean="0">
                <a:latin typeface="GentiumAlt" charset="0"/>
                <a:ea typeface="GentiumAlt" charset="0"/>
                <a:cs typeface="GentiumAlt" charset="0"/>
              </a:rPr>
              <a:t>καὶ</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εἶπεν</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αὐτῇ</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ὁ</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ἄγγελος</a:t>
            </a:r>
            <a:r>
              <a:rPr lang="el-GR" dirty="0" smtClean="0">
                <a:latin typeface="GentiumAlt" charset="0"/>
                <a:ea typeface="GentiumAlt" charset="0"/>
                <a:cs typeface="GentiumAlt" charset="0"/>
              </a:rPr>
              <a:t> κυρίου</a:t>
            </a:r>
            <a:r>
              <a:rPr lang="el-GR" baseline="30000" dirty="0" smtClean="0">
                <a:latin typeface="GentiumAlt" charset="0"/>
                <a:ea typeface="GentiumAlt" charset="0"/>
                <a:cs typeface="GentiumAlt" charset="0"/>
              </a:rPr>
              <a:t>.</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Ἁγὰρ</a:t>
            </a:r>
            <a:r>
              <a:rPr lang="is-IS" dirty="0" smtClean="0">
                <a:latin typeface="GentiumAlt" charset="0"/>
                <a:ea typeface="GentiumAlt" charset="0"/>
                <a:cs typeface="GentiumAlt" charset="0"/>
              </a:rPr>
              <a:t>…</a:t>
            </a:r>
            <a:r>
              <a:rPr lang="el-GR" dirty="0" smtClean="0">
                <a:latin typeface="GentiumAlt" charset="0"/>
                <a:ea typeface="GentiumAlt" charset="0"/>
                <a:cs typeface="GentiumAlt" charset="0"/>
              </a:rPr>
              <a:t> πόθεν </a:t>
            </a:r>
            <a:r>
              <a:rPr lang="en-US" dirty="0" smtClean="0">
                <a:latin typeface="GentiumAlt" charset="0"/>
                <a:ea typeface="GentiumAlt" charset="0"/>
                <a:cs typeface="GentiumAlt" charset="0"/>
              </a:rPr>
              <a:t>(from where?)</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ἔρχῃ</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καὶ</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ποῦ</a:t>
            </a:r>
            <a:r>
              <a:rPr lang="el-GR" dirty="0" smtClean="0">
                <a:latin typeface="GentiumAlt" charset="0"/>
                <a:ea typeface="GentiumAlt" charset="0"/>
                <a:cs typeface="GentiumAlt" charset="0"/>
              </a:rPr>
              <a:t> </a:t>
            </a:r>
            <a:r>
              <a:rPr lang="en-US" dirty="0" smtClean="0">
                <a:latin typeface="GentiumAlt" charset="0"/>
                <a:ea typeface="GentiumAlt" charset="0"/>
                <a:cs typeface="GentiumAlt" charset="0"/>
              </a:rPr>
              <a:t>(where?) </a:t>
            </a:r>
            <a:r>
              <a:rPr lang="el-GR" dirty="0" err="1" smtClean="0">
                <a:latin typeface="GentiumAlt" charset="0"/>
                <a:ea typeface="GentiumAlt" charset="0"/>
                <a:cs typeface="GentiumAlt" charset="0"/>
              </a:rPr>
              <a:t>πορεύῃ</a:t>
            </a:r>
            <a:r>
              <a:rPr lang="el-GR" baseline="30000" dirty="0" smtClean="0">
                <a:latin typeface="GentiumAlt" charset="0"/>
                <a:ea typeface="GentiumAlt" charset="0"/>
                <a:cs typeface="GentiumAlt" charset="0"/>
              </a:rPr>
              <a:t>.</a:t>
            </a:r>
            <a:r>
              <a:rPr lang="el-GR" dirty="0">
                <a:latin typeface="GentiumAlt" charset="0"/>
                <a:ea typeface="GentiumAlt" charset="0"/>
                <a:cs typeface="GentiumAlt" charset="0"/>
              </a:rPr>
              <a:t> </a:t>
            </a:r>
            <a:r>
              <a:rPr lang="el-GR" dirty="0" err="1" smtClean="0">
                <a:latin typeface="GentiumAlt" charset="0"/>
                <a:ea typeface="GentiumAlt" charset="0"/>
                <a:cs typeface="GentiumAlt" charset="0"/>
              </a:rPr>
              <a:t>καὶ</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εἶπεν</a:t>
            </a:r>
            <a:r>
              <a:rPr lang="el-GR" baseline="30000" dirty="0" smtClean="0">
                <a:latin typeface="GentiumAlt" charset="0"/>
                <a:ea typeface="GentiumAlt" charset="0"/>
                <a:cs typeface="GentiumAlt" charset="0"/>
              </a:rPr>
              <a:t>.</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ἀπὸ</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προςώπου</a:t>
            </a:r>
            <a:r>
              <a:rPr lang="el-GR" dirty="0" smtClean="0">
                <a:latin typeface="GentiumAlt" charset="0"/>
                <a:ea typeface="GentiumAlt" charset="0"/>
                <a:cs typeface="GentiumAlt" charset="0"/>
              </a:rPr>
              <a:t> Σάρας </a:t>
            </a:r>
            <a:r>
              <a:rPr lang="el-GR" dirty="0" err="1" smtClean="0">
                <a:latin typeface="GentiumAlt" charset="0"/>
                <a:ea typeface="GentiumAlt" charset="0"/>
                <a:cs typeface="GentiumAlt" charset="0"/>
              </a:rPr>
              <a:t>τῆς</a:t>
            </a:r>
            <a:r>
              <a:rPr lang="el-GR" dirty="0" smtClean="0">
                <a:latin typeface="GentiumAlt" charset="0"/>
                <a:ea typeface="GentiumAlt" charset="0"/>
                <a:cs typeface="GentiumAlt" charset="0"/>
              </a:rPr>
              <a:t> κυρίας.</a:t>
            </a:r>
            <a:endParaRPr lang="en-US" dirty="0" smtClean="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n-US" dirty="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n-US" dirty="0" smtClean="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And the angel of the lord said to her “Hagar, from where do you come and where do you go?” and (she) said, “From (the) face (or presence?) of the lady Sarah.”</a:t>
            </a: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2481129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1146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l-GR" dirty="0" smtClean="0">
                <a:latin typeface="GentiumAlt" charset="0"/>
                <a:ea typeface="GentiumAlt" charset="0"/>
                <a:cs typeface="GentiumAlt" charset="0"/>
              </a:rPr>
              <a:t>α. συνάγεται </a:t>
            </a:r>
            <a:r>
              <a:rPr lang="el-GR" dirty="0" err="1" smtClean="0">
                <a:latin typeface="GentiumAlt" charset="0"/>
                <a:ea typeface="GentiumAlt" charset="0"/>
                <a:cs typeface="GentiumAlt" charset="0"/>
              </a:rPr>
              <a:t>πρὸς</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αὐτὸν</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ὄχλος</a:t>
            </a:r>
            <a:r>
              <a:rPr lang="el-GR" dirty="0" smtClean="0">
                <a:latin typeface="GentiumAlt" charset="0"/>
                <a:ea typeface="GentiumAlt" charset="0"/>
                <a:cs typeface="GentiumAlt" charset="0"/>
              </a:rPr>
              <a:t>.</a:t>
            </a:r>
            <a:r>
              <a:rPr lang="en-US" dirty="0" smtClean="0">
                <a:latin typeface="GentiumAlt" charset="0"/>
                <a:ea typeface="GentiumAlt" charset="0"/>
                <a:cs typeface="GentiumAlt" charset="0"/>
              </a:rPr>
              <a:t> </a:t>
            </a: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1095012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l-GR" dirty="0" smtClean="0">
                <a:latin typeface="GentiumAlt" charset="0"/>
                <a:ea typeface="GentiumAlt" charset="0"/>
                <a:cs typeface="GentiumAlt" charset="0"/>
              </a:rPr>
              <a:t>α. συνάγεται </a:t>
            </a:r>
            <a:r>
              <a:rPr lang="el-GR" dirty="0" err="1" smtClean="0">
                <a:latin typeface="GentiumAlt" charset="0"/>
                <a:ea typeface="GentiumAlt" charset="0"/>
                <a:cs typeface="GentiumAlt" charset="0"/>
              </a:rPr>
              <a:t>πρὸς</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αὐτὸν</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ὄχλος</a:t>
            </a:r>
            <a:r>
              <a:rPr lang="el-GR" dirty="0" smtClean="0">
                <a:latin typeface="GentiumAlt" charset="0"/>
                <a:ea typeface="GentiumAlt" charset="0"/>
                <a:cs typeface="GentiumAlt" charset="0"/>
              </a:rPr>
              <a:t>.</a:t>
            </a:r>
          </a:p>
          <a:p>
            <a:pPr marL="0" marR="0" lvl="0" indent="0" defTabSz="914400" eaLnBrk="1" fontAlgn="auto" latinLnBrk="0" hangingPunct="1">
              <a:lnSpc>
                <a:spcPct val="100000"/>
              </a:lnSpc>
              <a:spcBef>
                <a:spcPts val="0"/>
              </a:spcBef>
              <a:spcAft>
                <a:spcPts val="0"/>
              </a:spcAft>
              <a:buClrTx/>
              <a:buSzTx/>
              <a:buNone/>
              <a:tabLst/>
              <a:defRPr/>
            </a:pPr>
            <a:endParaRPr lang="el-GR" dirty="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l-GR" dirty="0" smtClean="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A crowd is gathered toward him.</a:t>
            </a:r>
            <a:r>
              <a:rPr lang="en-US" dirty="0" smtClean="0">
                <a:latin typeface="GentiumAlt" charset="0"/>
                <a:ea typeface="GentiumAlt" charset="0"/>
                <a:cs typeface="GentiumAlt" charset="0"/>
              </a:rPr>
              <a:t> </a:t>
            </a: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1034884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l-GR" dirty="0" smtClean="0">
                <a:latin typeface="GentiumAlt" charset="0"/>
                <a:ea typeface="GentiumAlt" charset="0"/>
                <a:cs typeface="GentiumAlt" charset="0"/>
              </a:rPr>
              <a:t>β. </a:t>
            </a:r>
            <a:r>
              <a:rPr lang="el-GR" dirty="0" err="1" smtClean="0">
                <a:latin typeface="GentiumAlt" charset="0"/>
                <a:ea typeface="GentiumAlt" charset="0"/>
                <a:cs typeface="GentiumAlt" charset="0"/>
              </a:rPr>
              <a:t>ἔρχεται</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εἰς</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οἶκον</a:t>
            </a:r>
            <a:r>
              <a:rPr lang="el-GR" dirty="0" smtClean="0">
                <a:latin typeface="GentiumAlt" charset="0"/>
                <a:ea typeface="GentiumAlt" charset="0"/>
                <a:cs typeface="GentiumAlt" charset="0"/>
              </a:rPr>
              <a:t>.</a:t>
            </a: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1224759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l-GR" dirty="0" smtClean="0">
                <a:latin typeface="GentiumAlt" charset="0"/>
                <a:ea typeface="GentiumAlt" charset="0"/>
                <a:cs typeface="GentiumAlt" charset="0"/>
              </a:rPr>
              <a:t>β. </a:t>
            </a:r>
            <a:r>
              <a:rPr lang="el-GR" dirty="0" err="1" smtClean="0">
                <a:latin typeface="GentiumAlt" charset="0"/>
                <a:ea typeface="GentiumAlt" charset="0"/>
                <a:cs typeface="GentiumAlt" charset="0"/>
              </a:rPr>
              <a:t>ἔρχεται</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εἰς</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οἶκον</a:t>
            </a:r>
            <a:r>
              <a:rPr lang="el-GR" dirty="0" smtClean="0">
                <a:latin typeface="GentiumAlt" charset="0"/>
                <a:ea typeface="GentiumAlt" charset="0"/>
                <a:cs typeface="GentiumAlt" charset="0"/>
              </a:rPr>
              <a:t>.</a:t>
            </a:r>
          </a:p>
          <a:p>
            <a:pPr marL="0" marR="0" lvl="0" indent="0" defTabSz="914400" eaLnBrk="1" fontAlgn="auto" latinLnBrk="0" hangingPunct="1">
              <a:lnSpc>
                <a:spcPct val="100000"/>
              </a:lnSpc>
              <a:spcBef>
                <a:spcPts val="0"/>
              </a:spcBef>
              <a:spcAft>
                <a:spcPts val="0"/>
              </a:spcAft>
              <a:buClrTx/>
              <a:buSzTx/>
              <a:buNone/>
              <a:tabLst/>
              <a:defRPr/>
            </a:pPr>
            <a:endParaRPr lang="el-GR" dirty="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n-US" dirty="0" smtClean="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He comes into (the) house. </a:t>
            </a: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261234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l-GR" dirty="0" smtClean="0">
                <a:latin typeface="GentiumAlt" charset="0"/>
                <a:ea typeface="GentiumAlt" charset="0"/>
                <a:cs typeface="GentiumAlt" charset="0"/>
              </a:rPr>
              <a:t>γ. </a:t>
            </a:r>
            <a:r>
              <a:rPr lang="el-GR" dirty="0" err="1" smtClean="0">
                <a:latin typeface="GentiumAlt" charset="0"/>
                <a:ea typeface="GentiumAlt" charset="0"/>
                <a:cs typeface="GentiumAlt" charset="0"/>
              </a:rPr>
              <a:t>καλεῖται</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Βηθλέεμ</a:t>
            </a:r>
            <a:r>
              <a:rPr lang="el-GR" dirty="0" smtClean="0">
                <a:latin typeface="GentiumAlt" charset="0"/>
                <a:ea typeface="GentiumAlt" charset="0"/>
                <a:cs typeface="GentiumAlt" charset="0"/>
              </a:rPr>
              <a:t>.</a:t>
            </a: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1705314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18 </a:t>
            </a:r>
            <a:r>
              <a:rPr lang="en-US" dirty="0" smtClean="0"/>
              <a:t>(Track 2)</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l-GR" dirty="0" smtClean="0">
                <a:latin typeface="GentiumAlt" charset="0"/>
                <a:ea typeface="GentiumAlt" charset="0"/>
                <a:cs typeface="GentiumAlt" charset="0"/>
              </a:rPr>
              <a:t>γ. </a:t>
            </a:r>
            <a:r>
              <a:rPr lang="el-GR" dirty="0" err="1" smtClean="0">
                <a:latin typeface="GentiumAlt" charset="0"/>
                <a:ea typeface="GentiumAlt" charset="0"/>
                <a:cs typeface="GentiumAlt" charset="0"/>
              </a:rPr>
              <a:t>καλεῖται</a:t>
            </a:r>
            <a:r>
              <a:rPr lang="el-GR" dirty="0" smtClean="0">
                <a:latin typeface="GentiumAlt" charset="0"/>
                <a:ea typeface="GentiumAlt" charset="0"/>
                <a:cs typeface="GentiumAlt" charset="0"/>
              </a:rPr>
              <a:t> </a:t>
            </a:r>
            <a:r>
              <a:rPr lang="el-GR" dirty="0" err="1" smtClean="0">
                <a:latin typeface="GentiumAlt" charset="0"/>
                <a:ea typeface="GentiumAlt" charset="0"/>
                <a:cs typeface="GentiumAlt" charset="0"/>
              </a:rPr>
              <a:t>Βηθλέεμ</a:t>
            </a:r>
            <a:r>
              <a:rPr lang="el-GR" dirty="0" smtClean="0">
                <a:latin typeface="GentiumAlt" charset="0"/>
                <a:ea typeface="GentiumAlt" charset="0"/>
                <a:cs typeface="GentiumAlt" charset="0"/>
              </a:rPr>
              <a:t>.</a:t>
            </a:r>
          </a:p>
          <a:p>
            <a:pPr marL="0" marR="0" lvl="0" indent="0" defTabSz="914400" eaLnBrk="1" fontAlgn="auto" latinLnBrk="0" hangingPunct="1">
              <a:lnSpc>
                <a:spcPct val="100000"/>
              </a:lnSpc>
              <a:spcBef>
                <a:spcPts val="0"/>
              </a:spcBef>
              <a:spcAft>
                <a:spcPts val="0"/>
              </a:spcAft>
              <a:buClrTx/>
              <a:buSzTx/>
              <a:buNone/>
              <a:tabLst/>
              <a:defRPr/>
            </a:pPr>
            <a:endParaRPr lang="el-GR" dirty="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endParaRPr lang="el-GR" dirty="0" smtClean="0">
              <a:latin typeface="GentiumAlt" charset="0"/>
              <a:ea typeface="GentiumAlt" charset="0"/>
              <a:cs typeface="GentiumAlt" charset="0"/>
            </a:endParaRPr>
          </a:p>
          <a:p>
            <a:pPr marL="0" marR="0" lvl="0" indent="0" defTabSz="914400" eaLnBrk="1" fontAlgn="auto" latinLnBrk="0" hangingPunct="1">
              <a:lnSpc>
                <a:spcPct val="100000"/>
              </a:lnSpc>
              <a:spcBef>
                <a:spcPts val="0"/>
              </a:spcBef>
              <a:spcAft>
                <a:spcPts val="0"/>
              </a:spcAft>
              <a:buClrTx/>
              <a:buSzTx/>
              <a:buNone/>
              <a:tabLst/>
              <a:defRPr/>
            </a:pPr>
            <a:r>
              <a:rPr lang="en-US" dirty="0" smtClean="0">
                <a:latin typeface="GentiumAlt" charset="0"/>
                <a:ea typeface="GentiumAlt" charset="0"/>
                <a:cs typeface="GentiumAlt" charset="0"/>
              </a:rPr>
              <a:t>It is called Bethlehem. </a:t>
            </a:r>
            <a:endParaRPr lang="en-US" dirty="0" smtClean="0">
              <a:latin typeface="GentiumAlt" charset="0"/>
              <a:ea typeface="GentiumAlt" charset="0"/>
              <a:cs typeface="GentiumAlt" charset="0"/>
            </a:endParaRPr>
          </a:p>
        </p:txBody>
      </p:sp>
    </p:spTree>
    <p:extLst>
      <p:ext uri="{BB962C8B-B14F-4D97-AF65-F5344CB8AC3E}">
        <p14:creationId xmlns:p14="http://schemas.microsoft.com/office/powerpoint/2010/main" val="1394043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 tiles">
  <a:themeElements>
    <a:clrScheme name="Custom 4">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 tiles</Template>
  <TotalTime>209</TotalTime>
  <Words>1103</Words>
  <Application>Microsoft Macintosh PowerPoint</Application>
  <PresentationFormat>Widescreen</PresentationFormat>
  <Paragraphs>228</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Calibri</vt:lpstr>
      <vt:lpstr>GentiumAlt</vt:lpstr>
      <vt:lpstr>Tahoma</vt:lpstr>
      <vt:lpstr>Arial</vt:lpstr>
      <vt:lpstr>blue tiles</vt:lpstr>
      <vt:lpstr>Exercise 18 (Track 2)</vt:lpstr>
      <vt:lpstr>Parsing</vt:lpstr>
      <vt:lpstr>Parsing</vt:lpstr>
      <vt:lpstr>Exercise 18 (Track 2)</vt:lpstr>
      <vt:lpstr>Exercise 18 (Track 2)</vt:lpstr>
      <vt:lpstr>Exercise 18 (Track 2)</vt:lpstr>
      <vt:lpstr>Exercise 18 (Track 2)</vt:lpstr>
      <vt:lpstr>Exercise 18 (Track 2)</vt:lpstr>
      <vt:lpstr>Exercise 18 (Track 2)</vt:lpstr>
      <vt:lpstr>Exercise 18 (Track 2)</vt:lpstr>
      <vt:lpstr>Exercise 18 (Track 2)</vt:lpstr>
      <vt:lpstr>Exercise 18 (Track 2)</vt:lpstr>
      <vt:lpstr>Exercise 18 (Track 2)</vt:lpstr>
      <vt:lpstr>Exercise 18 (Track 2)</vt:lpstr>
      <vt:lpstr>Exercise 18 (Track 2)</vt:lpstr>
      <vt:lpstr>Exercise 18 (Track 2)</vt:lpstr>
      <vt:lpstr>Exercise 18 (Track 2)</vt:lpstr>
      <vt:lpstr>Exercise 18 (Track 2)</vt:lpstr>
      <vt:lpstr>Exercise 18 (Track 2)</vt:lpstr>
      <vt:lpstr>Exercise 18 (Track 2)</vt:lpstr>
      <vt:lpstr>Exercise 18 (Track 2)</vt:lpstr>
      <vt:lpstr>Exercise 18 (Track 2)</vt:lpstr>
      <vt:lpstr>Exercise 18 (Track 2)</vt:lpstr>
      <vt:lpstr>Exercise 18 (Track 2)</vt:lpstr>
      <vt:lpstr>Exercise 18 (Track 2)</vt:lpstr>
      <vt:lpstr>Exercise 18 (Track 2)</vt:lpstr>
      <vt:lpstr>Exercise 18 (Track 2)</vt:lpstr>
      <vt:lpstr>Exercise 18 (Track 2)</vt:lpstr>
      <vt:lpstr>Exercise 18 (Track 2)</vt:lpstr>
      <vt:lpstr>Exercise 18 (Track 2)</vt:lpstr>
      <vt:lpstr>Exercise 18 (Track 2)</vt:lpstr>
      <vt:lpstr>Exercise 18 (Track 2)</vt:lpstr>
      <vt:lpstr>Exercise 18 (Track 2)</vt:lpstr>
      <vt:lpstr>Exercise 18 (Track 2)</vt:lpstr>
      <vt:lpstr>Exercise 18 (Track 2)</vt:lpstr>
      <vt:lpstr>Exercise 18 (Track 2)</vt:lpstr>
      <vt:lpstr>Exercise 18 (Track 2)</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16 (Track 2)</dc:title>
  <dc:creator>meeeeeeewith7es@gmail.com</dc:creator>
  <cp:lastModifiedBy>meeeeeeewith7es@gmail.com</cp:lastModifiedBy>
  <cp:revision>28</cp:revision>
  <dcterms:created xsi:type="dcterms:W3CDTF">2016-10-22T13:39:41Z</dcterms:created>
  <dcterms:modified xsi:type="dcterms:W3CDTF">2016-11-01T22:29:26Z</dcterms:modified>
</cp:coreProperties>
</file>