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7" r:id="rId2"/>
    <p:sldId id="271" r:id="rId3"/>
    <p:sldId id="258" r:id="rId4"/>
    <p:sldId id="283" r:id="rId5"/>
    <p:sldId id="282" r:id="rId6"/>
    <p:sldId id="288" r:id="rId7"/>
    <p:sldId id="290" r:id="rId8"/>
    <p:sldId id="289" r:id="rId9"/>
    <p:sldId id="291" r:id="rId10"/>
    <p:sldId id="292" r:id="rId11"/>
    <p:sldId id="293" r:id="rId12"/>
    <p:sldId id="294" r:id="rId13"/>
    <p:sldId id="296" r:id="rId14"/>
    <p:sldId id="29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55"/>
    <p:restoredTop sz="94681"/>
  </p:normalViewPr>
  <p:slideViewPr>
    <p:cSldViewPr snapToGrid="0" snapToObjects="1">
      <p:cViewPr varScale="1">
        <p:scale>
          <a:sx n="51" d="100"/>
          <a:sy n="51" d="100"/>
        </p:scale>
        <p:origin x="200" y="10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6CC08-F957-844F-A349-06BCDA74C6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64D4C8-4F16-4845-98E5-4DE0D24D7B0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36F4E0-95DA-9F49-989A-90FE2DB683F2}"/>
              </a:ext>
            </a:extLst>
          </p:cNvPr>
          <p:cNvSpPr>
            <a:spLocks noGrp="1"/>
          </p:cNvSpPr>
          <p:nvPr>
            <p:ph type="dt" sz="half" idx="10"/>
          </p:nvPr>
        </p:nvSpPr>
        <p:spPr/>
        <p:txBody>
          <a:bodyPr/>
          <a:lstStyle/>
          <a:p>
            <a:fld id="{89BE605B-7D43-5E4E-BAB2-8DEFCCA2EFCF}" type="datetimeFigureOut">
              <a:rPr lang="en-US" smtClean="0"/>
              <a:t>6/23/19</a:t>
            </a:fld>
            <a:endParaRPr lang="en-US"/>
          </a:p>
        </p:txBody>
      </p:sp>
      <p:sp>
        <p:nvSpPr>
          <p:cNvPr id="5" name="Footer Placeholder 4">
            <a:extLst>
              <a:ext uri="{FF2B5EF4-FFF2-40B4-BE49-F238E27FC236}">
                <a16:creationId xmlns:a16="http://schemas.microsoft.com/office/drawing/2014/main" id="{8681CD13-94AC-2E4C-920D-E54321E3F9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5B927-B95B-5240-B9E0-B9BD74FEABB1}"/>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2864008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4D560-DCEE-134C-8987-37440EE8FC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615CC7-15E0-6F4B-A74C-49E0631B5F1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7E4D81-637E-624F-9011-E24A68BD3F22}"/>
              </a:ext>
            </a:extLst>
          </p:cNvPr>
          <p:cNvSpPr>
            <a:spLocks noGrp="1"/>
          </p:cNvSpPr>
          <p:nvPr>
            <p:ph type="dt" sz="half" idx="10"/>
          </p:nvPr>
        </p:nvSpPr>
        <p:spPr/>
        <p:txBody>
          <a:bodyPr/>
          <a:lstStyle/>
          <a:p>
            <a:fld id="{89BE605B-7D43-5E4E-BAB2-8DEFCCA2EFCF}" type="datetimeFigureOut">
              <a:rPr lang="en-US" smtClean="0"/>
              <a:t>6/23/19</a:t>
            </a:fld>
            <a:endParaRPr lang="en-US"/>
          </a:p>
        </p:txBody>
      </p:sp>
      <p:sp>
        <p:nvSpPr>
          <p:cNvPr id="5" name="Footer Placeholder 4">
            <a:extLst>
              <a:ext uri="{FF2B5EF4-FFF2-40B4-BE49-F238E27FC236}">
                <a16:creationId xmlns:a16="http://schemas.microsoft.com/office/drawing/2014/main" id="{737F21AC-2E44-D04B-9577-9CF6482403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637483-C09B-F346-8913-2E1BAC11C6E3}"/>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472864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0A81056-9C1E-174E-BC90-C8126174B5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B638B5-A43C-3C4C-9BC4-A227BF18309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4BEA5-C81D-BB4B-AC6C-733B57B6B7A4}"/>
              </a:ext>
            </a:extLst>
          </p:cNvPr>
          <p:cNvSpPr>
            <a:spLocks noGrp="1"/>
          </p:cNvSpPr>
          <p:nvPr>
            <p:ph type="dt" sz="half" idx="10"/>
          </p:nvPr>
        </p:nvSpPr>
        <p:spPr/>
        <p:txBody>
          <a:bodyPr/>
          <a:lstStyle/>
          <a:p>
            <a:fld id="{89BE605B-7D43-5E4E-BAB2-8DEFCCA2EFCF}" type="datetimeFigureOut">
              <a:rPr lang="en-US" smtClean="0"/>
              <a:t>6/23/19</a:t>
            </a:fld>
            <a:endParaRPr lang="en-US"/>
          </a:p>
        </p:txBody>
      </p:sp>
      <p:sp>
        <p:nvSpPr>
          <p:cNvPr id="5" name="Footer Placeholder 4">
            <a:extLst>
              <a:ext uri="{FF2B5EF4-FFF2-40B4-BE49-F238E27FC236}">
                <a16:creationId xmlns:a16="http://schemas.microsoft.com/office/drawing/2014/main" id="{BBB47ACA-CD7A-D641-BBC2-7BAC1EBD54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E67E3-B328-004C-9E5C-D26979E28A7B}"/>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614302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00C89-57C5-4447-BA3F-C4606543CB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1A5F02-CA81-6140-9CB7-F7FB9DA6832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2BF747-5C01-6648-B7C7-12F6AF1E4105}"/>
              </a:ext>
            </a:extLst>
          </p:cNvPr>
          <p:cNvSpPr>
            <a:spLocks noGrp="1"/>
          </p:cNvSpPr>
          <p:nvPr>
            <p:ph type="dt" sz="half" idx="10"/>
          </p:nvPr>
        </p:nvSpPr>
        <p:spPr/>
        <p:txBody>
          <a:bodyPr/>
          <a:lstStyle/>
          <a:p>
            <a:fld id="{89BE605B-7D43-5E4E-BAB2-8DEFCCA2EFCF}" type="datetimeFigureOut">
              <a:rPr lang="en-US" smtClean="0"/>
              <a:t>6/23/19</a:t>
            </a:fld>
            <a:endParaRPr lang="en-US"/>
          </a:p>
        </p:txBody>
      </p:sp>
      <p:sp>
        <p:nvSpPr>
          <p:cNvPr id="5" name="Footer Placeholder 4">
            <a:extLst>
              <a:ext uri="{FF2B5EF4-FFF2-40B4-BE49-F238E27FC236}">
                <a16:creationId xmlns:a16="http://schemas.microsoft.com/office/drawing/2014/main" id="{ED927F2A-847D-6C4C-8123-D6B318A877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76F7E0-DDEA-2048-B624-72C268804245}"/>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46172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A3E51-51B1-1D49-8E10-58D0FFD4F7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5EB6E3-20EC-F742-9B74-853FC11E6B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7D99391B-23DD-CA43-A3C9-4ECE082FA4FA}"/>
              </a:ext>
            </a:extLst>
          </p:cNvPr>
          <p:cNvSpPr>
            <a:spLocks noGrp="1"/>
          </p:cNvSpPr>
          <p:nvPr>
            <p:ph type="dt" sz="half" idx="10"/>
          </p:nvPr>
        </p:nvSpPr>
        <p:spPr/>
        <p:txBody>
          <a:bodyPr/>
          <a:lstStyle/>
          <a:p>
            <a:fld id="{89BE605B-7D43-5E4E-BAB2-8DEFCCA2EFCF}" type="datetimeFigureOut">
              <a:rPr lang="en-US" smtClean="0"/>
              <a:t>6/23/19</a:t>
            </a:fld>
            <a:endParaRPr lang="en-US"/>
          </a:p>
        </p:txBody>
      </p:sp>
      <p:sp>
        <p:nvSpPr>
          <p:cNvPr id="5" name="Footer Placeholder 4">
            <a:extLst>
              <a:ext uri="{FF2B5EF4-FFF2-40B4-BE49-F238E27FC236}">
                <a16:creationId xmlns:a16="http://schemas.microsoft.com/office/drawing/2014/main" id="{00AC8927-0B2A-834B-9537-5AAD44EE0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6050D-BA2A-EB45-A35E-DB7D196A61FB}"/>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555003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0492F-50B9-7F4E-AC2A-002B552415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8083A5-E044-724E-B303-8360D45B3D2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D157DE-7FE8-7D4B-819E-F0C56233B1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3E0155-C028-B54E-B87F-828E71028992}"/>
              </a:ext>
            </a:extLst>
          </p:cNvPr>
          <p:cNvSpPr>
            <a:spLocks noGrp="1"/>
          </p:cNvSpPr>
          <p:nvPr>
            <p:ph type="dt" sz="half" idx="10"/>
          </p:nvPr>
        </p:nvSpPr>
        <p:spPr/>
        <p:txBody>
          <a:bodyPr/>
          <a:lstStyle/>
          <a:p>
            <a:fld id="{89BE605B-7D43-5E4E-BAB2-8DEFCCA2EFCF}" type="datetimeFigureOut">
              <a:rPr lang="en-US" smtClean="0"/>
              <a:t>6/23/19</a:t>
            </a:fld>
            <a:endParaRPr lang="en-US"/>
          </a:p>
        </p:txBody>
      </p:sp>
      <p:sp>
        <p:nvSpPr>
          <p:cNvPr id="6" name="Footer Placeholder 5">
            <a:extLst>
              <a:ext uri="{FF2B5EF4-FFF2-40B4-BE49-F238E27FC236}">
                <a16:creationId xmlns:a16="http://schemas.microsoft.com/office/drawing/2014/main" id="{87D1A161-30E5-CB4C-83E8-22405F9EBE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56DF9C-FBDC-8046-9613-4358F7D02E4A}"/>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1671463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54414-9850-684B-A1AB-9F60994FD8A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FF882D-5CA6-1745-ACB4-968BC3256B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B11A557-D82A-6A49-8D29-66B5E1621C3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302047-64E3-EB47-AAB5-523A033B0F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A6D7BB4-89AE-9045-A568-E3C4029DFF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08F9AC-A585-BD40-B51E-F49F95FC72EF}"/>
              </a:ext>
            </a:extLst>
          </p:cNvPr>
          <p:cNvSpPr>
            <a:spLocks noGrp="1"/>
          </p:cNvSpPr>
          <p:nvPr>
            <p:ph type="dt" sz="half" idx="10"/>
          </p:nvPr>
        </p:nvSpPr>
        <p:spPr/>
        <p:txBody>
          <a:bodyPr/>
          <a:lstStyle/>
          <a:p>
            <a:fld id="{89BE605B-7D43-5E4E-BAB2-8DEFCCA2EFCF}" type="datetimeFigureOut">
              <a:rPr lang="en-US" smtClean="0"/>
              <a:t>6/23/19</a:t>
            </a:fld>
            <a:endParaRPr lang="en-US"/>
          </a:p>
        </p:txBody>
      </p:sp>
      <p:sp>
        <p:nvSpPr>
          <p:cNvPr id="8" name="Footer Placeholder 7">
            <a:extLst>
              <a:ext uri="{FF2B5EF4-FFF2-40B4-BE49-F238E27FC236}">
                <a16:creationId xmlns:a16="http://schemas.microsoft.com/office/drawing/2014/main" id="{E3DFB00C-D3E1-7F4A-9931-DF07B0FDC5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07CCBB-5046-0545-A677-31C16486B2A2}"/>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282888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0FF33-2A35-4644-9A4E-A34E2F56F0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CDA790-E07F-4641-B805-34BEF6A11BF3}"/>
              </a:ext>
            </a:extLst>
          </p:cNvPr>
          <p:cNvSpPr>
            <a:spLocks noGrp="1"/>
          </p:cNvSpPr>
          <p:nvPr>
            <p:ph type="dt" sz="half" idx="10"/>
          </p:nvPr>
        </p:nvSpPr>
        <p:spPr/>
        <p:txBody>
          <a:bodyPr/>
          <a:lstStyle/>
          <a:p>
            <a:fld id="{89BE605B-7D43-5E4E-BAB2-8DEFCCA2EFCF}" type="datetimeFigureOut">
              <a:rPr lang="en-US" smtClean="0"/>
              <a:t>6/23/19</a:t>
            </a:fld>
            <a:endParaRPr lang="en-US"/>
          </a:p>
        </p:txBody>
      </p:sp>
      <p:sp>
        <p:nvSpPr>
          <p:cNvPr id="4" name="Footer Placeholder 3">
            <a:extLst>
              <a:ext uri="{FF2B5EF4-FFF2-40B4-BE49-F238E27FC236}">
                <a16:creationId xmlns:a16="http://schemas.microsoft.com/office/drawing/2014/main" id="{92AE0306-73A1-0F40-AAAD-E61CD304C8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BC9960-E244-5C4F-AD3B-AF2BCC3468B6}"/>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25324105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8E3672-47D1-484B-9E8F-54A349092C38}"/>
              </a:ext>
            </a:extLst>
          </p:cNvPr>
          <p:cNvSpPr>
            <a:spLocks noGrp="1"/>
          </p:cNvSpPr>
          <p:nvPr>
            <p:ph type="dt" sz="half" idx="10"/>
          </p:nvPr>
        </p:nvSpPr>
        <p:spPr/>
        <p:txBody>
          <a:bodyPr/>
          <a:lstStyle/>
          <a:p>
            <a:fld id="{89BE605B-7D43-5E4E-BAB2-8DEFCCA2EFCF}" type="datetimeFigureOut">
              <a:rPr lang="en-US" smtClean="0"/>
              <a:t>6/23/19</a:t>
            </a:fld>
            <a:endParaRPr lang="en-US"/>
          </a:p>
        </p:txBody>
      </p:sp>
      <p:sp>
        <p:nvSpPr>
          <p:cNvPr id="3" name="Footer Placeholder 2">
            <a:extLst>
              <a:ext uri="{FF2B5EF4-FFF2-40B4-BE49-F238E27FC236}">
                <a16:creationId xmlns:a16="http://schemas.microsoft.com/office/drawing/2014/main" id="{E2C6F71D-EC20-4F41-A58C-A90CDFDE3A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B9EE15-E670-B043-ABCF-ECAF1DA70937}"/>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421842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E776-0B25-5D47-8D83-E35530426A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828A9B-89BE-C24C-92EE-A0AACEE458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59BE35B-A46D-8F4D-9BC6-212F206C67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F45C79-38C4-8A44-8847-E73DB63D29F5}"/>
              </a:ext>
            </a:extLst>
          </p:cNvPr>
          <p:cNvSpPr>
            <a:spLocks noGrp="1"/>
          </p:cNvSpPr>
          <p:nvPr>
            <p:ph type="dt" sz="half" idx="10"/>
          </p:nvPr>
        </p:nvSpPr>
        <p:spPr/>
        <p:txBody>
          <a:bodyPr/>
          <a:lstStyle/>
          <a:p>
            <a:fld id="{89BE605B-7D43-5E4E-BAB2-8DEFCCA2EFCF}" type="datetimeFigureOut">
              <a:rPr lang="en-US" smtClean="0"/>
              <a:t>6/23/19</a:t>
            </a:fld>
            <a:endParaRPr lang="en-US"/>
          </a:p>
        </p:txBody>
      </p:sp>
      <p:sp>
        <p:nvSpPr>
          <p:cNvPr id="6" name="Footer Placeholder 5">
            <a:extLst>
              <a:ext uri="{FF2B5EF4-FFF2-40B4-BE49-F238E27FC236}">
                <a16:creationId xmlns:a16="http://schemas.microsoft.com/office/drawing/2014/main" id="{CE744012-F6A6-7E47-821C-1F0A4C4ABA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89E436-38D4-A449-85EB-3F685DCA3C58}"/>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624935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3D47D-A184-0746-B6BD-F586065111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B4B3DF5-2711-4743-9F51-1DBE5D38C7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1C56630B-559C-5B4D-87D3-08DA55203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9300E05-9A87-2F4C-9253-2AD5B1115916}"/>
              </a:ext>
            </a:extLst>
          </p:cNvPr>
          <p:cNvSpPr>
            <a:spLocks noGrp="1"/>
          </p:cNvSpPr>
          <p:nvPr>
            <p:ph type="dt" sz="half" idx="10"/>
          </p:nvPr>
        </p:nvSpPr>
        <p:spPr/>
        <p:txBody>
          <a:bodyPr/>
          <a:lstStyle/>
          <a:p>
            <a:fld id="{89BE605B-7D43-5E4E-BAB2-8DEFCCA2EFCF}" type="datetimeFigureOut">
              <a:rPr lang="en-US" smtClean="0"/>
              <a:t>6/23/19</a:t>
            </a:fld>
            <a:endParaRPr lang="en-US"/>
          </a:p>
        </p:txBody>
      </p:sp>
      <p:sp>
        <p:nvSpPr>
          <p:cNvPr id="6" name="Footer Placeholder 5">
            <a:extLst>
              <a:ext uri="{FF2B5EF4-FFF2-40B4-BE49-F238E27FC236}">
                <a16:creationId xmlns:a16="http://schemas.microsoft.com/office/drawing/2014/main" id="{969CAB69-F367-2F4F-99FA-3F5696B61E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B4F680-0915-6D47-BB26-94CFA4A1996C}"/>
              </a:ext>
            </a:extLst>
          </p:cNvPr>
          <p:cNvSpPr>
            <a:spLocks noGrp="1"/>
          </p:cNvSpPr>
          <p:nvPr>
            <p:ph type="sldNum" sz="quarter" idx="12"/>
          </p:nvPr>
        </p:nvSpPr>
        <p:spPr/>
        <p:txBody>
          <a:bodyPr/>
          <a:lstStyle/>
          <a:p>
            <a:fld id="{E2515DCD-E9A4-C64E-89E2-7F957A527CE1}" type="slidenum">
              <a:rPr lang="en-US" smtClean="0"/>
              <a:t>‹#›</a:t>
            </a:fld>
            <a:endParaRPr lang="en-US"/>
          </a:p>
        </p:txBody>
      </p:sp>
    </p:spTree>
    <p:extLst>
      <p:ext uri="{BB962C8B-B14F-4D97-AF65-F5344CB8AC3E}">
        <p14:creationId xmlns:p14="http://schemas.microsoft.com/office/powerpoint/2010/main" val="3087959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a14:imgEffect>
                      <a14:sharpenSoften amount="-34000"/>
                    </a14:imgEffect>
                    <a14:imgEffect>
                      <a14:brightnessContrast bright="-40000" contrast="28000"/>
                    </a14:imgEffect>
                  </a14:imgLayer>
                </a14:imgProps>
              </a:ext>
            </a:extLst>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8F616C-0478-5641-9178-5D9A7AFAF9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B80A585-94F6-024E-BF63-DD1B449F09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EF7A178-2CF8-1B4F-B50E-BC22F98C6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BE605B-7D43-5E4E-BAB2-8DEFCCA2EFCF}" type="datetimeFigureOut">
              <a:rPr lang="en-US" smtClean="0"/>
              <a:t>6/23/19</a:t>
            </a:fld>
            <a:endParaRPr lang="en-US"/>
          </a:p>
        </p:txBody>
      </p:sp>
      <p:sp>
        <p:nvSpPr>
          <p:cNvPr id="5" name="Footer Placeholder 4">
            <a:extLst>
              <a:ext uri="{FF2B5EF4-FFF2-40B4-BE49-F238E27FC236}">
                <a16:creationId xmlns:a16="http://schemas.microsoft.com/office/drawing/2014/main" id="{1ACC1E67-761D-BF43-8490-56031154D7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DCEA640-AC07-C745-A7B7-829264B228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515DCD-E9A4-C64E-89E2-7F957A527CE1}" type="slidenum">
              <a:rPr lang="en-US" smtClean="0"/>
              <a:t>‹#›</a:t>
            </a:fld>
            <a:endParaRPr lang="en-US"/>
          </a:p>
        </p:txBody>
      </p:sp>
    </p:spTree>
    <p:extLst>
      <p:ext uri="{BB962C8B-B14F-4D97-AF65-F5344CB8AC3E}">
        <p14:creationId xmlns:p14="http://schemas.microsoft.com/office/powerpoint/2010/main" val="2535871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kern="1200">
          <a:solidFill>
            <a:schemeClr val="bg1"/>
          </a:solidFill>
          <a:effectLst>
            <a:outerShdw blurRad="38100" dist="50800" dir="2700000" algn="tl" rotWithShape="0">
              <a:prstClr val="black">
                <a:alpha val="82000"/>
              </a:prstClr>
            </a:outerShdw>
          </a:effectLst>
          <a:latin typeface="Bell MT" panose="02020503060305020303" pitchFamily="18" charset="77"/>
          <a:ea typeface="+mj-ea"/>
          <a:cs typeface="Angsana New" panose="02020603050405020304" pitchFamily="18" charset="-34"/>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5.wdp"/><Relationship Id="rId2" Type="http://schemas.openxmlformats.org/officeDocument/2006/relationships/image" Target="../media/image8.png"/><Relationship Id="rId1" Type="http://schemas.openxmlformats.org/officeDocument/2006/relationships/slideLayout" Target="../slideLayouts/slideLayout2.xml"/><Relationship Id="rId6" Type="http://schemas.microsoft.com/office/2007/relationships/hdphoto" Target="../media/hdphoto4.wdp"/><Relationship Id="rId5" Type="http://schemas.microsoft.com/office/2007/relationships/hdphoto" Target="../media/hdphoto3.wdp"/><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EFFE-827B-844B-8DB9-FB717E529FFD}"/>
              </a:ext>
            </a:extLst>
          </p:cNvPr>
          <p:cNvSpPr>
            <a:spLocks noGrp="1"/>
          </p:cNvSpPr>
          <p:nvPr>
            <p:ph type="ctrTitle"/>
          </p:nvPr>
        </p:nvSpPr>
        <p:spPr/>
        <p:txBody>
          <a:bodyPr>
            <a:normAutofit/>
          </a:bodyPr>
          <a:lstStyle/>
          <a:p>
            <a:r>
              <a:rPr lang="en-US" sz="8000" dirty="0"/>
              <a:t>Revelation Pt 8</a:t>
            </a:r>
          </a:p>
        </p:txBody>
      </p:sp>
      <p:sp>
        <p:nvSpPr>
          <p:cNvPr id="3" name="Subtitle 2">
            <a:extLst>
              <a:ext uri="{FF2B5EF4-FFF2-40B4-BE49-F238E27FC236}">
                <a16:creationId xmlns:a16="http://schemas.microsoft.com/office/drawing/2014/main" id="{648DF583-9EF0-2846-8984-89EB8B7D1EA3}"/>
              </a:ext>
            </a:extLst>
          </p:cNvPr>
          <p:cNvSpPr>
            <a:spLocks noGrp="1"/>
          </p:cNvSpPr>
          <p:nvPr>
            <p:ph type="subTitle" idx="1"/>
          </p:nvPr>
        </p:nvSpPr>
        <p:spPr/>
        <p:txBody>
          <a:bodyPr>
            <a:normAutofit/>
          </a:bodyPr>
          <a:lstStyle/>
          <a:p>
            <a:r>
              <a:rPr lang="en-US" sz="3600" dirty="0"/>
              <a:t>7 Bowls &amp; Lunch Break #4 (Ch 15-18)</a:t>
            </a:r>
          </a:p>
        </p:txBody>
      </p:sp>
      <p:sp>
        <p:nvSpPr>
          <p:cNvPr id="4" name="Rectangle 3">
            <a:extLst>
              <a:ext uri="{FF2B5EF4-FFF2-40B4-BE49-F238E27FC236}">
                <a16:creationId xmlns:a16="http://schemas.microsoft.com/office/drawing/2014/main" id="{475D9ECC-B735-5B4D-A314-88770AC6A23E}"/>
              </a:ext>
            </a:extLst>
          </p:cNvPr>
          <p:cNvSpPr/>
          <p:nvPr/>
        </p:nvSpPr>
        <p:spPr>
          <a:xfrm>
            <a:off x="9509761" y="6112932"/>
            <a:ext cx="1937172" cy="74506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r"/>
            <a:r>
              <a:rPr lang="en-US" sz="1400" dirty="0">
                <a:solidFill>
                  <a:schemeClr val="bg1"/>
                </a:solidFill>
              </a:rPr>
              <a:t>By Stephen </a:t>
            </a:r>
            <a:r>
              <a:rPr lang="en-US" sz="1400" dirty="0" err="1">
                <a:solidFill>
                  <a:schemeClr val="bg1"/>
                </a:solidFill>
              </a:rPr>
              <a:t>Curto</a:t>
            </a:r>
            <a:endParaRPr lang="en-US" sz="1400" dirty="0">
              <a:solidFill>
                <a:schemeClr val="bg1"/>
              </a:solidFill>
            </a:endParaRPr>
          </a:p>
          <a:p>
            <a:pPr algn="r"/>
            <a:r>
              <a:rPr lang="en-US" sz="1400" dirty="0">
                <a:solidFill>
                  <a:schemeClr val="bg1"/>
                </a:solidFill>
              </a:rPr>
              <a:t>For </a:t>
            </a:r>
            <a:r>
              <a:rPr lang="en-US" sz="1400" dirty="0" err="1">
                <a:solidFill>
                  <a:schemeClr val="bg1"/>
                </a:solidFill>
              </a:rPr>
              <a:t>Homegroup</a:t>
            </a:r>
            <a:endParaRPr lang="en-US" sz="1400" dirty="0">
              <a:solidFill>
                <a:schemeClr val="bg1"/>
              </a:solidFill>
            </a:endParaRPr>
          </a:p>
          <a:p>
            <a:pPr algn="r"/>
            <a:r>
              <a:rPr lang="en-US" sz="1400" dirty="0">
                <a:solidFill>
                  <a:schemeClr val="bg1"/>
                </a:solidFill>
              </a:rPr>
              <a:t>May 5, 2019</a:t>
            </a:r>
          </a:p>
        </p:txBody>
      </p:sp>
      <p:pic>
        <p:nvPicPr>
          <p:cNvPr id="5" name="Picture 4" descr="logo2.jpg">
            <a:extLst>
              <a:ext uri="{FF2B5EF4-FFF2-40B4-BE49-F238E27FC236}">
                <a16:creationId xmlns:a16="http://schemas.microsoft.com/office/drawing/2014/main" id="{9CE3BFEE-EBFF-2B4D-889B-E539AC23BF6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46933" y="6112933"/>
            <a:ext cx="745067" cy="745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664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FDD1F-E1E8-7B4F-902E-9F54E7D00695}"/>
              </a:ext>
            </a:extLst>
          </p:cNvPr>
          <p:cNvSpPr>
            <a:spLocks noGrp="1"/>
          </p:cNvSpPr>
          <p:nvPr>
            <p:ph type="title"/>
          </p:nvPr>
        </p:nvSpPr>
        <p:spPr/>
        <p:txBody>
          <a:bodyPr/>
          <a:lstStyle/>
          <a:p>
            <a:r>
              <a:rPr lang="en-US" dirty="0"/>
              <a:t>Babylon’s Fall (Ch 17-18)</a:t>
            </a:r>
          </a:p>
        </p:txBody>
      </p:sp>
      <p:sp>
        <p:nvSpPr>
          <p:cNvPr id="3" name="Content Placeholder 2">
            <a:extLst>
              <a:ext uri="{FF2B5EF4-FFF2-40B4-BE49-F238E27FC236}">
                <a16:creationId xmlns:a16="http://schemas.microsoft.com/office/drawing/2014/main" id="{F12E074C-8F25-374E-9BD1-5C634866A078}"/>
              </a:ext>
            </a:extLst>
          </p:cNvPr>
          <p:cNvSpPr>
            <a:spLocks noGrp="1"/>
          </p:cNvSpPr>
          <p:nvPr>
            <p:ph idx="1"/>
          </p:nvPr>
        </p:nvSpPr>
        <p:spPr>
          <a:xfrm>
            <a:off x="838199" y="1824500"/>
            <a:ext cx="9866972" cy="4754717"/>
          </a:xfrm>
        </p:spPr>
        <p:txBody>
          <a:bodyPr>
            <a:normAutofit/>
          </a:bodyPr>
          <a:lstStyle/>
          <a:p>
            <a:r>
              <a:rPr lang="en-US" dirty="0"/>
              <a:t>Beast</a:t>
            </a:r>
          </a:p>
          <a:p>
            <a:pPr lvl="1"/>
            <a:r>
              <a:rPr lang="en-US" dirty="0"/>
              <a:t>Full of blasphemous names (cf. 13:1)</a:t>
            </a:r>
          </a:p>
          <a:p>
            <a:pPr lvl="1"/>
            <a:r>
              <a:rPr lang="en-US" dirty="0"/>
              <a:t>7 heads, 10 horns (</a:t>
            </a:r>
            <a:r>
              <a:rPr lang="en-US" dirty="0" err="1"/>
              <a:t>cf</a:t>
            </a:r>
            <a:r>
              <a:rPr lang="en-US" dirty="0"/>
              <a:t> 12:3; 13:1)</a:t>
            </a:r>
          </a:p>
          <a:p>
            <a:pPr lvl="1"/>
            <a:r>
              <a:rPr lang="en-US" dirty="0"/>
              <a:t>“was and is not, and is about to come up out of the abyss and go to destruction” (</a:t>
            </a:r>
            <a:r>
              <a:rPr lang="en-US" dirty="0" err="1"/>
              <a:t>cf</a:t>
            </a:r>
            <a:r>
              <a:rPr lang="en-US" dirty="0"/>
              <a:t> 9:11; 11:7; 20:1-3)</a:t>
            </a:r>
          </a:p>
          <a:p>
            <a:pPr lvl="1"/>
            <a:r>
              <a:rPr lang="en-US" dirty="0"/>
              <a:t>Will infatuate many </a:t>
            </a:r>
          </a:p>
          <a:p>
            <a:pPr lvl="1"/>
            <a:r>
              <a:rPr lang="en-US" dirty="0"/>
              <a:t>7 heads=7 mountains/kings</a:t>
            </a:r>
          </a:p>
          <a:p>
            <a:pPr lvl="2"/>
            <a:r>
              <a:rPr lang="en-US" dirty="0"/>
              <a:t>Beast is an 8</a:t>
            </a:r>
            <a:r>
              <a:rPr lang="en-US" baseline="30000" dirty="0"/>
              <a:t>th</a:t>
            </a:r>
            <a:r>
              <a:rPr lang="en-US" dirty="0"/>
              <a:t> </a:t>
            </a:r>
          </a:p>
          <a:p>
            <a:pPr lvl="1"/>
            <a:r>
              <a:rPr lang="en-US" dirty="0"/>
              <a:t>10 horns=10 kings not yet with a kingdom</a:t>
            </a:r>
          </a:p>
          <a:p>
            <a:pPr lvl="1"/>
            <a:r>
              <a:rPr lang="en-US" dirty="0"/>
              <a:t>War with the lamb; Desolate/strip/eat/burn the woman</a:t>
            </a:r>
          </a:p>
        </p:txBody>
      </p:sp>
      <p:pic>
        <p:nvPicPr>
          <p:cNvPr id="6" name="Picture 5">
            <a:extLst>
              <a:ext uri="{FF2B5EF4-FFF2-40B4-BE49-F238E27FC236}">
                <a16:creationId xmlns:a16="http://schemas.microsoft.com/office/drawing/2014/main" id="{A7C5FC19-E602-2D40-B576-A77C009A0E41}"/>
              </a:ext>
            </a:extLst>
          </p:cNvPr>
          <p:cNvPicPr>
            <a:picLocks noChangeAspect="1"/>
          </p:cNvPicPr>
          <p:nvPr/>
        </p:nvPicPr>
        <p:blipFill rotWithShape="1">
          <a:blip r:embed="rId2"/>
          <a:srcRect l="21585" t="1800" r="18184" b="9987"/>
          <a:stretch/>
        </p:blipFill>
        <p:spPr>
          <a:xfrm>
            <a:off x="8159262" y="0"/>
            <a:ext cx="4032738" cy="2953107"/>
          </a:xfrm>
          <a:prstGeom prst="rect">
            <a:avLst/>
          </a:prstGeom>
        </p:spPr>
      </p:pic>
    </p:spTree>
    <p:extLst>
      <p:ext uri="{BB962C8B-B14F-4D97-AF65-F5344CB8AC3E}">
        <p14:creationId xmlns:p14="http://schemas.microsoft.com/office/powerpoint/2010/main" val="77458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7F01D-6E1A-044D-B9DE-243F229AD264}"/>
              </a:ext>
            </a:extLst>
          </p:cNvPr>
          <p:cNvSpPr>
            <a:spLocks noGrp="1"/>
          </p:cNvSpPr>
          <p:nvPr>
            <p:ph type="title"/>
          </p:nvPr>
        </p:nvSpPr>
        <p:spPr/>
        <p:txBody>
          <a:bodyPr/>
          <a:lstStyle/>
          <a:p>
            <a:r>
              <a:rPr lang="en-US" dirty="0"/>
              <a:t>Babylon’s Fall (Ch 17-18)</a:t>
            </a:r>
          </a:p>
        </p:txBody>
      </p:sp>
      <p:sp>
        <p:nvSpPr>
          <p:cNvPr id="3" name="Content Placeholder 2">
            <a:extLst>
              <a:ext uri="{FF2B5EF4-FFF2-40B4-BE49-F238E27FC236}">
                <a16:creationId xmlns:a16="http://schemas.microsoft.com/office/drawing/2014/main" id="{8F1C65AA-2AFD-BA4E-AF9B-88FBF664CB44}"/>
              </a:ext>
            </a:extLst>
          </p:cNvPr>
          <p:cNvSpPr>
            <a:spLocks noGrp="1"/>
          </p:cNvSpPr>
          <p:nvPr>
            <p:ph idx="1"/>
          </p:nvPr>
        </p:nvSpPr>
        <p:spPr>
          <a:xfrm>
            <a:off x="838200" y="1825625"/>
            <a:ext cx="6617677" cy="4351338"/>
          </a:xfrm>
        </p:spPr>
        <p:txBody>
          <a:bodyPr/>
          <a:lstStyle/>
          <a:p>
            <a:r>
              <a:rPr lang="en-US" dirty="0"/>
              <a:t>Major interpretations for “Babylon”:</a:t>
            </a:r>
          </a:p>
          <a:p>
            <a:pPr lvl="1"/>
            <a:r>
              <a:rPr lang="en-US" dirty="0"/>
              <a:t>Literal Babylon (Modern Day Iraq)</a:t>
            </a:r>
          </a:p>
          <a:p>
            <a:pPr lvl="1"/>
            <a:r>
              <a:rPr lang="en-US" dirty="0"/>
              <a:t>Rome (City of the 7 Hills)</a:t>
            </a:r>
          </a:p>
          <a:p>
            <a:pPr lvl="1"/>
            <a:r>
              <a:rPr lang="en-US" dirty="0"/>
              <a:t>World Politico-Religious Systems (That which rides on the back of the world’s governments, and goes after other gods)</a:t>
            </a:r>
          </a:p>
          <a:p>
            <a:pPr lvl="1"/>
            <a:r>
              <a:rPr lang="en-US" dirty="0"/>
              <a:t>Unrepentant Israel (</a:t>
            </a:r>
            <a:r>
              <a:rPr lang="en-US" dirty="0" err="1"/>
              <a:t>Ezek</a:t>
            </a:r>
            <a:r>
              <a:rPr lang="en-US" dirty="0"/>
              <a:t> 16 and contrast with remnant of Rev 12)  </a:t>
            </a:r>
          </a:p>
          <a:p>
            <a:pPr lvl="1"/>
            <a:r>
              <a:rPr lang="en-US" dirty="0"/>
              <a:t>Isaiah 46-47</a:t>
            </a:r>
          </a:p>
        </p:txBody>
      </p:sp>
      <p:pic>
        <p:nvPicPr>
          <p:cNvPr id="4" name="Picture 3">
            <a:extLst>
              <a:ext uri="{FF2B5EF4-FFF2-40B4-BE49-F238E27FC236}">
                <a16:creationId xmlns:a16="http://schemas.microsoft.com/office/drawing/2014/main" id="{3D489603-3759-DD41-8086-AF31331F6449}"/>
              </a:ext>
            </a:extLst>
          </p:cNvPr>
          <p:cNvPicPr>
            <a:picLocks noChangeAspect="1"/>
          </p:cNvPicPr>
          <p:nvPr/>
        </p:nvPicPr>
        <p:blipFill>
          <a:blip r:embed="rId2"/>
          <a:stretch>
            <a:fillRect/>
          </a:stretch>
        </p:blipFill>
        <p:spPr>
          <a:xfrm>
            <a:off x="7467798" y="1027906"/>
            <a:ext cx="3886002" cy="5086091"/>
          </a:xfrm>
          <a:prstGeom prst="rect">
            <a:avLst/>
          </a:prstGeom>
        </p:spPr>
      </p:pic>
    </p:spTree>
    <p:extLst>
      <p:ext uri="{BB962C8B-B14F-4D97-AF65-F5344CB8AC3E}">
        <p14:creationId xmlns:p14="http://schemas.microsoft.com/office/powerpoint/2010/main" val="37930216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1B34-9E7A-2C48-9530-DB4ACFB63318}"/>
              </a:ext>
            </a:extLst>
          </p:cNvPr>
          <p:cNvSpPr>
            <a:spLocks noGrp="1"/>
          </p:cNvSpPr>
          <p:nvPr>
            <p:ph type="title"/>
          </p:nvPr>
        </p:nvSpPr>
        <p:spPr/>
        <p:txBody>
          <a:bodyPr/>
          <a:lstStyle/>
          <a:p>
            <a:r>
              <a:rPr lang="en-US" dirty="0"/>
              <a:t>Babylon’s Fall (Ch 17-18)</a:t>
            </a:r>
          </a:p>
        </p:txBody>
      </p:sp>
      <p:sp>
        <p:nvSpPr>
          <p:cNvPr id="3" name="Content Placeholder 2">
            <a:extLst>
              <a:ext uri="{FF2B5EF4-FFF2-40B4-BE49-F238E27FC236}">
                <a16:creationId xmlns:a16="http://schemas.microsoft.com/office/drawing/2014/main" id="{E90268C7-EE6C-FE4C-A7DD-B824E8005115}"/>
              </a:ext>
            </a:extLst>
          </p:cNvPr>
          <p:cNvSpPr>
            <a:spLocks noGrp="1"/>
          </p:cNvSpPr>
          <p:nvPr>
            <p:ph idx="1"/>
          </p:nvPr>
        </p:nvSpPr>
        <p:spPr/>
        <p:txBody>
          <a:bodyPr>
            <a:normAutofit/>
          </a:bodyPr>
          <a:lstStyle/>
          <a:p>
            <a:r>
              <a:rPr lang="en-US" dirty="0"/>
              <a:t>“After these things I saw another angel coming down from heaven, having great authority, and the earth was illumined with his glory…” (18:1)</a:t>
            </a:r>
          </a:p>
          <a:p>
            <a:r>
              <a:rPr lang="en-US" dirty="0"/>
              <a:t>Babylon is fallen and this is why (18:2-3)</a:t>
            </a:r>
          </a:p>
          <a:p>
            <a:r>
              <a:rPr lang="en-US" dirty="0"/>
              <a:t>“Come out of her, my people, so that you will not participate in her sins and receive her plagues… in one day her plagues will come…” (18:4-8)</a:t>
            </a:r>
          </a:p>
          <a:p>
            <a:pPr lvl="1"/>
            <a:r>
              <a:rPr lang="en-US" dirty="0"/>
              <a:t>Isaiah 47:7ff</a:t>
            </a:r>
          </a:p>
        </p:txBody>
      </p:sp>
    </p:spTree>
    <p:extLst>
      <p:ext uri="{BB962C8B-B14F-4D97-AF65-F5344CB8AC3E}">
        <p14:creationId xmlns:p14="http://schemas.microsoft.com/office/powerpoint/2010/main" val="694430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F1B34-9E7A-2C48-9530-DB4ACFB63318}"/>
              </a:ext>
            </a:extLst>
          </p:cNvPr>
          <p:cNvSpPr>
            <a:spLocks noGrp="1"/>
          </p:cNvSpPr>
          <p:nvPr>
            <p:ph type="title"/>
          </p:nvPr>
        </p:nvSpPr>
        <p:spPr/>
        <p:txBody>
          <a:bodyPr/>
          <a:lstStyle/>
          <a:p>
            <a:r>
              <a:rPr lang="en-US" dirty="0"/>
              <a:t>Babylon’s Fall (Ch 17-18)</a:t>
            </a:r>
          </a:p>
        </p:txBody>
      </p:sp>
      <p:sp>
        <p:nvSpPr>
          <p:cNvPr id="3" name="Content Placeholder 2">
            <a:extLst>
              <a:ext uri="{FF2B5EF4-FFF2-40B4-BE49-F238E27FC236}">
                <a16:creationId xmlns:a16="http://schemas.microsoft.com/office/drawing/2014/main" id="{E90268C7-EE6C-FE4C-A7DD-B824E8005115}"/>
              </a:ext>
            </a:extLst>
          </p:cNvPr>
          <p:cNvSpPr>
            <a:spLocks noGrp="1"/>
          </p:cNvSpPr>
          <p:nvPr>
            <p:ph idx="1"/>
          </p:nvPr>
        </p:nvSpPr>
        <p:spPr>
          <a:xfrm>
            <a:off x="838200" y="1825625"/>
            <a:ext cx="6019800" cy="4351338"/>
          </a:xfrm>
        </p:spPr>
        <p:txBody>
          <a:bodyPr>
            <a:normAutofit/>
          </a:bodyPr>
          <a:lstStyle/>
          <a:p>
            <a:r>
              <a:rPr lang="en-US" dirty="0"/>
              <a:t>Economic destruction of Babylon (18:9-19)</a:t>
            </a:r>
          </a:p>
          <a:p>
            <a:r>
              <a:rPr lang="en-US" dirty="0"/>
              <a:t>Call to rejoice (18:20)</a:t>
            </a:r>
          </a:p>
          <a:p>
            <a:r>
              <a:rPr lang="en-US" dirty="0"/>
              <a:t>Cultural destruction of Babylon = millstone (18:21-24)</a:t>
            </a:r>
          </a:p>
        </p:txBody>
      </p:sp>
      <p:pic>
        <p:nvPicPr>
          <p:cNvPr id="4" name="Picture 3">
            <a:extLst>
              <a:ext uri="{FF2B5EF4-FFF2-40B4-BE49-F238E27FC236}">
                <a16:creationId xmlns:a16="http://schemas.microsoft.com/office/drawing/2014/main" id="{E0C8D21B-0A4E-214E-9E0A-617CE0622F2C}"/>
              </a:ext>
            </a:extLst>
          </p:cNvPr>
          <p:cNvPicPr>
            <a:picLocks noChangeAspect="1"/>
          </p:cNvPicPr>
          <p:nvPr/>
        </p:nvPicPr>
        <p:blipFill>
          <a:blip r:embed="rId2"/>
          <a:stretch>
            <a:fillRect/>
          </a:stretch>
        </p:blipFill>
        <p:spPr>
          <a:xfrm>
            <a:off x="7245744" y="1208538"/>
            <a:ext cx="4108056" cy="5153743"/>
          </a:xfrm>
          <a:prstGeom prst="rect">
            <a:avLst/>
          </a:prstGeom>
        </p:spPr>
      </p:pic>
    </p:spTree>
    <p:extLst>
      <p:ext uri="{BB962C8B-B14F-4D97-AF65-F5344CB8AC3E}">
        <p14:creationId xmlns:p14="http://schemas.microsoft.com/office/powerpoint/2010/main" val="253721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59F2-2F23-3746-ADAC-E71C7265B34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52DF7ED-A6B1-9A4F-8320-5D02891E796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30195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A8858-F773-4E4B-B848-BBA3D065A69C}"/>
              </a:ext>
            </a:extLst>
          </p:cNvPr>
          <p:cNvSpPr>
            <a:spLocks noGrp="1"/>
          </p:cNvSpPr>
          <p:nvPr>
            <p:ph type="title"/>
          </p:nvPr>
        </p:nvSpPr>
        <p:spPr/>
        <p:txBody>
          <a:bodyPr/>
          <a:lstStyle/>
          <a:p>
            <a:r>
              <a:rPr lang="en-US" dirty="0"/>
              <a:t>Our Outline</a:t>
            </a:r>
          </a:p>
        </p:txBody>
      </p:sp>
      <p:sp>
        <p:nvSpPr>
          <p:cNvPr id="3" name="Content Placeholder 2">
            <a:extLst>
              <a:ext uri="{FF2B5EF4-FFF2-40B4-BE49-F238E27FC236}">
                <a16:creationId xmlns:a16="http://schemas.microsoft.com/office/drawing/2014/main" id="{C94F5B0B-70A1-374A-8E84-8FECDBC1C017}"/>
              </a:ext>
            </a:extLst>
          </p:cNvPr>
          <p:cNvSpPr>
            <a:spLocks noGrp="1"/>
          </p:cNvSpPr>
          <p:nvPr>
            <p:ph idx="1"/>
          </p:nvPr>
        </p:nvSpPr>
        <p:spPr>
          <a:xfrm>
            <a:off x="838200" y="1690688"/>
            <a:ext cx="10753578" cy="4743979"/>
          </a:xfrm>
        </p:spPr>
        <p:txBody>
          <a:bodyPr>
            <a:normAutofit fontScale="85000" lnSpcReduction="20000"/>
          </a:bodyPr>
          <a:lstStyle/>
          <a:p>
            <a:pPr marL="514350" indent="-514350">
              <a:buFont typeface="+mj-lt"/>
              <a:buAutoNum type="arabicPeriod"/>
            </a:pPr>
            <a:r>
              <a:rPr lang="en-US" dirty="0"/>
              <a:t>Overview/Outline of Book/"Things That are Seen" (Ch. 1)</a:t>
            </a:r>
          </a:p>
          <a:p>
            <a:pPr marL="514350" indent="-514350">
              <a:buFont typeface="+mj-lt"/>
              <a:buAutoNum type="arabicPeriod"/>
            </a:pPr>
            <a:r>
              <a:rPr lang="en-US" dirty="0"/>
              <a:t>"Things that Are" (Ch. 2-3)</a:t>
            </a:r>
          </a:p>
          <a:p>
            <a:pPr marL="514350" indent="-514350">
              <a:buFont typeface="+mj-lt"/>
              <a:buAutoNum type="arabicPeriod"/>
            </a:pPr>
            <a:r>
              <a:rPr lang="en-US" dirty="0"/>
              <a:t>After these Things: Heavenly Scene (Ch 4-5)</a:t>
            </a:r>
          </a:p>
          <a:p>
            <a:pPr marL="514350" indent="-514350">
              <a:buFont typeface="+mj-lt"/>
              <a:buAutoNum type="arabicPeriod"/>
            </a:pPr>
            <a:r>
              <a:rPr lang="en-US" dirty="0"/>
              <a:t>The Seal Judgments, 1st (((The 144,000 and The Multitude))) (6:1-8:5)</a:t>
            </a:r>
          </a:p>
          <a:p>
            <a:pPr marL="514350" indent="-514350">
              <a:buFont typeface="+mj-lt"/>
              <a:buAutoNum type="arabicPeriod"/>
            </a:pPr>
            <a:r>
              <a:rPr lang="en-US" dirty="0"/>
              <a:t>Trumpet Judgments 1-6 (Ch8-9) </a:t>
            </a:r>
          </a:p>
          <a:p>
            <a:pPr marL="514350" indent="-514350">
              <a:buFont typeface="+mj-lt"/>
              <a:buAutoNum type="arabicPeriod"/>
            </a:pPr>
            <a:r>
              <a:rPr lang="en-US" dirty="0"/>
              <a:t>2nd (((7 Thunders and Little Book; Two Witnesses))) 7th Trumpet Judgment (10:1-11:14)</a:t>
            </a:r>
          </a:p>
          <a:p>
            <a:pPr marL="514350" indent="-514350">
              <a:buFont typeface="+mj-lt"/>
              <a:buAutoNum type="arabicPeriod"/>
            </a:pPr>
            <a:r>
              <a:rPr lang="en-US" dirty="0"/>
              <a:t>3rd (((Israel’s Flight; Two Beasts; 5 scenes of hope))) (Ch. 12-14)</a:t>
            </a:r>
          </a:p>
          <a:p>
            <a:pPr marL="514350" indent="-514350">
              <a:buFont typeface="+mj-lt"/>
              <a:buAutoNum type="arabicPeriod"/>
            </a:pPr>
            <a:r>
              <a:rPr lang="en-US" dirty="0"/>
              <a:t>Bowl Judgments; 4th (((Babylon’s Fall))) (15:1-18)</a:t>
            </a:r>
          </a:p>
          <a:p>
            <a:pPr marL="514350" indent="-514350">
              <a:buFont typeface="+mj-lt"/>
              <a:buAutoNum type="arabicPeriod"/>
            </a:pPr>
            <a:r>
              <a:rPr lang="en-US" dirty="0"/>
              <a:t>Marriage Supper; 2nd Coming, Millennial Kingdom (Ch 19-20)</a:t>
            </a:r>
          </a:p>
          <a:p>
            <a:pPr marL="514350" indent="-514350">
              <a:buFont typeface="+mj-lt"/>
              <a:buAutoNum type="arabicPeriod"/>
            </a:pPr>
            <a:r>
              <a:rPr lang="en-US" dirty="0"/>
              <a:t>Millennial Kingdom (2nd pass) Eternal State (Ch. 21-22) </a:t>
            </a:r>
          </a:p>
          <a:p>
            <a:pPr marL="514350" indent="-514350">
              <a:buFont typeface="+mj-lt"/>
              <a:buAutoNum type="arabicPeriod"/>
            </a:pPr>
            <a:endParaRPr lang="en-US" dirty="0"/>
          </a:p>
        </p:txBody>
      </p:sp>
    </p:spTree>
    <p:extLst>
      <p:ext uri="{BB962C8B-B14F-4D97-AF65-F5344CB8AC3E}">
        <p14:creationId xmlns:p14="http://schemas.microsoft.com/office/powerpoint/2010/main" val="4207526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1ECB-1242-084D-8C1E-37B7264450BD}"/>
              </a:ext>
            </a:extLst>
          </p:cNvPr>
          <p:cNvSpPr>
            <a:spLocks noGrp="1"/>
          </p:cNvSpPr>
          <p:nvPr>
            <p:ph type="title"/>
          </p:nvPr>
        </p:nvSpPr>
        <p:spPr/>
        <p:txBody>
          <a:bodyPr/>
          <a:lstStyle/>
          <a:p>
            <a:r>
              <a:rPr lang="en-US" dirty="0"/>
              <a:t>Context </a:t>
            </a:r>
          </a:p>
        </p:txBody>
      </p:sp>
      <p:pic>
        <p:nvPicPr>
          <p:cNvPr id="5" name="Picture 4">
            <a:extLst>
              <a:ext uri="{FF2B5EF4-FFF2-40B4-BE49-F238E27FC236}">
                <a16:creationId xmlns:a16="http://schemas.microsoft.com/office/drawing/2014/main" id="{0D848A3B-E55A-4543-A14B-D778DE855B96}"/>
              </a:ext>
            </a:extLst>
          </p:cNvPr>
          <p:cNvPicPr>
            <a:picLocks noChangeAspect="1"/>
          </p:cNvPicPr>
          <p:nvPr/>
        </p:nvPicPr>
        <p:blipFill>
          <a:blip r:embed="rId2"/>
          <a:stretch>
            <a:fillRect/>
          </a:stretch>
        </p:blipFill>
        <p:spPr>
          <a:xfrm>
            <a:off x="0" y="1806915"/>
            <a:ext cx="12192000" cy="3244169"/>
          </a:xfrm>
          <a:prstGeom prst="rect">
            <a:avLst/>
          </a:prstGeom>
        </p:spPr>
      </p:pic>
    </p:spTree>
    <p:extLst>
      <p:ext uri="{BB962C8B-B14F-4D97-AF65-F5344CB8AC3E}">
        <p14:creationId xmlns:p14="http://schemas.microsoft.com/office/powerpoint/2010/main" val="2987332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5A38F-AED2-914A-9D27-752FBE73F419}"/>
              </a:ext>
            </a:extLst>
          </p:cNvPr>
          <p:cNvSpPr>
            <a:spLocks noGrp="1"/>
          </p:cNvSpPr>
          <p:nvPr>
            <p:ph type="title"/>
          </p:nvPr>
        </p:nvSpPr>
        <p:spPr/>
        <p:txBody>
          <a:bodyPr/>
          <a:lstStyle/>
          <a:p>
            <a:r>
              <a:rPr lang="en-US" dirty="0"/>
              <a:t>Review</a:t>
            </a:r>
          </a:p>
        </p:txBody>
      </p:sp>
      <p:pic>
        <p:nvPicPr>
          <p:cNvPr id="10" name="Picture 9">
            <a:extLst>
              <a:ext uri="{FF2B5EF4-FFF2-40B4-BE49-F238E27FC236}">
                <a16:creationId xmlns:a16="http://schemas.microsoft.com/office/drawing/2014/main" id="{FC3122FC-29A2-8F45-B2A3-F950F8792CA1}"/>
              </a:ext>
            </a:extLst>
          </p:cNvPr>
          <p:cNvPicPr>
            <a:picLocks noChangeAspect="1"/>
          </p:cNvPicPr>
          <p:nvPr/>
        </p:nvPicPr>
        <p:blipFill>
          <a:blip r:embed="rId2"/>
          <a:stretch>
            <a:fillRect/>
          </a:stretch>
        </p:blipFill>
        <p:spPr>
          <a:xfrm>
            <a:off x="0" y="1445342"/>
            <a:ext cx="3946729" cy="5412658"/>
          </a:xfrm>
          <a:prstGeom prst="rect">
            <a:avLst/>
          </a:prstGeom>
        </p:spPr>
      </p:pic>
      <p:pic>
        <p:nvPicPr>
          <p:cNvPr id="11" name="Picture 10">
            <a:extLst>
              <a:ext uri="{FF2B5EF4-FFF2-40B4-BE49-F238E27FC236}">
                <a16:creationId xmlns:a16="http://schemas.microsoft.com/office/drawing/2014/main" id="{B745F769-8F89-0E49-9E05-524B7AC5C14C}"/>
              </a:ext>
            </a:extLst>
          </p:cNvPr>
          <p:cNvPicPr>
            <a:picLocks noChangeAspect="1"/>
          </p:cNvPicPr>
          <p:nvPr/>
        </p:nvPicPr>
        <p:blipFill>
          <a:blip r:embed="rId3"/>
          <a:stretch>
            <a:fillRect/>
          </a:stretch>
        </p:blipFill>
        <p:spPr>
          <a:xfrm>
            <a:off x="3946729" y="683306"/>
            <a:ext cx="8751632" cy="6174694"/>
          </a:xfrm>
          <a:prstGeom prst="rect">
            <a:avLst/>
          </a:prstGeom>
        </p:spPr>
      </p:pic>
    </p:spTree>
    <p:extLst>
      <p:ext uri="{BB962C8B-B14F-4D97-AF65-F5344CB8AC3E}">
        <p14:creationId xmlns:p14="http://schemas.microsoft.com/office/powerpoint/2010/main" val="24274179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458192-FD57-A843-AEEC-ACB7220867E2}"/>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2A24BCC8-4D8E-3F4B-BC5B-FD854B923FE0}"/>
              </a:ext>
            </a:extLst>
          </p:cNvPr>
          <p:cNvSpPr>
            <a:spLocks noGrp="1"/>
          </p:cNvSpPr>
          <p:nvPr>
            <p:ph idx="1"/>
          </p:nvPr>
        </p:nvSpPr>
        <p:spPr/>
        <p:txBody>
          <a:bodyPr/>
          <a:lstStyle/>
          <a:p>
            <a:r>
              <a:rPr lang="en-US" dirty="0"/>
              <a:t>7 Bowls (Ch 15-16)</a:t>
            </a:r>
          </a:p>
          <a:p>
            <a:r>
              <a:rPr lang="en-US" dirty="0"/>
              <a:t>Babylon’s Fall (Ch 17-18)</a:t>
            </a:r>
          </a:p>
        </p:txBody>
      </p:sp>
      <p:pic>
        <p:nvPicPr>
          <p:cNvPr id="4" name="Picture 3">
            <a:extLst>
              <a:ext uri="{FF2B5EF4-FFF2-40B4-BE49-F238E27FC236}">
                <a16:creationId xmlns:a16="http://schemas.microsoft.com/office/drawing/2014/main" id="{DDECE7EC-73E4-D641-ADB6-DDF0CA0634B6}"/>
              </a:ext>
            </a:extLst>
          </p:cNvPr>
          <p:cNvPicPr>
            <a:picLocks noChangeAspect="1"/>
          </p:cNvPicPr>
          <p:nvPr/>
        </p:nvPicPr>
        <p:blipFill rotWithShape="1">
          <a:blip r:embed="rId2"/>
          <a:srcRect b="14260"/>
          <a:stretch/>
        </p:blipFill>
        <p:spPr>
          <a:xfrm>
            <a:off x="571652" y="3547978"/>
            <a:ext cx="11048696" cy="2986773"/>
          </a:xfrm>
          <a:prstGeom prst="rect">
            <a:avLst/>
          </a:prstGeom>
        </p:spPr>
      </p:pic>
      <p:cxnSp>
        <p:nvCxnSpPr>
          <p:cNvPr id="6" name="Straight Arrow Connector 5">
            <a:extLst>
              <a:ext uri="{FF2B5EF4-FFF2-40B4-BE49-F238E27FC236}">
                <a16:creationId xmlns:a16="http://schemas.microsoft.com/office/drawing/2014/main" id="{0E0552D1-B715-E142-81C9-59A87E3E35B9}"/>
              </a:ext>
            </a:extLst>
          </p:cNvPr>
          <p:cNvCxnSpPr>
            <a:cxnSpLocks/>
          </p:cNvCxnSpPr>
          <p:nvPr/>
        </p:nvCxnSpPr>
        <p:spPr>
          <a:xfrm>
            <a:off x="6720840" y="5354782"/>
            <a:ext cx="3036917" cy="0"/>
          </a:xfrm>
          <a:prstGeom prst="straightConnector1">
            <a:avLst/>
          </a:prstGeom>
          <a:ln w="130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9560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C8EA-2EA8-9449-A806-504634A34684}"/>
              </a:ext>
            </a:extLst>
          </p:cNvPr>
          <p:cNvSpPr>
            <a:spLocks noGrp="1"/>
          </p:cNvSpPr>
          <p:nvPr>
            <p:ph type="title"/>
          </p:nvPr>
        </p:nvSpPr>
        <p:spPr/>
        <p:txBody>
          <a:bodyPr/>
          <a:lstStyle/>
          <a:p>
            <a:r>
              <a:rPr lang="en-US" dirty="0"/>
              <a:t>7 Bowls (Ch 15-16)</a:t>
            </a:r>
          </a:p>
        </p:txBody>
      </p:sp>
      <p:sp>
        <p:nvSpPr>
          <p:cNvPr id="3" name="Content Placeholder 2">
            <a:extLst>
              <a:ext uri="{FF2B5EF4-FFF2-40B4-BE49-F238E27FC236}">
                <a16:creationId xmlns:a16="http://schemas.microsoft.com/office/drawing/2014/main" id="{CDB0B84E-5BEC-6E4A-9977-609E14E5D9F5}"/>
              </a:ext>
            </a:extLst>
          </p:cNvPr>
          <p:cNvSpPr>
            <a:spLocks noGrp="1"/>
          </p:cNvSpPr>
          <p:nvPr>
            <p:ph idx="1"/>
          </p:nvPr>
        </p:nvSpPr>
        <p:spPr>
          <a:xfrm>
            <a:off x="838200" y="1825625"/>
            <a:ext cx="7315200" cy="4642082"/>
          </a:xfrm>
        </p:spPr>
        <p:txBody>
          <a:bodyPr>
            <a:normAutofit/>
          </a:bodyPr>
          <a:lstStyle/>
          <a:p>
            <a:r>
              <a:rPr lang="en-US" dirty="0"/>
              <a:t>“7 plagues, the last, because in them the wrath of God is complete.” (15:1)</a:t>
            </a:r>
          </a:p>
          <a:p>
            <a:r>
              <a:rPr lang="en-US" dirty="0"/>
              <a:t>“those victorious over the beast…” (15:2)</a:t>
            </a:r>
          </a:p>
          <a:p>
            <a:pPr lvl="1"/>
            <a:r>
              <a:rPr lang="en-US" dirty="0"/>
              <a:t>Who are these people and where are they? </a:t>
            </a:r>
          </a:p>
          <a:p>
            <a:r>
              <a:rPr lang="en-US" dirty="0"/>
              <a:t>“The song of Moses” (cf. </a:t>
            </a:r>
            <a:r>
              <a:rPr lang="en-US" dirty="0" err="1"/>
              <a:t>Deut</a:t>
            </a:r>
            <a:r>
              <a:rPr lang="en-US" dirty="0"/>
              <a:t> 31-32)</a:t>
            </a:r>
          </a:p>
          <a:p>
            <a:r>
              <a:rPr lang="en-US" dirty="0"/>
              <a:t>“One of the four living creatures gave to the seven angels seven golden bowls full of the wrath of God and from is power”  (15:7)</a:t>
            </a:r>
          </a:p>
        </p:txBody>
      </p:sp>
      <p:pic>
        <p:nvPicPr>
          <p:cNvPr id="6" name="Picture 5">
            <a:extLst>
              <a:ext uri="{FF2B5EF4-FFF2-40B4-BE49-F238E27FC236}">
                <a16:creationId xmlns:a16="http://schemas.microsoft.com/office/drawing/2014/main" id="{9B3449BF-B4D4-ED43-8284-960611A09BA3}"/>
              </a:ext>
            </a:extLst>
          </p:cNvPr>
          <p:cNvPicPr>
            <a:picLocks noChangeAspect="1"/>
          </p:cNvPicPr>
          <p:nvPr/>
        </p:nvPicPr>
        <p:blipFill rotWithShape="1">
          <a:blip r:embed="rId2"/>
          <a:srcRect l="40748" r="14939"/>
          <a:stretch/>
        </p:blipFill>
        <p:spPr>
          <a:xfrm>
            <a:off x="8153400" y="1027906"/>
            <a:ext cx="3483151" cy="5167312"/>
          </a:xfrm>
          <a:prstGeom prst="rect">
            <a:avLst/>
          </a:prstGeom>
        </p:spPr>
      </p:pic>
    </p:spTree>
    <p:extLst>
      <p:ext uri="{BB962C8B-B14F-4D97-AF65-F5344CB8AC3E}">
        <p14:creationId xmlns:p14="http://schemas.microsoft.com/office/powerpoint/2010/main" val="4060028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1C8EA-2EA8-9449-A806-504634A34684}"/>
              </a:ext>
            </a:extLst>
          </p:cNvPr>
          <p:cNvSpPr>
            <a:spLocks noGrp="1"/>
          </p:cNvSpPr>
          <p:nvPr>
            <p:ph type="title"/>
          </p:nvPr>
        </p:nvSpPr>
        <p:spPr/>
        <p:txBody>
          <a:bodyPr/>
          <a:lstStyle/>
          <a:p>
            <a:r>
              <a:rPr lang="en-US" dirty="0"/>
              <a:t>7 Bowls (Ch 15-16)</a:t>
            </a:r>
          </a:p>
        </p:txBody>
      </p:sp>
      <p:pic>
        <p:nvPicPr>
          <p:cNvPr id="5" name="Content Placeholder 4">
            <a:extLst>
              <a:ext uri="{FF2B5EF4-FFF2-40B4-BE49-F238E27FC236}">
                <a16:creationId xmlns:a16="http://schemas.microsoft.com/office/drawing/2014/main" id="{586C1504-C361-2E4A-81E0-38821AC1E717}"/>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9959" b="96099" l="719" r="99795">
                        <a14:backgroundMark x1="27721" y1="85010" x2="54517" y2="91273"/>
                        <a14:backgroundMark x1="69302" y1="84292" x2="69302" y2="84292"/>
                      </a14:backgroundRemoval>
                    </a14:imgEffect>
                  </a14:imgLayer>
                </a14:imgProps>
              </a:ext>
            </a:extLst>
          </a:blip>
          <a:stretch>
            <a:fillRect/>
          </a:stretch>
        </p:blipFill>
        <p:spPr>
          <a:xfrm>
            <a:off x="253758" y="5511130"/>
            <a:ext cx="1168884" cy="1168884"/>
          </a:xfrm>
        </p:spPr>
      </p:pic>
      <p:pic>
        <p:nvPicPr>
          <p:cNvPr id="6" name="Content Placeholder 4">
            <a:extLst>
              <a:ext uri="{FF2B5EF4-FFF2-40B4-BE49-F238E27FC236}">
                <a16:creationId xmlns:a16="http://schemas.microsoft.com/office/drawing/2014/main" id="{BBC4F8F5-BDF4-FC4B-BAEE-509BE330F238}"/>
              </a:ext>
            </a:extLst>
          </p:cNvPr>
          <p:cNvPicPr>
            <a:picLocks noChangeAspect="1"/>
          </p:cNvPicPr>
          <p:nvPr/>
        </p:nvPicPr>
        <p:blipFill>
          <a:blip r:embed="rId2">
            <a:extLst>
              <a:ext uri="{BEBA8EAE-BF5A-486C-A8C5-ECC9F3942E4B}">
                <a14:imgProps xmlns:a14="http://schemas.microsoft.com/office/drawing/2010/main">
                  <a14:imgLayer r:embed="rId4">
                    <a14:imgEffect>
                      <a14:backgroundRemoval t="9959" b="96099" l="719" r="99795">
                        <a14:backgroundMark x1="27721" y1="85010" x2="54517" y2="91273"/>
                        <a14:backgroundMark x1="69302" y1="84292" x2="69302" y2="84292"/>
                      </a14:backgroundRemoval>
                    </a14:imgEffect>
                  </a14:imgLayer>
                </a14:imgProps>
              </a:ext>
            </a:extLst>
          </a:blip>
          <a:stretch>
            <a:fillRect/>
          </a:stretch>
        </p:blipFill>
        <p:spPr>
          <a:xfrm>
            <a:off x="1927126" y="5511130"/>
            <a:ext cx="1168884" cy="1168884"/>
          </a:xfrm>
          <a:prstGeom prst="rect">
            <a:avLst/>
          </a:prstGeom>
        </p:spPr>
      </p:pic>
      <p:pic>
        <p:nvPicPr>
          <p:cNvPr id="7" name="Content Placeholder 4">
            <a:extLst>
              <a:ext uri="{FF2B5EF4-FFF2-40B4-BE49-F238E27FC236}">
                <a16:creationId xmlns:a16="http://schemas.microsoft.com/office/drawing/2014/main" id="{2E62438A-85D4-4D43-88B0-3A225A270797}"/>
              </a:ext>
            </a:extLst>
          </p:cNvPr>
          <p:cNvPicPr>
            <a:picLocks noChangeAspect="1"/>
          </p:cNvPicPr>
          <p:nvPr/>
        </p:nvPicPr>
        <p:blipFill>
          <a:blip r:embed="rId2">
            <a:extLst>
              <a:ext uri="{BEBA8EAE-BF5A-486C-A8C5-ECC9F3942E4B}">
                <a14:imgProps xmlns:a14="http://schemas.microsoft.com/office/drawing/2010/main">
                  <a14:imgLayer r:embed="rId5">
                    <a14:imgEffect>
                      <a14:backgroundRemoval t="9959" b="96099" l="719" r="99795">
                        <a14:backgroundMark x1="27721" y1="85010" x2="54517" y2="91273"/>
                        <a14:backgroundMark x1="69302" y1="84292" x2="69302" y2="84292"/>
                      </a14:backgroundRemoval>
                    </a14:imgEffect>
                  </a14:imgLayer>
                </a14:imgProps>
              </a:ext>
            </a:extLst>
          </a:blip>
          <a:stretch>
            <a:fillRect/>
          </a:stretch>
        </p:blipFill>
        <p:spPr>
          <a:xfrm>
            <a:off x="3631267" y="5511130"/>
            <a:ext cx="1168884" cy="1168884"/>
          </a:xfrm>
          <a:prstGeom prst="rect">
            <a:avLst/>
          </a:prstGeom>
        </p:spPr>
      </p:pic>
      <p:pic>
        <p:nvPicPr>
          <p:cNvPr id="8" name="Content Placeholder 4">
            <a:extLst>
              <a:ext uri="{FF2B5EF4-FFF2-40B4-BE49-F238E27FC236}">
                <a16:creationId xmlns:a16="http://schemas.microsoft.com/office/drawing/2014/main" id="{1D828011-1F64-6646-97C3-31C61145FE34}"/>
              </a:ext>
            </a:extLst>
          </p:cNvPr>
          <p:cNvPicPr>
            <a:picLocks noChangeAspect="1"/>
          </p:cNvPicPr>
          <p:nvPr/>
        </p:nvPicPr>
        <p:blipFill>
          <a:blip r:embed="rId2">
            <a:extLst>
              <a:ext uri="{BEBA8EAE-BF5A-486C-A8C5-ECC9F3942E4B}">
                <a14:imgProps xmlns:a14="http://schemas.microsoft.com/office/drawing/2010/main">
                  <a14:imgLayer r:embed="rId6">
                    <a14:imgEffect>
                      <a14:backgroundRemoval t="9959" b="96099" l="719" r="99795">
                        <a14:backgroundMark x1="27721" y1="85010" x2="54517" y2="91273"/>
                        <a14:backgroundMark x1="69302" y1="84292" x2="69302" y2="84292"/>
                      </a14:backgroundRemoval>
                    </a14:imgEffect>
                  </a14:imgLayer>
                </a14:imgProps>
              </a:ext>
            </a:extLst>
          </a:blip>
          <a:stretch>
            <a:fillRect/>
          </a:stretch>
        </p:blipFill>
        <p:spPr>
          <a:xfrm>
            <a:off x="5439349" y="5511130"/>
            <a:ext cx="1168884" cy="1168884"/>
          </a:xfrm>
          <a:prstGeom prst="rect">
            <a:avLst/>
          </a:prstGeom>
        </p:spPr>
      </p:pic>
      <p:pic>
        <p:nvPicPr>
          <p:cNvPr id="9" name="Content Placeholder 4">
            <a:extLst>
              <a:ext uri="{FF2B5EF4-FFF2-40B4-BE49-F238E27FC236}">
                <a16:creationId xmlns:a16="http://schemas.microsoft.com/office/drawing/2014/main" id="{73FF112B-5165-3F47-B84B-DDE784EED53B}"/>
              </a:ext>
            </a:extLst>
          </p:cNvPr>
          <p:cNvPicPr>
            <a:picLocks noChangeAspect="1"/>
          </p:cNvPicPr>
          <p:nvPr/>
        </p:nvPicPr>
        <p:blipFill>
          <a:blip r:embed="rId2">
            <a:extLst>
              <a:ext uri="{BEBA8EAE-BF5A-486C-A8C5-ECC9F3942E4B}">
                <a14:imgProps xmlns:a14="http://schemas.microsoft.com/office/drawing/2010/main">
                  <a14:imgLayer r:embed="rId6">
                    <a14:imgEffect>
                      <a14:backgroundRemoval t="9959" b="96099" l="719" r="99795">
                        <a14:backgroundMark x1="27721" y1="85010" x2="54517" y2="91273"/>
                        <a14:backgroundMark x1="69302" y1="84292" x2="69302" y2="84292"/>
                      </a14:backgroundRemoval>
                    </a14:imgEffect>
                  </a14:imgLayer>
                </a14:imgProps>
              </a:ext>
            </a:extLst>
          </a:blip>
          <a:stretch>
            <a:fillRect/>
          </a:stretch>
        </p:blipFill>
        <p:spPr>
          <a:xfrm>
            <a:off x="7197886" y="5511130"/>
            <a:ext cx="1168884" cy="1168884"/>
          </a:xfrm>
          <a:prstGeom prst="rect">
            <a:avLst/>
          </a:prstGeom>
        </p:spPr>
      </p:pic>
      <p:pic>
        <p:nvPicPr>
          <p:cNvPr id="10" name="Content Placeholder 4">
            <a:extLst>
              <a:ext uri="{FF2B5EF4-FFF2-40B4-BE49-F238E27FC236}">
                <a16:creationId xmlns:a16="http://schemas.microsoft.com/office/drawing/2014/main" id="{F726FED8-DAB9-5E46-AEBB-1B8709148876}"/>
              </a:ext>
            </a:extLst>
          </p:cNvPr>
          <p:cNvPicPr>
            <a:picLocks noChangeAspect="1"/>
          </p:cNvPicPr>
          <p:nvPr/>
        </p:nvPicPr>
        <p:blipFill>
          <a:blip r:embed="rId2">
            <a:extLst>
              <a:ext uri="{BEBA8EAE-BF5A-486C-A8C5-ECC9F3942E4B}">
                <a14:imgProps xmlns:a14="http://schemas.microsoft.com/office/drawing/2010/main">
                  <a14:imgLayer r:embed="rId7">
                    <a14:imgEffect>
                      <a14:backgroundRemoval t="9959" b="96099" l="719" r="99795">
                        <a14:backgroundMark x1="27721" y1="85010" x2="54517" y2="91273"/>
                        <a14:backgroundMark x1="69302" y1="84292" x2="69302" y2="84292"/>
                      </a14:backgroundRemoval>
                    </a14:imgEffect>
                  </a14:imgLayer>
                </a14:imgProps>
              </a:ext>
            </a:extLst>
          </a:blip>
          <a:stretch>
            <a:fillRect/>
          </a:stretch>
        </p:blipFill>
        <p:spPr>
          <a:xfrm>
            <a:off x="9055742" y="5511130"/>
            <a:ext cx="1168884" cy="1168884"/>
          </a:xfrm>
          <a:prstGeom prst="rect">
            <a:avLst/>
          </a:prstGeom>
        </p:spPr>
      </p:pic>
      <p:pic>
        <p:nvPicPr>
          <p:cNvPr id="11" name="Content Placeholder 4">
            <a:extLst>
              <a:ext uri="{FF2B5EF4-FFF2-40B4-BE49-F238E27FC236}">
                <a16:creationId xmlns:a16="http://schemas.microsoft.com/office/drawing/2014/main" id="{657572E7-CEFF-5D46-9934-6DB42C4D1A34}"/>
              </a:ext>
            </a:extLst>
          </p:cNvPr>
          <p:cNvPicPr>
            <a:picLocks noChangeAspect="1"/>
          </p:cNvPicPr>
          <p:nvPr/>
        </p:nvPicPr>
        <p:blipFill>
          <a:blip r:embed="rId2">
            <a:extLst>
              <a:ext uri="{BEBA8EAE-BF5A-486C-A8C5-ECC9F3942E4B}">
                <a14:imgProps xmlns:a14="http://schemas.microsoft.com/office/drawing/2010/main">
                  <a14:imgLayer r:embed="rId7">
                    <a14:imgEffect>
                      <a14:backgroundRemoval t="9959" b="96099" l="719" r="99795">
                        <a14:backgroundMark x1="27721" y1="85010" x2="54517" y2="91273"/>
                        <a14:backgroundMark x1="69302" y1="84292" x2="69302" y2="84292"/>
                      </a14:backgroundRemoval>
                    </a14:imgEffect>
                  </a14:imgLayer>
                </a14:imgProps>
              </a:ext>
            </a:extLst>
          </a:blip>
          <a:stretch>
            <a:fillRect/>
          </a:stretch>
        </p:blipFill>
        <p:spPr>
          <a:xfrm>
            <a:off x="10769358" y="5511363"/>
            <a:ext cx="1168884" cy="1168884"/>
          </a:xfrm>
          <a:prstGeom prst="rect">
            <a:avLst/>
          </a:prstGeom>
        </p:spPr>
      </p:pic>
      <p:sp>
        <p:nvSpPr>
          <p:cNvPr id="12" name="Content Placeholder 2">
            <a:extLst>
              <a:ext uri="{FF2B5EF4-FFF2-40B4-BE49-F238E27FC236}">
                <a16:creationId xmlns:a16="http://schemas.microsoft.com/office/drawing/2014/main" id="{FBF119A3-6FDC-4045-8A0E-3921438B3299}"/>
              </a:ext>
            </a:extLst>
          </p:cNvPr>
          <p:cNvSpPr txBox="1">
            <a:spLocks/>
          </p:cNvSpPr>
          <p:nvPr/>
        </p:nvSpPr>
        <p:spPr>
          <a:xfrm>
            <a:off x="-7884" y="1699317"/>
            <a:ext cx="2462629" cy="3973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Sores on beast worshippers</a:t>
            </a:r>
          </a:p>
        </p:txBody>
      </p:sp>
      <p:sp>
        <p:nvSpPr>
          <p:cNvPr id="13" name="Content Placeholder 2">
            <a:extLst>
              <a:ext uri="{FF2B5EF4-FFF2-40B4-BE49-F238E27FC236}">
                <a16:creationId xmlns:a16="http://schemas.microsoft.com/office/drawing/2014/main" id="{937BE5F0-56D6-F744-835C-DBA63BB05733}"/>
              </a:ext>
            </a:extLst>
          </p:cNvPr>
          <p:cNvSpPr txBox="1">
            <a:spLocks/>
          </p:cNvSpPr>
          <p:nvPr/>
        </p:nvSpPr>
        <p:spPr>
          <a:xfrm>
            <a:off x="1400920" y="1725951"/>
            <a:ext cx="2462629" cy="3973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a:p>
            <a:endParaRPr lang="en-US" dirty="0"/>
          </a:p>
          <a:p>
            <a:r>
              <a:rPr lang="en-US" dirty="0"/>
              <a:t>Sea like blood; everything in sea dies</a:t>
            </a:r>
          </a:p>
        </p:txBody>
      </p:sp>
      <p:sp>
        <p:nvSpPr>
          <p:cNvPr id="14" name="Content Placeholder 2">
            <a:extLst>
              <a:ext uri="{FF2B5EF4-FFF2-40B4-BE49-F238E27FC236}">
                <a16:creationId xmlns:a16="http://schemas.microsoft.com/office/drawing/2014/main" id="{E1039D96-B726-E446-A118-5CA712E5B1E2}"/>
              </a:ext>
            </a:extLst>
          </p:cNvPr>
          <p:cNvSpPr txBox="1">
            <a:spLocks/>
          </p:cNvSpPr>
          <p:nvPr/>
        </p:nvSpPr>
        <p:spPr>
          <a:xfrm>
            <a:off x="3391011" y="1640630"/>
            <a:ext cx="1803326" cy="3973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Fresh waters like blood; Praise for God in judging</a:t>
            </a:r>
          </a:p>
        </p:txBody>
      </p:sp>
      <p:sp>
        <p:nvSpPr>
          <p:cNvPr id="15" name="Content Placeholder 2">
            <a:extLst>
              <a:ext uri="{FF2B5EF4-FFF2-40B4-BE49-F238E27FC236}">
                <a16:creationId xmlns:a16="http://schemas.microsoft.com/office/drawing/2014/main" id="{27B08A7C-51E6-7E40-9F89-49CD737C59C0}"/>
              </a:ext>
            </a:extLst>
          </p:cNvPr>
          <p:cNvSpPr txBox="1">
            <a:spLocks/>
          </p:cNvSpPr>
          <p:nvPr/>
        </p:nvSpPr>
        <p:spPr>
          <a:xfrm>
            <a:off x="4982174" y="1948976"/>
            <a:ext cx="2268666" cy="3973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p>
          <a:p>
            <a:r>
              <a:rPr lang="en-US" dirty="0"/>
              <a:t>Sun scorches; men blaspheme instead of repent</a:t>
            </a:r>
          </a:p>
        </p:txBody>
      </p:sp>
      <p:sp>
        <p:nvSpPr>
          <p:cNvPr id="16" name="Content Placeholder 2">
            <a:extLst>
              <a:ext uri="{FF2B5EF4-FFF2-40B4-BE49-F238E27FC236}">
                <a16:creationId xmlns:a16="http://schemas.microsoft.com/office/drawing/2014/main" id="{93EDBE56-C7A8-AE4D-B643-461ADB6BD953}"/>
              </a:ext>
            </a:extLst>
          </p:cNvPr>
          <p:cNvSpPr txBox="1">
            <a:spLocks/>
          </p:cNvSpPr>
          <p:nvPr/>
        </p:nvSpPr>
        <p:spPr>
          <a:xfrm>
            <a:off x="6648776" y="1190947"/>
            <a:ext cx="2267103" cy="3973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Beast’s throne and kingdom darkened; more blasphemy</a:t>
            </a:r>
          </a:p>
        </p:txBody>
      </p:sp>
      <p:sp>
        <p:nvSpPr>
          <p:cNvPr id="17" name="Content Placeholder 2">
            <a:extLst>
              <a:ext uri="{FF2B5EF4-FFF2-40B4-BE49-F238E27FC236}">
                <a16:creationId xmlns:a16="http://schemas.microsoft.com/office/drawing/2014/main" id="{30363F77-6479-3441-A79D-4AF58AE63F76}"/>
              </a:ext>
            </a:extLst>
          </p:cNvPr>
          <p:cNvSpPr txBox="1">
            <a:spLocks/>
          </p:cNvSpPr>
          <p:nvPr/>
        </p:nvSpPr>
        <p:spPr>
          <a:xfrm>
            <a:off x="8519876" y="3077737"/>
            <a:ext cx="2267103" cy="30178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Euphrates dried for gathering at </a:t>
            </a:r>
            <a:r>
              <a:rPr lang="en-US" dirty="0" err="1"/>
              <a:t>Meggido</a:t>
            </a:r>
            <a:endParaRPr lang="en-US" dirty="0"/>
          </a:p>
        </p:txBody>
      </p:sp>
      <p:sp>
        <p:nvSpPr>
          <p:cNvPr id="18" name="Content Placeholder 2">
            <a:extLst>
              <a:ext uri="{FF2B5EF4-FFF2-40B4-BE49-F238E27FC236}">
                <a16:creationId xmlns:a16="http://schemas.microsoft.com/office/drawing/2014/main" id="{02AB91FA-4E9B-8942-B522-EC27C9B0B1E7}"/>
              </a:ext>
            </a:extLst>
          </p:cNvPr>
          <p:cNvSpPr txBox="1">
            <a:spLocks/>
          </p:cNvSpPr>
          <p:nvPr/>
        </p:nvSpPr>
        <p:spPr>
          <a:xfrm>
            <a:off x="9790454" y="1351610"/>
            <a:ext cx="2198337" cy="39730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effectLst>
                  <a:outerShdw blurRad="25400" dist="38100" dir="2700000" algn="tl" rotWithShape="0">
                    <a:prstClr val="black">
                      <a:alpha val="87000"/>
                    </a:prstClr>
                  </a:outerShdw>
                </a:effectLst>
                <a:latin typeface="Bell MT" panose="02020503060305020303" pitchFamily="18" charset="77"/>
                <a:ea typeface="+mn-ea"/>
                <a:cs typeface="Angsana New" panose="02020603050405020304" pitchFamily="18" charset="-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dirty="0"/>
              <a:t>“It has taken place.”; total chaos; hail;   more blasphemy</a:t>
            </a:r>
          </a:p>
        </p:txBody>
      </p:sp>
    </p:spTree>
    <p:extLst>
      <p:ext uri="{BB962C8B-B14F-4D97-AF65-F5344CB8AC3E}">
        <p14:creationId xmlns:p14="http://schemas.microsoft.com/office/powerpoint/2010/main" val="592566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78437-2593-1044-A287-35C0DD071CBB}"/>
              </a:ext>
            </a:extLst>
          </p:cNvPr>
          <p:cNvSpPr>
            <a:spLocks noGrp="1"/>
          </p:cNvSpPr>
          <p:nvPr>
            <p:ph type="title"/>
          </p:nvPr>
        </p:nvSpPr>
        <p:spPr/>
        <p:txBody>
          <a:bodyPr/>
          <a:lstStyle/>
          <a:p>
            <a:r>
              <a:rPr lang="en-US" dirty="0"/>
              <a:t>Babylon’s Fall (Ch 17-18)</a:t>
            </a:r>
          </a:p>
        </p:txBody>
      </p:sp>
      <p:sp>
        <p:nvSpPr>
          <p:cNvPr id="3" name="Content Placeholder 2">
            <a:extLst>
              <a:ext uri="{FF2B5EF4-FFF2-40B4-BE49-F238E27FC236}">
                <a16:creationId xmlns:a16="http://schemas.microsoft.com/office/drawing/2014/main" id="{8DF29AD4-70E5-164B-863A-A0449E44A68D}"/>
              </a:ext>
            </a:extLst>
          </p:cNvPr>
          <p:cNvSpPr>
            <a:spLocks noGrp="1"/>
          </p:cNvSpPr>
          <p:nvPr>
            <p:ph idx="1"/>
          </p:nvPr>
        </p:nvSpPr>
        <p:spPr>
          <a:xfrm>
            <a:off x="838200" y="1825624"/>
            <a:ext cx="5852532" cy="4664385"/>
          </a:xfrm>
        </p:spPr>
        <p:txBody>
          <a:bodyPr>
            <a:normAutofit/>
          </a:bodyPr>
          <a:lstStyle/>
          <a:p>
            <a:r>
              <a:rPr lang="en-US" dirty="0"/>
              <a:t>“The great harlot who sits on many waters with whom the kings of the earth committed immorality, and those who dwell on the earth were made drunk with the wine of her immorality.” (17:1-2)</a:t>
            </a:r>
          </a:p>
          <a:p>
            <a:pPr lvl="1"/>
            <a:r>
              <a:rPr lang="en-US" dirty="0"/>
              <a:t>What facts about this city are given in these verses? Are they literal or figurative?</a:t>
            </a:r>
          </a:p>
          <a:p>
            <a:endParaRPr lang="en-US" dirty="0"/>
          </a:p>
        </p:txBody>
      </p:sp>
      <p:pic>
        <p:nvPicPr>
          <p:cNvPr id="5" name="Picture 4">
            <a:extLst>
              <a:ext uri="{FF2B5EF4-FFF2-40B4-BE49-F238E27FC236}">
                <a16:creationId xmlns:a16="http://schemas.microsoft.com/office/drawing/2014/main" id="{AE588CA2-63B3-8749-AEA2-A2FD574A7421}"/>
              </a:ext>
            </a:extLst>
          </p:cNvPr>
          <p:cNvPicPr>
            <a:picLocks noChangeAspect="1"/>
          </p:cNvPicPr>
          <p:nvPr/>
        </p:nvPicPr>
        <p:blipFill>
          <a:blip r:embed="rId2"/>
          <a:stretch>
            <a:fillRect/>
          </a:stretch>
        </p:blipFill>
        <p:spPr>
          <a:xfrm>
            <a:off x="7432443" y="708123"/>
            <a:ext cx="3921357" cy="5557828"/>
          </a:xfrm>
          <a:prstGeom prst="rect">
            <a:avLst/>
          </a:prstGeom>
        </p:spPr>
      </p:pic>
    </p:spTree>
    <p:extLst>
      <p:ext uri="{BB962C8B-B14F-4D97-AF65-F5344CB8AC3E}">
        <p14:creationId xmlns:p14="http://schemas.microsoft.com/office/powerpoint/2010/main" val="3539267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FDD1F-E1E8-7B4F-902E-9F54E7D00695}"/>
              </a:ext>
            </a:extLst>
          </p:cNvPr>
          <p:cNvSpPr>
            <a:spLocks noGrp="1"/>
          </p:cNvSpPr>
          <p:nvPr>
            <p:ph type="title"/>
          </p:nvPr>
        </p:nvSpPr>
        <p:spPr/>
        <p:txBody>
          <a:bodyPr/>
          <a:lstStyle/>
          <a:p>
            <a:r>
              <a:rPr lang="en-US" dirty="0"/>
              <a:t>Babylon’s Fall (Ch 17-18)</a:t>
            </a:r>
          </a:p>
        </p:txBody>
      </p:sp>
      <p:sp>
        <p:nvSpPr>
          <p:cNvPr id="3" name="Content Placeholder 2">
            <a:extLst>
              <a:ext uri="{FF2B5EF4-FFF2-40B4-BE49-F238E27FC236}">
                <a16:creationId xmlns:a16="http://schemas.microsoft.com/office/drawing/2014/main" id="{F12E074C-8F25-374E-9BD1-5C634866A078}"/>
              </a:ext>
            </a:extLst>
          </p:cNvPr>
          <p:cNvSpPr>
            <a:spLocks noGrp="1"/>
          </p:cNvSpPr>
          <p:nvPr>
            <p:ph idx="1"/>
          </p:nvPr>
        </p:nvSpPr>
        <p:spPr>
          <a:xfrm>
            <a:off x="838200" y="1825624"/>
            <a:ext cx="7480610" cy="4814207"/>
          </a:xfrm>
        </p:spPr>
        <p:txBody>
          <a:bodyPr>
            <a:normAutofit/>
          </a:bodyPr>
          <a:lstStyle/>
          <a:p>
            <a:r>
              <a:rPr lang="en-US" dirty="0"/>
              <a:t>Woman</a:t>
            </a:r>
          </a:p>
          <a:p>
            <a:pPr lvl="1"/>
            <a:r>
              <a:rPr lang="en-US" dirty="0"/>
              <a:t>Sitting on red beast</a:t>
            </a:r>
          </a:p>
          <a:p>
            <a:pPr lvl="1"/>
            <a:r>
              <a:rPr lang="en-US" dirty="0"/>
              <a:t>Wearing purple, red, gold, gems</a:t>
            </a:r>
          </a:p>
          <a:p>
            <a:pPr lvl="1"/>
            <a:r>
              <a:rPr lang="en-US" dirty="0"/>
              <a:t>Holding cup full of abominations</a:t>
            </a:r>
          </a:p>
          <a:p>
            <a:pPr lvl="1"/>
            <a:r>
              <a:rPr lang="en-US" dirty="0"/>
              <a:t>Sign on her forehead</a:t>
            </a:r>
          </a:p>
          <a:p>
            <a:pPr lvl="2"/>
            <a:r>
              <a:rPr lang="en-US" dirty="0"/>
              <a:t>“Babylon the great…”</a:t>
            </a:r>
          </a:p>
          <a:p>
            <a:pPr lvl="1"/>
            <a:r>
              <a:rPr lang="en-US" dirty="0"/>
              <a:t>Drunk with blood of saints/witnesses of Jesus</a:t>
            </a:r>
          </a:p>
          <a:p>
            <a:pPr lvl="1"/>
            <a:r>
              <a:rPr lang="en-US" dirty="0"/>
              <a:t>Made desolate, naked, eaten and burned by beast’s nations/kings</a:t>
            </a:r>
          </a:p>
        </p:txBody>
      </p:sp>
      <p:pic>
        <p:nvPicPr>
          <p:cNvPr id="5" name="Picture 4">
            <a:extLst>
              <a:ext uri="{FF2B5EF4-FFF2-40B4-BE49-F238E27FC236}">
                <a16:creationId xmlns:a16="http://schemas.microsoft.com/office/drawing/2014/main" id="{30CCCE61-3FDB-A748-BB4F-18158DB93115}"/>
              </a:ext>
            </a:extLst>
          </p:cNvPr>
          <p:cNvPicPr>
            <a:picLocks noChangeAspect="1"/>
          </p:cNvPicPr>
          <p:nvPr/>
        </p:nvPicPr>
        <p:blipFill>
          <a:blip r:embed="rId2"/>
          <a:stretch>
            <a:fillRect/>
          </a:stretch>
        </p:blipFill>
        <p:spPr>
          <a:xfrm>
            <a:off x="8107402" y="1206324"/>
            <a:ext cx="3499784" cy="4592309"/>
          </a:xfrm>
          <a:prstGeom prst="rect">
            <a:avLst/>
          </a:prstGeom>
        </p:spPr>
      </p:pic>
    </p:spTree>
    <p:extLst>
      <p:ext uri="{BB962C8B-B14F-4D97-AF65-F5344CB8AC3E}">
        <p14:creationId xmlns:p14="http://schemas.microsoft.com/office/powerpoint/2010/main" val="2917309434"/>
      </p:ext>
    </p:extLst>
  </p:cSld>
  <p:clrMapOvr>
    <a:masterClrMapping/>
  </p:clrMapOvr>
</p:sld>
</file>

<file path=ppt/theme/theme1.xml><?xml version="1.0" encoding="utf-8"?>
<a:theme xmlns:a="http://schemas.openxmlformats.org/drawingml/2006/main" name="Revelati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velation Theme" id="{269D4B7E-9872-4B4F-8B2E-CA1C221A6C61}" vid="{F5540D2C-B1E9-A747-943F-8860CEAB3CE8}"/>
    </a:ext>
  </a:extLst>
</a:theme>
</file>

<file path=docProps/app.xml><?xml version="1.0" encoding="utf-8"?>
<Properties xmlns="http://schemas.openxmlformats.org/officeDocument/2006/extended-properties" xmlns:vt="http://schemas.openxmlformats.org/officeDocument/2006/docPropsVTypes">
  <Template>Revelation Theme</Template>
  <TotalTime>15785</TotalTime>
  <Words>700</Words>
  <Application>Microsoft Macintosh PowerPoint</Application>
  <PresentationFormat>Widescreen</PresentationFormat>
  <Paragraphs>77</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Angsana New</vt:lpstr>
      <vt:lpstr>Arial</vt:lpstr>
      <vt:lpstr>Bell MT</vt:lpstr>
      <vt:lpstr>Calibri</vt:lpstr>
      <vt:lpstr>Revelation Theme</vt:lpstr>
      <vt:lpstr>Revelation Pt 8</vt:lpstr>
      <vt:lpstr>Our Outline</vt:lpstr>
      <vt:lpstr>Context </vt:lpstr>
      <vt:lpstr>Review</vt:lpstr>
      <vt:lpstr>Outline</vt:lpstr>
      <vt:lpstr>7 Bowls (Ch 15-16)</vt:lpstr>
      <vt:lpstr>7 Bowls (Ch 15-16)</vt:lpstr>
      <vt:lpstr>Babylon’s Fall (Ch 17-18)</vt:lpstr>
      <vt:lpstr>Babylon’s Fall (Ch 17-18)</vt:lpstr>
      <vt:lpstr>Babylon’s Fall (Ch 17-18)</vt:lpstr>
      <vt:lpstr>Babylon’s Fall (Ch 17-18)</vt:lpstr>
      <vt:lpstr>Babylon’s Fall (Ch 17-18)</vt:lpstr>
      <vt:lpstr>Babylon’s Fall (Ch 17-18)</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Revelation Pt 4</dc:title>
  <dc:creator>Microsoft Office User</dc:creator>
  <cp:lastModifiedBy>Microsoft Office User</cp:lastModifiedBy>
  <cp:revision>125</cp:revision>
  <dcterms:created xsi:type="dcterms:W3CDTF">2019-03-25T22:19:59Z</dcterms:created>
  <dcterms:modified xsi:type="dcterms:W3CDTF">2019-06-23T16:35:27Z</dcterms:modified>
</cp:coreProperties>
</file>