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9" r:id="rId3"/>
    <p:sldId id="276" r:id="rId4"/>
    <p:sldId id="277" r:id="rId5"/>
    <p:sldId id="278" r:id="rId6"/>
    <p:sldId id="280" r:id="rId7"/>
    <p:sldId id="281" r:id="rId8"/>
    <p:sldId id="282" r:id="rId9"/>
    <p:sldId id="283" r:id="rId10"/>
    <p:sldId id="284" r:id="rId11"/>
    <p:sldId id="286" r:id="rId12"/>
    <p:sldId id="287" r:id="rId13"/>
    <p:sldId id="269"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542"/>
    <p:restoredTop sz="94681"/>
  </p:normalViewPr>
  <p:slideViewPr>
    <p:cSldViewPr snapToGrid="0" snapToObjects="1">
      <p:cViewPr varScale="1">
        <p:scale>
          <a:sx n="91" d="100"/>
          <a:sy n="91" d="100"/>
        </p:scale>
        <p:origin x="253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677AD-0612-CE49-8871-FD17D1728DC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A39F2EB-1AB9-B942-830B-78D85E8685D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B70921B-41B6-CA47-994C-BE15061FC778}"/>
              </a:ext>
            </a:extLst>
          </p:cNvPr>
          <p:cNvSpPr>
            <a:spLocks noGrp="1"/>
          </p:cNvSpPr>
          <p:nvPr>
            <p:ph type="dt" sz="half" idx="10"/>
          </p:nvPr>
        </p:nvSpPr>
        <p:spPr/>
        <p:txBody>
          <a:bodyPr/>
          <a:lstStyle/>
          <a:p>
            <a:fld id="{204F77BF-5D30-2046-92C0-B496C8269CF8}" type="datetimeFigureOut">
              <a:rPr lang="en-US" smtClean="0"/>
              <a:t>9/22/19</a:t>
            </a:fld>
            <a:endParaRPr lang="en-US"/>
          </a:p>
        </p:txBody>
      </p:sp>
      <p:sp>
        <p:nvSpPr>
          <p:cNvPr id="5" name="Footer Placeholder 4">
            <a:extLst>
              <a:ext uri="{FF2B5EF4-FFF2-40B4-BE49-F238E27FC236}">
                <a16:creationId xmlns:a16="http://schemas.microsoft.com/office/drawing/2014/main" id="{5682EE2A-176D-6D46-8F8D-262BD288D5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08720F-9D3B-5F46-9C84-0DFF2B617143}"/>
              </a:ext>
            </a:extLst>
          </p:cNvPr>
          <p:cNvSpPr>
            <a:spLocks noGrp="1"/>
          </p:cNvSpPr>
          <p:nvPr>
            <p:ph type="sldNum" sz="quarter" idx="12"/>
          </p:nvPr>
        </p:nvSpPr>
        <p:spPr/>
        <p:txBody>
          <a:bodyPr/>
          <a:lstStyle/>
          <a:p>
            <a:fld id="{892B1143-1FCF-0D42-8038-9A33C9BCC302}" type="slidenum">
              <a:rPr lang="en-US" smtClean="0"/>
              <a:t>‹#›</a:t>
            </a:fld>
            <a:endParaRPr lang="en-US"/>
          </a:p>
        </p:txBody>
      </p:sp>
    </p:spTree>
    <p:extLst>
      <p:ext uri="{BB962C8B-B14F-4D97-AF65-F5344CB8AC3E}">
        <p14:creationId xmlns:p14="http://schemas.microsoft.com/office/powerpoint/2010/main" val="36583403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2850C-6BAF-BF4C-B035-815A9A89980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9460DF3-5E6E-1745-A37F-535ABD90C87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913DC8-114A-B14C-958D-CDFED2DBECD0}"/>
              </a:ext>
            </a:extLst>
          </p:cNvPr>
          <p:cNvSpPr>
            <a:spLocks noGrp="1"/>
          </p:cNvSpPr>
          <p:nvPr>
            <p:ph type="dt" sz="half" idx="10"/>
          </p:nvPr>
        </p:nvSpPr>
        <p:spPr/>
        <p:txBody>
          <a:bodyPr/>
          <a:lstStyle/>
          <a:p>
            <a:fld id="{204F77BF-5D30-2046-92C0-B496C8269CF8}" type="datetimeFigureOut">
              <a:rPr lang="en-US" smtClean="0"/>
              <a:t>9/22/19</a:t>
            </a:fld>
            <a:endParaRPr lang="en-US"/>
          </a:p>
        </p:txBody>
      </p:sp>
      <p:sp>
        <p:nvSpPr>
          <p:cNvPr id="5" name="Footer Placeholder 4">
            <a:extLst>
              <a:ext uri="{FF2B5EF4-FFF2-40B4-BE49-F238E27FC236}">
                <a16:creationId xmlns:a16="http://schemas.microsoft.com/office/drawing/2014/main" id="{733F3CE5-D744-A84B-97D9-FE20F4AC1D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586F86-1CB4-6340-8E17-6E4DBD3AE32A}"/>
              </a:ext>
            </a:extLst>
          </p:cNvPr>
          <p:cNvSpPr>
            <a:spLocks noGrp="1"/>
          </p:cNvSpPr>
          <p:nvPr>
            <p:ph type="sldNum" sz="quarter" idx="12"/>
          </p:nvPr>
        </p:nvSpPr>
        <p:spPr/>
        <p:txBody>
          <a:bodyPr/>
          <a:lstStyle/>
          <a:p>
            <a:fld id="{892B1143-1FCF-0D42-8038-9A33C9BCC302}" type="slidenum">
              <a:rPr lang="en-US" smtClean="0"/>
              <a:t>‹#›</a:t>
            </a:fld>
            <a:endParaRPr lang="en-US"/>
          </a:p>
        </p:txBody>
      </p:sp>
    </p:spTree>
    <p:extLst>
      <p:ext uri="{BB962C8B-B14F-4D97-AF65-F5344CB8AC3E}">
        <p14:creationId xmlns:p14="http://schemas.microsoft.com/office/powerpoint/2010/main" val="3149074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4F690C-1CAC-5D4D-B05E-03F84A9C3B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0C33C85-16FA-2148-8F65-CA79CAF8BC8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996EDE-7449-7F45-A05C-256406367FD2}"/>
              </a:ext>
            </a:extLst>
          </p:cNvPr>
          <p:cNvSpPr>
            <a:spLocks noGrp="1"/>
          </p:cNvSpPr>
          <p:nvPr>
            <p:ph type="dt" sz="half" idx="10"/>
          </p:nvPr>
        </p:nvSpPr>
        <p:spPr/>
        <p:txBody>
          <a:bodyPr/>
          <a:lstStyle/>
          <a:p>
            <a:fld id="{204F77BF-5D30-2046-92C0-B496C8269CF8}" type="datetimeFigureOut">
              <a:rPr lang="en-US" smtClean="0"/>
              <a:t>9/22/19</a:t>
            </a:fld>
            <a:endParaRPr lang="en-US"/>
          </a:p>
        </p:txBody>
      </p:sp>
      <p:sp>
        <p:nvSpPr>
          <p:cNvPr id="5" name="Footer Placeholder 4">
            <a:extLst>
              <a:ext uri="{FF2B5EF4-FFF2-40B4-BE49-F238E27FC236}">
                <a16:creationId xmlns:a16="http://schemas.microsoft.com/office/drawing/2014/main" id="{0F38F116-535B-6645-B8B6-B931C20782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C69E20-6CCF-9E45-B712-F18B3208B7C7}"/>
              </a:ext>
            </a:extLst>
          </p:cNvPr>
          <p:cNvSpPr>
            <a:spLocks noGrp="1"/>
          </p:cNvSpPr>
          <p:nvPr>
            <p:ph type="sldNum" sz="quarter" idx="12"/>
          </p:nvPr>
        </p:nvSpPr>
        <p:spPr/>
        <p:txBody>
          <a:bodyPr/>
          <a:lstStyle/>
          <a:p>
            <a:fld id="{892B1143-1FCF-0D42-8038-9A33C9BCC302}" type="slidenum">
              <a:rPr lang="en-US" smtClean="0"/>
              <a:t>‹#›</a:t>
            </a:fld>
            <a:endParaRPr lang="en-US"/>
          </a:p>
        </p:txBody>
      </p:sp>
    </p:spTree>
    <p:extLst>
      <p:ext uri="{BB962C8B-B14F-4D97-AF65-F5344CB8AC3E}">
        <p14:creationId xmlns:p14="http://schemas.microsoft.com/office/powerpoint/2010/main" val="1812710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400E6-2655-1840-91D8-E5A68BBDFC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339D98-BB31-0A46-8AA2-AD6D384D871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E7DA39-BD95-FC42-BF85-5F76D7D3D6A4}"/>
              </a:ext>
            </a:extLst>
          </p:cNvPr>
          <p:cNvSpPr>
            <a:spLocks noGrp="1"/>
          </p:cNvSpPr>
          <p:nvPr>
            <p:ph type="dt" sz="half" idx="10"/>
          </p:nvPr>
        </p:nvSpPr>
        <p:spPr/>
        <p:txBody>
          <a:bodyPr/>
          <a:lstStyle/>
          <a:p>
            <a:fld id="{204F77BF-5D30-2046-92C0-B496C8269CF8}" type="datetimeFigureOut">
              <a:rPr lang="en-US" smtClean="0"/>
              <a:t>9/22/19</a:t>
            </a:fld>
            <a:endParaRPr lang="en-US"/>
          </a:p>
        </p:txBody>
      </p:sp>
      <p:sp>
        <p:nvSpPr>
          <p:cNvPr id="5" name="Footer Placeholder 4">
            <a:extLst>
              <a:ext uri="{FF2B5EF4-FFF2-40B4-BE49-F238E27FC236}">
                <a16:creationId xmlns:a16="http://schemas.microsoft.com/office/drawing/2014/main" id="{C07FC5C7-4C4F-C342-9B69-7D056A7E87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7D97CE-8640-254E-AE78-7C963F2D4D20}"/>
              </a:ext>
            </a:extLst>
          </p:cNvPr>
          <p:cNvSpPr>
            <a:spLocks noGrp="1"/>
          </p:cNvSpPr>
          <p:nvPr>
            <p:ph type="sldNum" sz="quarter" idx="12"/>
          </p:nvPr>
        </p:nvSpPr>
        <p:spPr/>
        <p:txBody>
          <a:bodyPr/>
          <a:lstStyle/>
          <a:p>
            <a:fld id="{892B1143-1FCF-0D42-8038-9A33C9BCC302}" type="slidenum">
              <a:rPr lang="en-US" smtClean="0"/>
              <a:t>‹#›</a:t>
            </a:fld>
            <a:endParaRPr lang="en-US"/>
          </a:p>
        </p:txBody>
      </p:sp>
    </p:spTree>
    <p:extLst>
      <p:ext uri="{BB962C8B-B14F-4D97-AF65-F5344CB8AC3E}">
        <p14:creationId xmlns:p14="http://schemas.microsoft.com/office/powerpoint/2010/main" val="4273048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D13D0-665C-544A-AC67-C010A714AE9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59678D8-5F3E-8740-B750-C29E776299F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8CF2738-B498-3846-A450-8115344BABAB}"/>
              </a:ext>
            </a:extLst>
          </p:cNvPr>
          <p:cNvSpPr>
            <a:spLocks noGrp="1"/>
          </p:cNvSpPr>
          <p:nvPr>
            <p:ph type="dt" sz="half" idx="10"/>
          </p:nvPr>
        </p:nvSpPr>
        <p:spPr/>
        <p:txBody>
          <a:bodyPr/>
          <a:lstStyle/>
          <a:p>
            <a:fld id="{204F77BF-5D30-2046-92C0-B496C8269CF8}" type="datetimeFigureOut">
              <a:rPr lang="en-US" smtClean="0"/>
              <a:t>9/22/19</a:t>
            </a:fld>
            <a:endParaRPr lang="en-US"/>
          </a:p>
        </p:txBody>
      </p:sp>
      <p:sp>
        <p:nvSpPr>
          <p:cNvPr id="5" name="Footer Placeholder 4">
            <a:extLst>
              <a:ext uri="{FF2B5EF4-FFF2-40B4-BE49-F238E27FC236}">
                <a16:creationId xmlns:a16="http://schemas.microsoft.com/office/drawing/2014/main" id="{504FE8F1-48C6-7C46-BAFF-0F1DA4E884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D1617C-BE6B-2244-8A3E-66C74E5B99A5}"/>
              </a:ext>
            </a:extLst>
          </p:cNvPr>
          <p:cNvSpPr>
            <a:spLocks noGrp="1"/>
          </p:cNvSpPr>
          <p:nvPr>
            <p:ph type="sldNum" sz="quarter" idx="12"/>
          </p:nvPr>
        </p:nvSpPr>
        <p:spPr/>
        <p:txBody>
          <a:bodyPr/>
          <a:lstStyle/>
          <a:p>
            <a:fld id="{892B1143-1FCF-0D42-8038-9A33C9BCC302}" type="slidenum">
              <a:rPr lang="en-US" smtClean="0"/>
              <a:t>‹#›</a:t>
            </a:fld>
            <a:endParaRPr lang="en-US"/>
          </a:p>
        </p:txBody>
      </p:sp>
    </p:spTree>
    <p:extLst>
      <p:ext uri="{BB962C8B-B14F-4D97-AF65-F5344CB8AC3E}">
        <p14:creationId xmlns:p14="http://schemas.microsoft.com/office/powerpoint/2010/main" val="42875476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36A80-8688-D649-BD47-6D3E0B956F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65371B-23CF-DA47-8FB9-6F1946D8F63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C4576F2-8C4D-E743-A484-1E7E9F75C0A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D07A7C8-FD7B-0645-BB15-09D64CF22F33}"/>
              </a:ext>
            </a:extLst>
          </p:cNvPr>
          <p:cNvSpPr>
            <a:spLocks noGrp="1"/>
          </p:cNvSpPr>
          <p:nvPr>
            <p:ph type="dt" sz="half" idx="10"/>
          </p:nvPr>
        </p:nvSpPr>
        <p:spPr/>
        <p:txBody>
          <a:bodyPr/>
          <a:lstStyle/>
          <a:p>
            <a:fld id="{204F77BF-5D30-2046-92C0-B496C8269CF8}" type="datetimeFigureOut">
              <a:rPr lang="en-US" smtClean="0"/>
              <a:t>9/22/19</a:t>
            </a:fld>
            <a:endParaRPr lang="en-US"/>
          </a:p>
        </p:txBody>
      </p:sp>
      <p:sp>
        <p:nvSpPr>
          <p:cNvPr id="6" name="Footer Placeholder 5">
            <a:extLst>
              <a:ext uri="{FF2B5EF4-FFF2-40B4-BE49-F238E27FC236}">
                <a16:creationId xmlns:a16="http://schemas.microsoft.com/office/drawing/2014/main" id="{AD0661F5-518B-004E-9257-060B6D42D0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F206A6-3B23-044D-892B-928FEDE2DE60}"/>
              </a:ext>
            </a:extLst>
          </p:cNvPr>
          <p:cNvSpPr>
            <a:spLocks noGrp="1"/>
          </p:cNvSpPr>
          <p:nvPr>
            <p:ph type="sldNum" sz="quarter" idx="12"/>
          </p:nvPr>
        </p:nvSpPr>
        <p:spPr/>
        <p:txBody>
          <a:bodyPr/>
          <a:lstStyle/>
          <a:p>
            <a:fld id="{892B1143-1FCF-0D42-8038-9A33C9BCC302}" type="slidenum">
              <a:rPr lang="en-US" smtClean="0"/>
              <a:t>‹#›</a:t>
            </a:fld>
            <a:endParaRPr lang="en-US"/>
          </a:p>
        </p:txBody>
      </p:sp>
    </p:spTree>
    <p:extLst>
      <p:ext uri="{BB962C8B-B14F-4D97-AF65-F5344CB8AC3E}">
        <p14:creationId xmlns:p14="http://schemas.microsoft.com/office/powerpoint/2010/main" val="23729984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E418C-7597-834B-82AD-614CE2BFBCC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6C1FEF5-9B48-DF4E-BD20-1ED5D740A4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52DDFFB-2C01-7E44-8F35-249DA92181D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107EE75-5F30-664F-84AB-DD530B89D8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2A0532C-8567-174F-9AE9-067083C9759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8B1458-6AEB-AA4A-B049-ACA797775BAC}"/>
              </a:ext>
            </a:extLst>
          </p:cNvPr>
          <p:cNvSpPr>
            <a:spLocks noGrp="1"/>
          </p:cNvSpPr>
          <p:nvPr>
            <p:ph type="dt" sz="half" idx="10"/>
          </p:nvPr>
        </p:nvSpPr>
        <p:spPr/>
        <p:txBody>
          <a:bodyPr/>
          <a:lstStyle/>
          <a:p>
            <a:fld id="{204F77BF-5D30-2046-92C0-B496C8269CF8}" type="datetimeFigureOut">
              <a:rPr lang="en-US" smtClean="0"/>
              <a:t>9/22/19</a:t>
            </a:fld>
            <a:endParaRPr lang="en-US"/>
          </a:p>
        </p:txBody>
      </p:sp>
      <p:sp>
        <p:nvSpPr>
          <p:cNvPr id="8" name="Footer Placeholder 7">
            <a:extLst>
              <a:ext uri="{FF2B5EF4-FFF2-40B4-BE49-F238E27FC236}">
                <a16:creationId xmlns:a16="http://schemas.microsoft.com/office/drawing/2014/main" id="{6112E46E-2302-3B49-AEC1-BDC6588153D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F521FA4-A2E5-B249-B7D9-5FC855DF90E6}"/>
              </a:ext>
            </a:extLst>
          </p:cNvPr>
          <p:cNvSpPr>
            <a:spLocks noGrp="1"/>
          </p:cNvSpPr>
          <p:nvPr>
            <p:ph type="sldNum" sz="quarter" idx="12"/>
          </p:nvPr>
        </p:nvSpPr>
        <p:spPr/>
        <p:txBody>
          <a:bodyPr/>
          <a:lstStyle/>
          <a:p>
            <a:fld id="{892B1143-1FCF-0D42-8038-9A33C9BCC302}" type="slidenum">
              <a:rPr lang="en-US" smtClean="0"/>
              <a:t>‹#›</a:t>
            </a:fld>
            <a:endParaRPr lang="en-US"/>
          </a:p>
        </p:txBody>
      </p:sp>
    </p:spTree>
    <p:extLst>
      <p:ext uri="{BB962C8B-B14F-4D97-AF65-F5344CB8AC3E}">
        <p14:creationId xmlns:p14="http://schemas.microsoft.com/office/powerpoint/2010/main" val="16168846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52C46-2DE7-FA40-825F-BB043EDD392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8373C8-07B6-7D47-A714-F2D407E7806F}"/>
              </a:ext>
            </a:extLst>
          </p:cNvPr>
          <p:cNvSpPr>
            <a:spLocks noGrp="1"/>
          </p:cNvSpPr>
          <p:nvPr>
            <p:ph type="dt" sz="half" idx="10"/>
          </p:nvPr>
        </p:nvSpPr>
        <p:spPr/>
        <p:txBody>
          <a:bodyPr/>
          <a:lstStyle/>
          <a:p>
            <a:fld id="{204F77BF-5D30-2046-92C0-B496C8269CF8}" type="datetimeFigureOut">
              <a:rPr lang="en-US" smtClean="0"/>
              <a:t>9/22/19</a:t>
            </a:fld>
            <a:endParaRPr lang="en-US"/>
          </a:p>
        </p:txBody>
      </p:sp>
      <p:sp>
        <p:nvSpPr>
          <p:cNvPr id="4" name="Footer Placeholder 3">
            <a:extLst>
              <a:ext uri="{FF2B5EF4-FFF2-40B4-BE49-F238E27FC236}">
                <a16:creationId xmlns:a16="http://schemas.microsoft.com/office/drawing/2014/main" id="{30498FE1-5891-DB4C-A173-B4DB09FBB06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1966821-5235-BB47-BFE8-4D593E833DF7}"/>
              </a:ext>
            </a:extLst>
          </p:cNvPr>
          <p:cNvSpPr>
            <a:spLocks noGrp="1"/>
          </p:cNvSpPr>
          <p:nvPr>
            <p:ph type="sldNum" sz="quarter" idx="12"/>
          </p:nvPr>
        </p:nvSpPr>
        <p:spPr/>
        <p:txBody>
          <a:bodyPr/>
          <a:lstStyle/>
          <a:p>
            <a:fld id="{892B1143-1FCF-0D42-8038-9A33C9BCC302}" type="slidenum">
              <a:rPr lang="en-US" smtClean="0"/>
              <a:t>‹#›</a:t>
            </a:fld>
            <a:endParaRPr lang="en-US"/>
          </a:p>
        </p:txBody>
      </p:sp>
    </p:spTree>
    <p:extLst>
      <p:ext uri="{BB962C8B-B14F-4D97-AF65-F5344CB8AC3E}">
        <p14:creationId xmlns:p14="http://schemas.microsoft.com/office/powerpoint/2010/main" val="24528335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0095CB-9E00-864D-86A6-F515562C5B01}"/>
              </a:ext>
            </a:extLst>
          </p:cNvPr>
          <p:cNvSpPr>
            <a:spLocks noGrp="1"/>
          </p:cNvSpPr>
          <p:nvPr>
            <p:ph type="dt" sz="half" idx="10"/>
          </p:nvPr>
        </p:nvSpPr>
        <p:spPr/>
        <p:txBody>
          <a:bodyPr/>
          <a:lstStyle/>
          <a:p>
            <a:fld id="{204F77BF-5D30-2046-92C0-B496C8269CF8}" type="datetimeFigureOut">
              <a:rPr lang="en-US" smtClean="0"/>
              <a:t>9/22/19</a:t>
            </a:fld>
            <a:endParaRPr lang="en-US"/>
          </a:p>
        </p:txBody>
      </p:sp>
      <p:sp>
        <p:nvSpPr>
          <p:cNvPr id="3" name="Footer Placeholder 2">
            <a:extLst>
              <a:ext uri="{FF2B5EF4-FFF2-40B4-BE49-F238E27FC236}">
                <a16:creationId xmlns:a16="http://schemas.microsoft.com/office/drawing/2014/main" id="{1CA29100-25DF-E44A-B693-731F90FF002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53AE696-EA1F-F244-9F42-972F62E46A9F}"/>
              </a:ext>
            </a:extLst>
          </p:cNvPr>
          <p:cNvSpPr>
            <a:spLocks noGrp="1"/>
          </p:cNvSpPr>
          <p:nvPr>
            <p:ph type="sldNum" sz="quarter" idx="12"/>
          </p:nvPr>
        </p:nvSpPr>
        <p:spPr/>
        <p:txBody>
          <a:bodyPr/>
          <a:lstStyle/>
          <a:p>
            <a:fld id="{892B1143-1FCF-0D42-8038-9A33C9BCC302}" type="slidenum">
              <a:rPr lang="en-US" smtClean="0"/>
              <a:t>‹#›</a:t>
            </a:fld>
            <a:endParaRPr lang="en-US"/>
          </a:p>
        </p:txBody>
      </p:sp>
    </p:spTree>
    <p:extLst>
      <p:ext uri="{BB962C8B-B14F-4D97-AF65-F5344CB8AC3E}">
        <p14:creationId xmlns:p14="http://schemas.microsoft.com/office/powerpoint/2010/main" val="26919931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83257-975E-3F47-A994-3256559092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35C9558-0303-1246-BE6C-1F9450E496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CA9EC54-87EF-8440-9587-69D822050B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76F8DF8-A96B-2D48-BDA3-9352426608DF}"/>
              </a:ext>
            </a:extLst>
          </p:cNvPr>
          <p:cNvSpPr>
            <a:spLocks noGrp="1"/>
          </p:cNvSpPr>
          <p:nvPr>
            <p:ph type="dt" sz="half" idx="10"/>
          </p:nvPr>
        </p:nvSpPr>
        <p:spPr/>
        <p:txBody>
          <a:bodyPr/>
          <a:lstStyle/>
          <a:p>
            <a:fld id="{204F77BF-5D30-2046-92C0-B496C8269CF8}" type="datetimeFigureOut">
              <a:rPr lang="en-US" smtClean="0"/>
              <a:t>9/22/19</a:t>
            </a:fld>
            <a:endParaRPr lang="en-US"/>
          </a:p>
        </p:txBody>
      </p:sp>
      <p:sp>
        <p:nvSpPr>
          <p:cNvPr id="6" name="Footer Placeholder 5">
            <a:extLst>
              <a:ext uri="{FF2B5EF4-FFF2-40B4-BE49-F238E27FC236}">
                <a16:creationId xmlns:a16="http://schemas.microsoft.com/office/drawing/2014/main" id="{F2F2FFEF-5419-394E-8D31-01DBB95EB6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8C499B-6E38-4943-99C6-CD191DC5F165}"/>
              </a:ext>
            </a:extLst>
          </p:cNvPr>
          <p:cNvSpPr>
            <a:spLocks noGrp="1"/>
          </p:cNvSpPr>
          <p:nvPr>
            <p:ph type="sldNum" sz="quarter" idx="12"/>
          </p:nvPr>
        </p:nvSpPr>
        <p:spPr/>
        <p:txBody>
          <a:bodyPr/>
          <a:lstStyle/>
          <a:p>
            <a:fld id="{892B1143-1FCF-0D42-8038-9A33C9BCC302}" type="slidenum">
              <a:rPr lang="en-US" smtClean="0"/>
              <a:t>‹#›</a:t>
            </a:fld>
            <a:endParaRPr lang="en-US"/>
          </a:p>
        </p:txBody>
      </p:sp>
    </p:spTree>
    <p:extLst>
      <p:ext uri="{BB962C8B-B14F-4D97-AF65-F5344CB8AC3E}">
        <p14:creationId xmlns:p14="http://schemas.microsoft.com/office/powerpoint/2010/main" val="31261437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E0639-B40E-F14C-A55B-D6FADCA6B2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772A599-C56A-2641-975E-BD06EE7D65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CF9C2AE-26F8-604D-B269-2FECE9BFC5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D842932-BA23-F54B-8ECB-BF69FF910840}"/>
              </a:ext>
            </a:extLst>
          </p:cNvPr>
          <p:cNvSpPr>
            <a:spLocks noGrp="1"/>
          </p:cNvSpPr>
          <p:nvPr>
            <p:ph type="dt" sz="half" idx="10"/>
          </p:nvPr>
        </p:nvSpPr>
        <p:spPr/>
        <p:txBody>
          <a:bodyPr/>
          <a:lstStyle/>
          <a:p>
            <a:fld id="{204F77BF-5D30-2046-92C0-B496C8269CF8}" type="datetimeFigureOut">
              <a:rPr lang="en-US" smtClean="0"/>
              <a:t>9/22/19</a:t>
            </a:fld>
            <a:endParaRPr lang="en-US"/>
          </a:p>
        </p:txBody>
      </p:sp>
      <p:sp>
        <p:nvSpPr>
          <p:cNvPr id="6" name="Footer Placeholder 5">
            <a:extLst>
              <a:ext uri="{FF2B5EF4-FFF2-40B4-BE49-F238E27FC236}">
                <a16:creationId xmlns:a16="http://schemas.microsoft.com/office/drawing/2014/main" id="{50B81038-9E6E-7B4C-A538-3F485CAACB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3670FD-9E23-5841-BBBA-6A406D933D2D}"/>
              </a:ext>
            </a:extLst>
          </p:cNvPr>
          <p:cNvSpPr>
            <a:spLocks noGrp="1"/>
          </p:cNvSpPr>
          <p:nvPr>
            <p:ph type="sldNum" sz="quarter" idx="12"/>
          </p:nvPr>
        </p:nvSpPr>
        <p:spPr/>
        <p:txBody>
          <a:bodyPr/>
          <a:lstStyle/>
          <a:p>
            <a:fld id="{892B1143-1FCF-0D42-8038-9A33C9BCC302}" type="slidenum">
              <a:rPr lang="en-US" smtClean="0"/>
              <a:t>‹#›</a:t>
            </a:fld>
            <a:endParaRPr lang="en-US"/>
          </a:p>
        </p:txBody>
      </p:sp>
    </p:spTree>
    <p:extLst>
      <p:ext uri="{BB962C8B-B14F-4D97-AF65-F5344CB8AC3E}">
        <p14:creationId xmlns:p14="http://schemas.microsoft.com/office/powerpoint/2010/main" val="24710435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extLst>
              <a:ext uri="{BEBA8EAE-BF5A-486C-A8C5-ECC9F3942E4B}">
                <a14:imgProps xmlns:a14="http://schemas.microsoft.com/office/drawing/2010/main">
                  <a14:imgLayer>
                    <a14:imgEffect>
                      <a14:sharpenSoften amount="-100000"/>
                    </a14:imgEffect>
                    <a14:imgEffect>
                      <a14:colorTemperature colorTemp="6671"/>
                    </a14:imgEffect>
                    <a14:imgEffect>
                      <a14:saturation sat="328000"/>
                    </a14:imgEffect>
                    <a14:imgEffect>
                      <a14:brightnessContrast contrast="-40000"/>
                    </a14:imgEffect>
                  </a14:imgLayer>
                </a14:imgProps>
              </a:ext>
            </a:extLst>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423099-9D5F-4045-96DD-6350A941AD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F3CE4E7-3192-B345-B320-CF2F5AF9C35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7734D52-FE40-BE45-8593-D6DB15C00E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4F77BF-5D30-2046-92C0-B496C8269CF8}" type="datetimeFigureOut">
              <a:rPr lang="en-US" smtClean="0"/>
              <a:t>9/22/19</a:t>
            </a:fld>
            <a:endParaRPr lang="en-US"/>
          </a:p>
        </p:txBody>
      </p:sp>
      <p:sp>
        <p:nvSpPr>
          <p:cNvPr id="5" name="Footer Placeholder 4">
            <a:extLst>
              <a:ext uri="{FF2B5EF4-FFF2-40B4-BE49-F238E27FC236}">
                <a16:creationId xmlns:a16="http://schemas.microsoft.com/office/drawing/2014/main" id="{ACDAF4B5-2C58-A448-93F6-816FADEE33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6777612-A81C-064B-99B2-124E53506D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2B1143-1FCF-0D42-8038-9A33C9BCC302}" type="slidenum">
              <a:rPr lang="en-US" smtClean="0"/>
              <a:t>‹#›</a:t>
            </a:fld>
            <a:endParaRPr lang="en-US"/>
          </a:p>
        </p:txBody>
      </p:sp>
    </p:spTree>
    <p:extLst>
      <p:ext uri="{BB962C8B-B14F-4D97-AF65-F5344CB8AC3E}">
        <p14:creationId xmlns:p14="http://schemas.microsoft.com/office/powerpoint/2010/main" val="17163570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Candara" panose="020E0502030303020204" pitchFamily="34" charset="0"/>
          <a:ea typeface="DotumChe" panose="020B0609000101010101" pitchFamily="49" charset="-127"/>
          <a:cs typeface="Futura Medium" panose="020B0602020204020303" pitchFamily="34"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tiff"/><Relationship Id="rId1" Type="http://schemas.openxmlformats.org/officeDocument/2006/relationships/slideLayout" Target="../slideLayouts/slideLayout2.xml"/><Relationship Id="rId4" Type="http://schemas.openxmlformats.org/officeDocument/2006/relationships/image" Target="../media/image12.tiff"/></Relationships>
</file>

<file path=ppt/slides/_rels/slide11.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3A92B-7B27-7644-B232-477EBB6976CC}"/>
              </a:ext>
            </a:extLst>
          </p:cNvPr>
          <p:cNvSpPr>
            <a:spLocks noGrp="1"/>
          </p:cNvSpPr>
          <p:nvPr>
            <p:ph type="ctrTitle"/>
          </p:nvPr>
        </p:nvSpPr>
        <p:spPr/>
        <p:txBody>
          <a:bodyPr/>
          <a:lstStyle/>
          <a:p>
            <a:r>
              <a:rPr lang="en-US" dirty="0"/>
              <a:t>The Sunday Worship Service</a:t>
            </a:r>
          </a:p>
        </p:txBody>
      </p:sp>
      <p:sp>
        <p:nvSpPr>
          <p:cNvPr id="3" name="Subtitle 2">
            <a:extLst>
              <a:ext uri="{FF2B5EF4-FFF2-40B4-BE49-F238E27FC236}">
                <a16:creationId xmlns:a16="http://schemas.microsoft.com/office/drawing/2014/main" id="{AD137D1A-4D38-FE42-979C-1FCD1DE9736D}"/>
              </a:ext>
            </a:extLst>
          </p:cNvPr>
          <p:cNvSpPr>
            <a:spLocks noGrp="1"/>
          </p:cNvSpPr>
          <p:nvPr>
            <p:ph type="subTitle" idx="1"/>
          </p:nvPr>
        </p:nvSpPr>
        <p:spPr/>
        <p:txBody>
          <a:bodyPr/>
          <a:lstStyle/>
          <a:p>
            <a:r>
              <a:rPr lang="en-US" dirty="0"/>
              <a:t>The Why and How of the Sunday Morning Church Service</a:t>
            </a:r>
          </a:p>
          <a:p>
            <a:r>
              <a:rPr lang="en-US" dirty="0"/>
              <a:t>Part 2: The Prescriptions as Played Out in Tradition</a:t>
            </a:r>
          </a:p>
        </p:txBody>
      </p:sp>
      <p:sp>
        <p:nvSpPr>
          <p:cNvPr id="4" name="Subtitle 2">
            <a:extLst>
              <a:ext uri="{FF2B5EF4-FFF2-40B4-BE49-F238E27FC236}">
                <a16:creationId xmlns:a16="http://schemas.microsoft.com/office/drawing/2014/main" id="{C834C4B8-0BF1-3146-A6DF-4CBD6D6FAB0B}"/>
              </a:ext>
            </a:extLst>
          </p:cNvPr>
          <p:cNvSpPr txBox="1">
            <a:spLocks/>
          </p:cNvSpPr>
          <p:nvPr/>
        </p:nvSpPr>
        <p:spPr>
          <a:xfrm>
            <a:off x="9741948" y="6050321"/>
            <a:ext cx="1689847" cy="833717"/>
          </a:xfrm>
          <a:prstGeom prst="rect">
            <a:avLst/>
          </a:prstGeom>
        </p:spPr>
        <p:txBody>
          <a:bodyPr>
            <a:noAutofit/>
          </a:bodyPr>
          <a:lstStyle>
            <a:lvl1pPr marL="0" indent="0" algn="ctr" defTabSz="342900" rtl="0" eaLnBrk="1" latinLnBrk="0" hangingPunct="1">
              <a:spcBef>
                <a:spcPct val="20000"/>
              </a:spcBef>
              <a:buFont typeface="Arial"/>
              <a:buNone/>
              <a:defRPr sz="3200" kern="1200">
                <a:ln w="3175">
                  <a:solidFill>
                    <a:schemeClr val="tx1"/>
                  </a:solidFill>
                </a:ln>
                <a:solidFill>
                  <a:schemeClr val="tx1">
                    <a:tint val="75000"/>
                  </a:schemeClr>
                </a:solidFill>
                <a:effectLst>
                  <a:outerShdw blurRad="12700" dist="38100" dir="2700000" algn="tl" rotWithShape="0">
                    <a:srgbClr val="000000">
                      <a:alpha val="98000"/>
                    </a:srgbClr>
                  </a:outerShdw>
                </a:effectLst>
                <a:latin typeface="Helvetica"/>
                <a:ea typeface="+mn-ea"/>
                <a:cs typeface="+mn-cs"/>
              </a:defRPr>
            </a:lvl1pPr>
            <a:lvl2pPr marL="342900" indent="0" algn="ctr" defTabSz="342900" rtl="0" eaLnBrk="1" latinLnBrk="0" hangingPunct="1">
              <a:spcBef>
                <a:spcPct val="20000"/>
              </a:spcBef>
              <a:buFont typeface="Arial"/>
              <a:buNone/>
              <a:defRPr sz="2800" kern="1200">
                <a:ln w="3175">
                  <a:solidFill>
                    <a:schemeClr val="tx1"/>
                  </a:solidFill>
                </a:ln>
                <a:solidFill>
                  <a:schemeClr val="tx1">
                    <a:tint val="75000"/>
                  </a:schemeClr>
                </a:solidFill>
                <a:effectLst>
                  <a:outerShdw blurRad="12700" dist="38100" dir="2700000" algn="tl" rotWithShape="0">
                    <a:srgbClr val="000000">
                      <a:alpha val="98000"/>
                    </a:srgbClr>
                  </a:outerShdw>
                </a:effectLst>
                <a:latin typeface="Helvetica"/>
                <a:ea typeface="+mn-ea"/>
                <a:cs typeface="+mn-cs"/>
              </a:defRPr>
            </a:lvl2pPr>
            <a:lvl3pPr marL="685800" indent="0" algn="ctr" defTabSz="342900" rtl="0" eaLnBrk="1" latinLnBrk="0" hangingPunct="1">
              <a:spcBef>
                <a:spcPct val="20000"/>
              </a:spcBef>
              <a:buFont typeface="Arial"/>
              <a:buNone/>
              <a:defRPr sz="2600" kern="1200">
                <a:ln w="3175">
                  <a:solidFill>
                    <a:schemeClr val="tx1"/>
                  </a:solidFill>
                </a:ln>
                <a:solidFill>
                  <a:schemeClr val="tx1">
                    <a:tint val="75000"/>
                  </a:schemeClr>
                </a:solidFill>
                <a:effectLst>
                  <a:outerShdw blurRad="12700" dist="38100" dir="2700000" algn="tl" rotWithShape="0">
                    <a:srgbClr val="000000">
                      <a:alpha val="98000"/>
                    </a:srgbClr>
                  </a:outerShdw>
                </a:effectLst>
                <a:latin typeface="Helvetica"/>
                <a:ea typeface="+mn-ea"/>
                <a:cs typeface="+mn-cs"/>
              </a:defRPr>
            </a:lvl3pPr>
            <a:lvl4pPr marL="1028700" indent="0" algn="ctr" defTabSz="342900" rtl="0" eaLnBrk="1" latinLnBrk="0" hangingPunct="1">
              <a:spcBef>
                <a:spcPct val="20000"/>
              </a:spcBef>
              <a:buFont typeface="Arial"/>
              <a:buNone/>
              <a:defRPr sz="2400" kern="1200">
                <a:ln w="3175">
                  <a:solidFill>
                    <a:schemeClr val="tx1"/>
                  </a:solidFill>
                </a:ln>
                <a:solidFill>
                  <a:schemeClr val="tx1">
                    <a:tint val="75000"/>
                  </a:schemeClr>
                </a:solidFill>
                <a:effectLst>
                  <a:outerShdw blurRad="12700" dist="38100" dir="2700000" algn="tl" rotWithShape="0">
                    <a:srgbClr val="000000">
                      <a:alpha val="98000"/>
                    </a:srgbClr>
                  </a:outerShdw>
                </a:effectLst>
                <a:latin typeface="Helvetica"/>
                <a:ea typeface="+mn-ea"/>
                <a:cs typeface="+mn-cs"/>
              </a:defRPr>
            </a:lvl4pPr>
            <a:lvl5pPr marL="1371600" indent="0" algn="ctr" defTabSz="342900" rtl="0" eaLnBrk="1" latinLnBrk="0" hangingPunct="1">
              <a:spcBef>
                <a:spcPct val="20000"/>
              </a:spcBef>
              <a:buFont typeface="Arial"/>
              <a:buNone/>
              <a:defRPr sz="2400" kern="1200">
                <a:ln w="3175">
                  <a:solidFill>
                    <a:schemeClr val="tx1"/>
                  </a:solidFill>
                </a:ln>
                <a:solidFill>
                  <a:schemeClr val="tx1">
                    <a:tint val="75000"/>
                  </a:schemeClr>
                </a:solidFill>
                <a:effectLst>
                  <a:outerShdw blurRad="12700" dist="38100" dir="2700000" algn="tl" rotWithShape="0">
                    <a:srgbClr val="000000">
                      <a:alpha val="98000"/>
                    </a:srgbClr>
                  </a:outerShdw>
                </a:effectLst>
                <a:latin typeface="Helvetica"/>
                <a:ea typeface="+mn-ea"/>
                <a:cs typeface="+mn-cs"/>
              </a:defRPr>
            </a:lvl5pPr>
            <a:lvl6pPr marL="17145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6pPr>
            <a:lvl7pPr marL="20574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7pPr>
            <a:lvl8pPr marL="24003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8pPr>
            <a:lvl9pPr marL="27432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9pPr>
          </a:lstStyle>
          <a:p>
            <a:pPr algn="r" fontAlgn="auto">
              <a:spcAft>
                <a:spcPts val="0"/>
              </a:spcAft>
              <a:defRPr/>
            </a:pPr>
            <a:r>
              <a:rPr lang="en-US" sz="1400" dirty="0">
                <a:ln w="3175">
                  <a:noFill/>
                </a:ln>
                <a:solidFill>
                  <a:schemeClr val="tx1"/>
                </a:solidFill>
                <a:effectLst/>
                <a:latin typeface="+mn-lt"/>
                <a:ea typeface="Avenir Book" charset="0"/>
                <a:cs typeface="Avenir Book" charset="0"/>
              </a:rPr>
              <a:t>By Stephen </a:t>
            </a:r>
            <a:r>
              <a:rPr lang="en-US" sz="1400" dirty="0" err="1">
                <a:ln w="3175">
                  <a:noFill/>
                </a:ln>
                <a:solidFill>
                  <a:schemeClr val="tx1"/>
                </a:solidFill>
                <a:effectLst/>
                <a:latin typeface="+mn-lt"/>
                <a:ea typeface="Avenir Book" charset="0"/>
                <a:cs typeface="Avenir Book" charset="0"/>
              </a:rPr>
              <a:t>Curto</a:t>
            </a:r>
            <a:endParaRPr lang="en-US" sz="1400" dirty="0">
              <a:ln w="3175">
                <a:noFill/>
              </a:ln>
              <a:solidFill>
                <a:schemeClr val="tx1"/>
              </a:solidFill>
              <a:effectLst/>
              <a:latin typeface="+mn-lt"/>
              <a:ea typeface="Avenir Book" charset="0"/>
              <a:cs typeface="Avenir Book" charset="0"/>
            </a:endParaRPr>
          </a:p>
          <a:p>
            <a:pPr algn="r" fontAlgn="auto">
              <a:spcAft>
                <a:spcPts val="0"/>
              </a:spcAft>
              <a:defRPr/>
            </a:pPr>
            <a:r>
              <a:rPr lang="en-US" sz="1400" dirty="0">
                <a:ln w="3175">
                  <a:noFill/>
                </a:ln>
                <a:solidFill>
                  <a:schemeClr val="tx1"/>
                </a:solidFill>
                <a:effectLst/>
                <a:latin typeface="+mn-lt"/>
                <a:ea typeface="Avenir Book" charset="0"/>
                <a:cs typeface="Avenir Book" charset="0"/>
              </a:rPr>
              <a:t>For </a:t>
            </a:r>
            <a:r>
              <a:rPr lang="en-US" sz="1400" dirty="0" err="1">
                <a:ln w="3175">
                  <a:noFill/>
                </a:ln>
                <a:solidFill>
                  <a:schemeClr val="tx1"/>
                </a:solidFill>
                <a:effectLst/>
                <a:latin typeface="+mn-lt"/>
                <a:ea typeface="Avenir Book" charset="0"/>
                <a:cs typeface="Avenir Book" charset="0"/>
              </a:rPr>
              <a:t>Homegroup</a:t>
            </a:r>
            <a:endParaRPr lang="en-US" sz="1400" dirty="0">
              <a:ln w="3175">
                <a:noFill/>
              </a:ln>
              <a:solidFill>
                <a:schemeClr val="tx1"/>
              </a:solidFill>
              <a:effectLst/>
              <a:latin typeface="+mn-lt"/>
              <a:ea typeface="Avenir Book" charset="0"/>
              <a:cs typeface="Avenir Book" charset="0"/>
            </a:endParaRPr>
          </a:p>
          <a:p>
            <a:pPr algn="r" fontAlgn="auto">
              <a:spcAft>
                <a:spcPts val="0"/>
              </a:spcAft>
              <a:defRPr/>
            </a:pPr>
            <a:r>
              <a:rPr lang="en-US" sz="1400">
                <a:ln w="3175">
                  <a:noFill/>
                </a:ln>
                <a:solidFill>
                  <a:schemeClr val="tx1"/>
                </a:solidFill>
                <a:effectLst/>
                <a:latin typeface="+mn-lt"/>
                <a:ea typeface="Avenir Book" charset="0"/>
                <a:cs typeface="Avenir Book" charset="0"/>
              </a:rPr>
              <a:t>Sept 22, </a:t>
            </a:r>
            <a:r>
              <a:rPr lang="en-US" sz="1400" dirty="0">
                <a:ln w="3175">
                  <a:noFill/>
                </a:ln>
                <a:solidFill>
                  <a:schemeClr val="tx1"/>
                </a:solidFill>
                <a:effectLst/>
                <a:latin typeface="+mn-lt"/>
                <a:ea typeface="Avenir Book" charset="0"/>
                <a:cs typeface="Avenir Book" charset="0"/>
              </a:rPr>
              <a:t>2019</a:t>
            </a:r>
          </a:p>
        </p:txBody>
      </p:sp>
      <p:pic>
        <p:nvPicPr>
          <p:cNvPr id="5" name="Picture 4" descr="logo2.jpg">
            <a:extLst>
              <a:ext uri="{FF2B5EF4-FFF2-40B4-BE49-F238E27FC236}">
                <a16:creationId xmlns:a16="http://schemas.microsoft.com/office/drawing/2014/main" id="{B23DE82B-0C01-7D4A-97B7-AB2AB47D4E7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2894" y="6098894"/>
            <a:ext cx="759106" cy="759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83868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22957-5463-294E-9A60-5F750C6FF3EE}"/>
              </a:ext>
            </a:extLst>
          </p:cNvPr>
          <p:cNvSpPr>
            <a:spLocks noGrp="1"/>
          </p:cNvSpPr>
          <p:nvPr>
            <p:ph type="title"/>
          </p:nvPr>
        </p:nvSpPr>
        <p:spPr/>
        <p:txBody>
          <a:bodyPr/>
          <a:lstStyle/>
          <a:p>
            <a:r>
              <a:rPr lang="en-US" dirty="0"/>
              <a:t>Prescriptions – Giving Charity</a:t>
            </a:r>
          </a:p>
        </p:txBody>
      </p:sp>
      <p:sp>
        <p:nvSpPr>
          <p:cNvPr id="3" name="Content Placeholder 2">
            <a:extLst>
              <a:ext uri="{FF2B5EF4-FFF2-40B4-BE49-F238E27FC236}">
                <a16:creationId xmlns:a16="http://schemas.microsoft.com/office/drawing/2014/main" id="{06CB659B-71C2-2C47-AA33-2B6D60542C73}"/>
              </a:ext>
            </a:extLst>
          </p:cNvPr>
          <p:cNvSpPr>
            <a:spLocks noGrp="1"/>
          </p:cNvSpPr>
          <p:nvPr>
            <p:ph idx="1"/>
          </p:nvPr>
        </p:nvSpPr>
        <p:spPr>
          <a:xfrm>
            <a:off x="838200" y="1825625"/>
            <a:ext cx="7472082" cy="4817222"/>
          </a:xfrm>
        </p:spPr>
        <p:txBody>
          <a:bodyPr>
            <a:normAutofit/>
          </a:bodyPr>
          <a:lstStyle/>
          <a:p>
            <a:r>
              <a:rPr lang="en-US" dirty="0"/>
              <a:t>2 Cor 9:7; Luke 12:33-34; </a:t>
            </a:r>
            <a:r>
              <a:rPr lang="en-US" dirty="0" err="1"/>
              <a:t>Prov</a:t>
            </a:r>
            <a:r>
              <a:rPr lang="en-US" dirty="0"/>
              <a:t> 19:17; </a:t>
            </a:r>
            <a:r>
              <a:rPr lang="en-US" dirty="0" err="1"/>
              <a:t>Heb</a:t>
            </a:r>
            <a:r>
              <a:rPr lang="en-US" dirty="0"/>
              <a:t> 13:16</a:t>
            </a:r>
          </a:p>
          <a:p>
            <a:r>
              <a:rPr lang="en-US" dirty="0"/>
              <a:t>How much should you give? Tithe?</a:t>
            </a:r>
          </a:p>
          <a:p>
            <a:r>
              <a:rPr lang="en-US" dirty="0"/>
              <a:t>How should we collect it in a service?</a:t>
            </a:r>
          </a:p>
          <a:p>
            <a:r>
              <a:rPr lang="en-US" dirty="0"/>
              <a:t>Who receives? </a:t>
            </a:r>
          </a:p>
          <a:p>
            <a:r>
              <a:rPr lang="en-US" dirty="0"/>
              <a:t>How do different denominations handle this prescription?</a:t>
            </a:r>
          </a:p>
          <a:p>
            <a:pPr lvl="1"/>
            <a:r>
              <a:rPr lang="en-US" dirty="0"/>
              <a:t>Independent churches: box in the back, accountant at church handles funds</a:t>
            </a:r>
          </a:p>
          <a:p>
            <a:pPr lvl="1"/>
            <a:r>
              <a:rPr lang="en-US" dirty="0"/>
              <a:t>High Church: All money goes to the presbytery </a:t>
            </a:r>
          </a:p>
          <a:p>
            <a:pPr lvl="1"/>
            <a:r>
              <a:rPr lang="en-US" dirty="0"/>
              <a:t>Independent Baptists: 10% on gross income! </a:t>
            </a:r>
          </a:p>
          <a:p>
            <a:pPr lvl="1"/>
            <a:r>
              <a:rPr lang="en-US" dirty="0"/>
              <a:t>Creflo Dollar: give me all your money. </a:t>
            </a:r>
          </a:p>
        </p:txBody>
      </p:sp>
      <p:pic>
        <p:nvPicPr>
          <p:cNvPr id="7" name="Picture 6">
            <a:extLst>
              <a:ext uri="{FF2B5EF4-FFF2-40B4-BE49-F238E27FC236}">
                <a16:creationId xmlns:a16="http://schemas.microsoft.com/office/drawing/2014/main" id="{12562F75-3BCB-9B4A-B148-BC9703DF324A}"/>
              </a:ext>
            </a:extLst>
          </p:cNvPr>
          <p:cNvPicPr>
            <a:picLocks noChangeAspect="1"/>
          </p:cNvPicPr>
          <p:nvPr/>
        </p:nvPicPr>
        <p:blipFill>
          <a:blip r:embed="rId2"/>
          <a:stretch>
            <a:fillRect/>
          </a:stretch>
        </p:blipFill>
        <p:spPr>
          <a:xfrm>
            <a:off x="8199281" y="4234236"/>
            <a:ext cx="3992719" cy="2640853"/>
          </a:xfrm>
          <a:prstGeom prst="rect">
            <a:avLst/>
          </a:prstGeom>
        </p:spPr>
      </p:pic>
      <p:pic>
        <p:nvPicPr>
          <p:cNvPr id="8" name="Picture 7">
            <a:extLst>
              <a:ext uri="{FF2B5EF4-FFF2-40B4-BE49-F238E27FC236}">
                <a16:creationId xmlns:a16="http://schemas.microsoft.com/office/drawing/2014/main" id="{E39D6FE4-A8A5-9645-8E7B-42EC921F4725}"/>
              </a:ext>
            </a:extLst>
          </p:cNvPr>
          <p:cNvPicPr>
            <a:picLocks noChangeAspect="1"/>
          </p:cNvPicPr>
          <p:nvPr/>
        </p:nvPicPr>
        <p:blipFill>
          <a:blip r:embed="rId3"/>
          <a:stretch>
            <a:fillRect/>
          </a:stretch>
        </p:blipFill>
        <p:spPr>
          <a:xfrm>
            <a:off x="7852378" y="2640220"/>
            <a:ext cx="4339622" cy="1596981"/>
          </a:xfrm>
          <a:prstGeom prst="rect">
            <a:avLst/>
          </a:prstGeom>
        </p:spPr>
      </p:pic>
      <p:pic>
        <p:nvPicPr>
          <p:cNvPr id="9" name="Picture 8">
            <a:extLst>
              <a:ext uri="{FF2B5EF4-FFF2-40B4-BE49-F238E27FC236}">
                <a16:creationId xmlns:a16="http://schemas.microsoft.com/office/drawing/2014/main" id="{10C94CA5-577C-7D47-9DCE-82BC922DE347}"/>
              </a:ext>
            </a:extLst>
          </p:cNvPr>
          <p:cNvPicPr>
            <a:picLocks noChangeAspect="1"/>
          </p:cNvPicPr>
          <p:nvPr/>
        </p:nvPicPr>
        <p:blipFill>
          <a:blip r:embed="rId4"/>
          <a:stretch>
            <a:fillRect/>
          </a:stretch>
        </p:blipFill>
        <p:spPr>
          <a:xfrm>
            <a:off x="9764827" y="2332"/>
            <a:ext cx="2427173" cy="2802509"/>
          </a:xfrm>
          <a:prstGeom prst="rect">
            <a:avLst/>
          </a:prstGeom>
        </p:spPr>
      </p:pic>
    </p:spTree>
    <p:extLst>
      <p:ext uri="{BB962C8B-B14F-4D97-AF65-F5344CB8AC3E}">
        <p14:creationId xmlns:p14="http://schemas.microsoft.com/office/powerpoint/2010/main" val="37350865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22957-5463-294E-9A60-5F750C6FF3EE}"/>
              </a:ext>
            </a:extLst>
          </p:cNvPr>
          <p:cNvSpPr>
            <a:spLocks noGrp="1"/>
          </p:cNvSpPr>
          <p:nvPr>
            <p:ph type="title"/>
          </p:nvPr>
        </p:nvSpPr>
        <p:spPr/>
        <p:txBody>
          <a:bodyPr/>
          <a:lstStyle/>
          <a:p>
            <a:r>
              <a:rPr lang="en-US" dirty="0"/>
              <a:t>Prescriptions – Communion/Baptism</a:t>
            </a:r>
          </a:p>
        </p:txBody>
      </p:sp>
      <p:sp>
        <p:nvSpPr>
          <p:cNvPr id="3" name="Content Placeholder 2">
            <a:extLst>
              <a:ext uri="{FF2B5EF4-FFF2-40B4-BE49-F238E27FC236}">
                <a16:creationId xmlns:a16="http://schemas.microsoft.com/office/drawing/2014/main" id="{06CB659B-71C2-2C47-AA33-2B6D60542C73}"/>
              </a:ext>
            </a:extLst>
          </p:cNvPr>
          <p:cNvSpPr>
            <a:spLocks noGrp="1"/>
          </p:cNvSpPr>
          <p:nvPr>
            <p:ph idx="1"/>
          </p:nvPr>
        </p:nvSpPr>
        <p:spPr>
          <a:xfrm>
            <a:off x="838200" y="1825625"/>
            <a:ext cx="7472082" cy="4817222"/>
          </a:xfrm>
        </p:spPr>
        <p:txBody>
          <a:bodyPr>
            <a:normAutofit/>
          </a:bodyPr>
          <a:lstStyle/>
          <a:p>
            <a:r>
              <a:rPr lang="en-US" dirty="0"/>
              <a:t>1 Cor 10:16; 11:26; Luke 22:19-20; Gal 3:27; Col 2:12</a:t>
            </a:r>
          </a:p>
          <a:p>
            <a:r>
              <a:rPr lang="en-US" dirty="0"/>
              <a:t>How often should communion be practiced?</a:t>
            </a:r>
          </a:p>
          <a:p>
            <a:r>
              <a:rPr lang="en-US" dirty="0"/>
              <a:t>Leavened or unleavened bread?</a:t>
            </a:r>
          </a:p>
          <a:p>
            <a:r>
              <a:rPr lang="en-US" dirty="0"/>
              <a:t>Wine or grape juice?</a:t>
            </a:r>
          </a:p>
          <a:p>
            <a:r>
              <a:rPr lang="en-US" dirty="0"/>
              <a:t>Memorial view, transubstantiation, consubstantiation?</a:t>
            </a:r>
          </a:p>
          <a:p>
            <a:r>
              <a:rPr lang="en-US" dirty="0"/>
              <a:t>Pass the elements or come to the table?</a:t>
            </a:r>
          </a:p>
          <a:p>
            <a:r>
              <a:rPr lang="en-US" dirty="0"/>
              <a:t>Share a single cup? </a:t>
            </a:r>
          </a:p>
          <a:p>
            <a:endParaRPr lang="en-US" dirty="0"/>
          </a:p>
        </p:txBody>
      </p:sp>
      <p:pic>
        <p:nvPicPr>
          <p:cNvPr id="4" name="Picture 3">
            <a:extLst>
              <a:ext uri="{FF2B5EF4-FFF2-40B4-BE49-F238E27FC236}">
                <a16:creationId xmlns:a16="http://schemas.microsoft.com/office/drawing/2014/main" id="{6C4C1FEF-2CBC-B648-B645-9D595F2485B0}"/>
              </a:ext>
            </a:extLst>
          </p:cNvPr>
          <p:cNvPicPr>
            <a:picLocks noChangeAspect="1"/>
          </p:cNvPicPr>
          <p:nvPr/>
        </p:nvPicPr>
        <p:blipFill>
          <a:blip r:embed="rId2"/>
          <a:stretch>
            <a:fillRect/>
          </a:stretch>
        </p:blipFill>
        <p:spPr>
          <a:xfrm>
            <a:off x="8310282" y="1452315"/>
            <a:ext cx="3881718" cy="2195597"/>
          </a:xfrm>
          <a:prstGeom prst="rect">
            <a:avLst/>
          </a:prstGeom>
        </p:spPr>
      </p:pic>
      <p:pic>
        <p:nvPicPr>
          <p:cNvPr id="6" name="Picture 5">
            <a:extLst>
              <a:ext uri="{FF2B5EF4-FFF2-40B4-BE49-F238E27FC236}">
                <a16:creationId xmlns:a16="http://schemas.microsoft.com/office/drawing/2014/main" id="{EB4B428F-B307-964D-AD30-78BD126CB148}"/>
              </a:ext>
            </a:extLst>
          </p:cNvPr>
          <p:cNvPicPr>
            <a:picLocks noChangeAspect="1"/>
          </p:cNvPicPr>
          <p:nvPr/>
        </p:nvPicPr>
        <p:blipFill>
          <a:blip r:embed="rId3"/>
          <a:stretch>
            <a:fillRect/>
          </a:stretch>
        </p:blipFill>
        <p:spPr>
          <a:xfrm>
            <a:off x="7939008" y="3647912"/>
            <a:ext cx="4252992" cy="3189744"/>
          </a:xfrm>
          <a:prstGeom prst="rect">
            <a:avLst/>
          </a:prstGeom>
        </p:spPr>
      </p:pic>
    </p:spTree>
    <p:extLst>
      <p:ext uri="{BB962C8B-B14F-4D97-AF65-F5344CB8AC3E}">
        <p14:creationId xmlns:p14="http://schemas.microsoft.com/office/powerpoint/2010/main" val="39936188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22957-5463-294E-9A60-5F750C6FF3EE}"/>
              </a:ext>
            </a:extLst>
          </p:cNvPr>
          <p:cNvSpPr>
            <a:spLocks noGrp="1"/>
          </p:cNvSpPr>
          <p:nvPr>
            <p:ph type="title"/>
          </p:nvPr>
        </p:nvSpPr>
        <p:spPr/>
        <p:txBody>
          <a:bodyPr/>
          <a:lstStyle/>
          <a:p>
            <a:r>
              <a:rPr lang="en-US" dirty="0"/>
              <a:t>Prescriptions – Communion/Baptism</a:t>
            </a:r>
          </a:p>
        </p:txBody>
      </p:sp>
      <p:sp>
        <p:nvSpPr>
          <p:cNvPr id="3" name="Content Placeholder 2">
            <a:extLst>
              <a:ext uri="{FF2B5EF4-FFF2-40B4-BE49-F238E27FC236}">
                <a16:creationId xmlns:a16="http://schemas.microsoft.com/office/drawing/2014/main" id="{06CB659B-71C2-2C47-AA33-2B6D60542C73}"/>
              </a:ext>
            </a:extLst>
          </p:cNvPr>
          <p:cNvSpPr>
            <a:spLocks noGrp="1"/>
          </p:cNvSpPr>
          <p:nvPr>
            <p:ph idx="1"/>
          </p:nvPr>
        </p:nvSpPr>
        <p:spPr>
          <a:xfrm>
            <a:off x="838200" y="1825625"/>
            <a:ext cx="7472082" cy="4817222"/>
          </a:xfrm>
        </p:spPr>
        <p:txBody>
          <a:bodyPr>
            <a:normAutofit/>
          </a:bodyPr>
          <a:lstStyle/>
          <a:p>
            <a:r>
              <a:rPr lang="en-US" dirty="0"/>
              <a:t>1 Cor 10:16; 11:26; Luke 22:19-20; Gal 3:27; Col 2:12</a:t>
            </a:r>
          </a:p>
          <a:p>
            <a:r>
              <a:rPr lang="en-US" dirty="0"/>
              <a:t>Dip or sprinkle?</a:t>
            </a:r>
          </a:p>
          <a:p>
            <a:r>
              <a:rPr lang="en-US" dirty="0"/>
              <a:t>Does baptism save or remind or testify?</a:t>
            </a:r>
          </a:p>
          <a:p>
            <a:r>
              <a:rPr lang="en-US" dirty="0"/>
              <a:t>Wait to be baptized or do it right after belief?</a:t>
            </a:r>
          </a:p>
          <a:p>
            <a:r>
              <a:rPr lang="en-US" dirty="0"/>
              <a:t>What age? </a:t>
            </a:r>
          </a:p>
          <a:p>
            <a:r>
              <a:rPr lang="en-US" dirty="0"/>
              <a:t>Symbol of the new covenant or not?  </a:t>
            </a:r>
          </a:p>
          <a:p>
            <a:endParaRPr lang="en-US" dirty="0"/>
          </a:p>
          <a:p>
            <a:endParaRPr lang="en-US" dirty="0"/>
          </a:p>
        </p:txBody>
      </p:sp>
      <p:pic>
        <p:nvPicPr>
          <p:cNvPr id="4" name="Picture 3">
            <a:extLst>
              <a:ext uri="{FF2B5EF4-FFF2-40B4-BE49-F238E27FC236}">
                <a16:creationId xmlns:a16="http://schemas.microsoft.com/office/drawing/2014/main" id="{8BC398CB-E8C2-5044-B54D-3EC548829324}"/>
              </a:ext>
            </a:extLst>
          </p:cNvPr>
          <p:cNvPicPr>
            <a:picLocks noChangeAspect="1"/>
          </p:cNvPicPr>
          <p:nvPr/>
        </p:nvPicPr>
        <p:blipFill>
          <a:blip r:embed="rId2"/>
          <a:stretch>
            <a:fillRect/>
          </a:stretch>
        </p:blipFill>
        <p:spPr>
          <a:xfrm>
            <a:off x="7830057" y="4008316"/>
            <a:ext cx="4361943" cy="3242378"/>
          </a:xfrm>
          <a:prstGeom prst="rect">
            <a:avLst/>
          </a:prstGeom>
        </p:spPr>
      </p:pic>
      <p:pic>
        <p:nvPicPr>
          <p:cNvPr id="5" name="Picture 4">
            <a:extLst>
              <a:ext uri="{FF2B5EF4-FFF2-40B4-BE49-F238E27FC236}">
                <a16:creationId xmlns:a16="http://schemas.microsoft.com/office/drawing/2014/main" id="{AA5AE3DA-389D-1E48-8F4F-E94BF00DB760}"/>
              </a:ext>
            </a:extLst>
          </p:cNvPr>
          <p:cNvPicPr>
            <a:picLocks noChangeAspect="1"/>
          </p:cNvPicPr>
          <p:nvPr/>
        </p:nvPicPr>
        <p:blipFill rotWithShape="1">
          <a:blip r:embed="rId3"/>
          <a:srcRect l="27844" t="20852" r="23854" b="37476"/>
          <a:stretch/>
        </p:blipFill>
        <p:spPr>
          <a:xfrm>
            <a:off x="8310282" y="1496615"/>
            <a:ext cx="3881718" cy="2511701"/>
          </a:xfrm>
          <a:prstGeom prst="rect">
            <a:avLst/>
          </a:prstGeom>
        </p:spPr>
      </p:pic>
    </p:spTree>
    <p:extLst>
      <p:ext uri="{BB962C8B-B14F-4D97-AF65-F5344CB8AC3E}">
        <p14:creationId xmlns:p14="http://schemas.microsoft.com/office/powerpoint/2010/main" val="22911141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82130-0B33-E142-8A74-CE0242D7C7DD}"/>
              </a:ext>
            </a:extLst>
          </p:cNvPr>
          <p:cNvSpPr>
            <a:spLocks noGrp="1"/>
          </p:cNvSpPr>
          <p:nvPr>
            <p:ph type="title"/>
          </p:nvPr>
        </p:nvSpPr>
        <p:spPr/>
        <p:txBody>
          <a:bodyPr/>
          <a:lstStyle/>
          <a:p>
            <a:r>
              <a:rPr lang="en-US" dirty="0"/>
              <a:t>Tradition vs. Prescription</a:t>
            </a:r>
          </a:p>
        </p:txBody>
      </p:sp>
      <p:sp>
        <p:nvSpPr>
          <p:cNvPr id="3" name="Content Placeholder 2">
            <a:extLst>
              <a:ext uri="{FF2B5EF4-FFF2-40B4-BE49-F238E27FC236}">
                <a16:creationId xmlns:a16="http://schemas.microsoft.com/office/drawing/2014/main" id="{27A9B5A4-EC2D-D74F-AA7F-7F84F068DC21}"/>
              </a:ext>
            </a:extLst>
          </p:cNvPr>
          <p:cNvSpPr>
            <a:spLocks noGrp="1"/>
          </p:cNvSpPr>
          <p:nvPr>
            <p:ph idx="1"/>
          </p:nvPr>
        </p:nvSpPr>
        <p:spPr/>
        <p:txBody>
          <a:bodyPr>
            <a:normAutofit/>
          </a:bodyPr>
          <a:lstStyle/>
          <a:p>
            <a:r>
              <a:rPr lang="en-US" dirty="0"/>
              <a:t>All denominations practice traditions (liturgy)</a:t>
            </a:r>
          </a:p>
          <a:p>
            <a:pPr lvl="1"/>
            <a:r>
              <a:rPr lang="en-US" dirty="0"/>
              <a:t>Order of service</a:t>
            </a:r>
          </a:p>
          <a:p>
            <a:pPr lvl="1"/>
            <a:r>
              <a:rPr lang="en-US" dirty="0"/>
              <a:t>“Script” with which people are comfortable</a:t>
            </a:r>
          </a:p>
          <a:p>
            <a:pPr lvl="1"/>
            <a:r>
              <a:rPr lang="en-US" dirty="0"/>
              <a:t>Accepted songs </a:t>
            </a:r>
          </a:p>
          <a:p>
            <a:pPr lvl="1"/>
            <a:r>
              <a:rPr lang="en-US" dirty="0"/>
              <a:t>Length of service</a:t>
            </a:r>
          </a:p>
          <a:p>
            <a:r>
              <a:rPr lang="en-US" dirty="0"/>
              <a:t>All Christians have certain prescriptions for their gathering and daily life</a:t>
            </a:r>
          </a:p>
          <a:p>
            <a:pPr lvl="1"/>
            <a:r>
              <a:rPr lang="en-US" dirty="0"/>
              <a:t>E.g.: Teaching (Preaching?); Singing; Prayer; Confession; Giving charity; Communion; Loving/serving one another; quiet times</a:t>
            </a:r>
          </a:p>
          <a:p>
            <a:pPr marL="457200" lvl="1" indent="0">
              <a:buNone/>
            </a:pPr>
            <a:r>
              <a:rPr lang="en-US" dirty="0"/>
              <a:t>KING OF MY HEART SONG NEXT WEEK</a:t>
            </a:r>
          </a:p>
        </p:txBody>
      </p:sp>
    </p:spTree>
    <p:extLst>
      <p:ext uri="{BB962C8B-B14F-4D97-AF65-F5344CB8AC3E}">
        <p14:creationId xmlns:p14="http://schemas.microsoft.com/office/powerpoint/2010/main" val="40067512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D323C-32F9-A04B-85F0-07D1A78D23DD}"/>
              </a:ext>
            </a:extLst>
          </p:cNvPr>
          <p:cNvSpPr>
            <a:spLocks noGrp="1"/>
          </p:cNvSpPr>
          <p:nvPr>
            <p:ph type="title"/>
          </p:nvPr>
        </p:nvSpPr>
        <p:spPr/>
        <p:txBody>
          <a:bodyPr/>
          <a:lstStyle/>
          <a:p>
            <a:r>
              <a:rPr lang="en-US" dirty="0"/>
              <a:t>Lesson Outline</a:t>
            </a:r>
          </a:p>
        </p:txBody>
      </p:sp>
      <p:sp>
        <p:nvSpPr>
          <p:cNvPr id="3" name="Content Placeholder 2">
            <a:extLst>
              <a:ext uri="{FF2B5EF4-FFF2-40B4-BE49-F238E27FC236}">
                <a16:creationId xmlns:a16="http://schemas.microsoft.com/office/drawing/2014/main" id="{8631A619-5296-B547-A2D0-D1F8D9ECE13D}"/>
              </a:ext>
            </a:extLst>
          </p:cNvPr>
          <p:cNvSpPr>
            <a:spLocks noGrp="1"/>
          </p:cNvSpPr>
          <p:nvPr>
            <p:ph idx="1"/>
          </p:nvPr>
        </p:nvSpPr>
        <p:spPr/>
        <p:txBody>
          <a:bodyPr>
            <a:normAutofit/>
          </a:bodyPr>
          <a:lstStyle/>
          <a:p>
            <a:r>
              <a:rPr lang="en-US" dirty="0"/>
              <a:t>Review</a:t>
            </a:r>
          </a:p>
          <a:p>
            <a:r>
              <a:rPr lang="en-US" dirty="0"/>
              <a:t>Corporate vs Private Worship</a:t>
            </a:r>
          </a:p>
          <a:p>
            <a:r>
              <a:rPr lang="en-US" dirty="0"/>
              <a:t>Prescriptions</a:t>
            </a:r>
          </a:p>
          <a:p>
            <a:pPr lvl="1"/>
            <a:r>
              <a:rPr lang="en-US" dirty="0"/>
              <a:t>Teaching </a:t>
            </a:r>
          </a:p>
          <a:p>
            <a:pPr lvl="1"/>
            <a:r>
              <a:rPr lang="en-US" dirty="0"/>
              <a:t>Singing</a:t>
            </a:r>
          </a:p>
          <a:p>
            <a:pPr lvl="1"/>
            <a:r>
              <a:rPr lang="en-US" dirty="0"/>
              <a:t>Prayer/Confession</a:t>
            </a:r>
          </a:p>
          <a:p>
            <a:pPr lvl="1"/>
            <a:r>
              <a:rPr lang="en-US" dirty="0"/>
              <a:t>Giving charity</a:t>
            </a:r>
          </a:p>
          <a:p>
            <a:pPr lvl="1"/>
            <a:r>
              <a:rPr lang="en-US" dirty="0"/>
              <a:t>Communion</a:t>
            </a:r>
          </a:p>
        </p:txBody>
      </p:sp>
    </p:spTree>
    <p:extLst>
      <p:ext uri="{BB962C8B-B14F-4D97-AF65-F5344CB8AC3E}">
        <p14:creationId xmlns:p14="http://schemas.microsoft.com/office/powerpoint/2010/main" val="38826756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23965-AA5A-0A42-926A-735B467FE699}"/>
              </a:ext>
            </a:extLst>
          </p:cNvPr>
          <p:cNvSpPr>
            <a:spLocks noGrp="1"/>
          </p:cNvSpPr>
          <p:nvPr>
            <p:ph type="title"/>
          </p:nvPr>
        </p:nvSpPr>
        <p:spPr/>
        <p:txBody>
          <a:bodyPr/>
          <a:lstStyle/>
          <a:p>
            <a:r>
              <a:rPr lang="en-US" dirty="0"/>
              <a:t>Review </a:t>
            </a:r>
          </a:p>
        </p:txBody>
      </p:sp>
      <p:sp>
        <p:nvSpPr>
          <p:cNvPr id="3" name="Content Placeholder 2">
            <a:extLst>
              <a:ext uri="{FF2B5EF4-FFF2-40B4-BE49-F238E27FC236}">
                <a16:creationId xmlns:a16="http://schemas.microsoft.com/office/drawing/2014/main" id="{182BD921-46EA-0D4F-AA16-F729F91D2D3F}"/>
              </a:ext>
            </a:extLst>
          </p:cNvPr>
          <p:cNvSpPr>
            <a:spLocks noGrp="1"/>
          </p:cNvSpPr>
          <p:nvPr>
            <p:ph idx="1"/>
          </p:nvPr>
        </p:nvSpPr>
        <p:spPr>
          <a:xfrm>
            <a:off x="838200" y="1825625"/>
            <a:ext cx="10515600" cy="4729920"/>
          </a:xfrm>
        </p:spPr>
        <p:txBody>
          <a:bodyPr>
            <a:normAutofit fontScale="92500" lnSpcReduction="10000"/>
          </a:bodyPr>
          <a:lstStyle/>
          <a:p>
            <a:r>
              <a:rPr lang="en-US" dirty="0"/>
              <a:t>The question of study: </a:t>
            </a:r>
            <a:r>
              <a:rPr lang="en-US" b="1" dirty="0"/>
              <a:t>What is the nature, purpose, and correct format of the regular local gathering? </a:t>
            </a:r>
          </a:p>
          <a:p>
            <a:r>
              <a:rPr lang="en-US" dirty="0"/>
              <a:t>Worship: “revere” “adore” like a dog licking a master’s hand. </a:t>
            </a:r>
          </a:p>
          <a:p>
            <a:r>
              <a:rPr lang="en-US" dirty="0"/>
              <a:t>Where it came from: Temple Practice + Synagogue service + Didache + the development of History</a:t>
            </a:r>
          </a:p>
          <a:p>
            <a:r>
              <a:rPr lang="en-US" dirty="0"/>
              <a:t>Tradition vs Prescription: There are certain activities prescribed for us to do, and lots of traditions (some good and some bad) developed to accomplish those activities. </a:t>
            </a:r>
          </a:p>
          <a:p>
            <a:pPr lvl="1"/>
            <a:r>
              <a:rPr lang="en-US" dirty="0"/>
              <a:t>Example:</a:t>
            </a:r>
          </a:p>
          <a:p>
            <a:pPr lvl="2"/>
            <a:r>
              <a:rPr lang="en-US" dirty="0"/>
              <a:t>Prescription: “Preach the word, in season and out of season.” </a:t>
            </a:r>
          </a:p>
          <a:p>
            <a:pPr lvl="2"/>
            <a:r>
              <a:rPr lang="en-US" dirty="0"/>
              <a:t>Protestant Tradition: preaching on every Sunday morning of the year for a year. </a:t>
            </a:r>
          </a:p>
          <a:p>
            <a:pPr lvl="2"/>
            <a:r>
              <a:rPr lang="en-US" dirty="0"/>
              <a:t>Catholic Tradition: Homilies on topics set by a calendar.</a:t>
            </a:r>
          </a:p>
        </p:txBody>
      </p:sp>
      <p:pic>
        <p:nvPicPr>
          <p:cNvPr id="5" name="Picture 4">
            <a:extLst>
              <a:ext uri="{FF2B5EF4-FFF2-40B4-BE49-F238E27FC236}">
                <a16:creationId xmlns:a16="http://schemas.microsoft.com/office/drawing/2014/main" id="{2B29DB24-4B3D-884A-B9D8-365FF7F042CA}"/>
              </a:ext>
            </a:extLst>
          </p:cNvPr>
          <p:cNvPicPr>
            <a:picLocks noChangeAspect="1"/>
          </p:cNvPicPr>
          <p:nvPr/>
        </p:nvPicPr>
        <p:blipFill rotWithShape="1">
          <a:blip r:embed="rId2"/>
          <a:srcRect t="25913" b="15151"/>
          <a:stretch/>
        </p:blipFill>
        <p:spPr>
          <a:xfrm>
            <a:off x="2931458" y="191435"/>
            <a:ext cx="9260542" cy="1452282"/>
          </a:xfrm>
          <a:prstGeom prst="rect">
            <a:avLst/>
          </a:prstGeom>
        </p:spPr>
      </p:pic>
    </p:spTree>
    <p:extLst>
      <p:ext uri="{BB962C8B-B14F-4D97-AF65-F5344CB8AC3E}">
        <p14:creationId xmlns:p14="http://schemas.microsoft.com/office/powerpoint/2010/main" val="42021306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020D6-91CB-2F48-BF56-69A01EE9663B}"/>
              </a:ext>
            </a:extLst>
          </p:cNvPr>
          <p:cNvSpPr>
            <a:spLocks noGrp="1"/>
          </p:cNvSpPr>
          <p:nvPr>
            <p:ph type="title"/>
          </p:nvPr>
        </p:nvSpPr>
        <p:spPr/>
        <p:txBody>
          <a:bodyPr/>
          <a:lstStyle/>
          <a:p>
            <a:r>
              <a:rPr lang="en-US" dirty="0"/>
              <a:t>Corporate Vs Private Worship</a:t>
            </a:r>
          </a:p>
        </p:txBody>
      </p:sp>
      <p:sp>
        <p:nvSpPr>
          <p:cNvPr id="3" name="Content Placeholder 2">
            <a:extLst>
              <a:ext uri="{FF2B5EF4-FFF2-40B4-BE49-F238E27FC236}">
                <a16:creationId xmlns:a16="http://schemas.microsoft.com/office/drawing/2014/main" id="{9C1F94A0-B942-0D4B-854D-DE5D2BE1679C}"/>
              </a:ext>
            </a:extLst>
          </p:cNvPr>
          <p:cNvSpPr>
            <a:spLocks noGrp="1"/>
          </p:cNvSpPr>
          <p:nvPr>
            <p:ph idx="1"/>
          </p:nvPr>
        </p:nvSpPr>
        <p:spPr>
          <a:xfrm>
            <a:off x="838200" y="1825624"/>
            <a:ext cx="10515600" cy="4561107"/>
          </a:xfrm>
        </p:spPr>
        <p:txBody>
          <a:bodyPr>
            <a:normAutofit lnSpcReduction="10000"/>
          </a:bodyPr>
          <a:lstStyle/>
          <a:p>
            <a:r>
              <a:rPr lang="en-US" dirty="0"/>
              <a:t>Private/Personal Worship</a:t>
            </a:r>
          </a:p>
          <a:p>
            <a:pPr lvl="1"/>
            <a:r>
              <a:rPr lang="en-US" dirty="0"/>
              <a:t>Can include activities such as prayer, singing, bible study, fasting, etc.</a:t>
            </a:r>
          </a:p>
          <a:p>
            <a:pPr lvl="1"/>
            <a:r>
              <a:rPr lang="en-US" dirty="0"/>
              <a:t>Worshipping/adoring/revering God with regular personal practices in everyday life</a:t>
            </a:r>
          </a:p>
          <a:p>
            <a:pPr lvl="1"/>
            <a:r>
              <a:rPr lang="en-US" dirty="0"/>
              <a:t>E.g. Dan 6:10; Matt 6:6-15; 26:36-46</a:t>
            </a:r>
          </a:p>
          <a:p>
            <a:r>
              <a:rPr lang="en-US" dirty="0"/>
              <a:t>Corporate Worship</a:t>
            </a:r>
          </a:p>
          <a:p>
            <a:pPr lvl="1"/>
            <a:r>
              <a:rPr lang="en-US" dirty="0"/>
              <a:t>Includes all activities of private worship PLUS many others </a:t>
            </a:r>
          </a:p>
          <a:p>
            <a:pPr lvl="1"/>
            <a:r>
              <a:rPr lang="en-US" dirty="0"/>
              <a:t>What are the biggest differences? </a:t>
            </a:r>
          </a:p>
          <a:p>
            <a:pPr lvl="2"/>
            <a:r>
              <a:rPr lang="en-US" dirty="0"/>
              <a:t>Multiple people </a:t>
            </a:r>
          </a:p>
          <a:p>
            <a:pPr lvl="2"/>
            <a:r>
              <a:rPr lang="en-US" dirty="0"/>
              <a:t>Led by elders </a:t>
            </a:r>
          </a:p>
          <a:p>
            <a:pPr lvl="2"/>
            <a:r>
              <a:rPr lang="en-US" dirty="0" err="1"/>
              <a:t>Neh</a:t>
            </a:r>
            <a:r>
              <a:rPr lang="en-US" dirty="0"/>
              <a:t> 8; </a:t>
            </a:r>
            <a:r>
              <a:rPr lang="en-US" dirty="0" err="1"/>
              <a:t>Heb</a:t>
            </a:r>
            <a:r>
              <a:rPr lang="en-US" dirty="0"/>
              <a:t> 13:15; </a:t>
            </a:r>
            <a:r>
              <a:rPr lang="en-US" dirty="0" err="1"/>
              <a:t>Eph</a:t>
            </a:r>
            <a:r>
              <a:rPr lang="en-US" dirty="0"/>
              <a:t> 2</a:t>
            </a:r>
          </a:p>
          <a:p>
            <a:pPr lvl="1"/>
            <a:r>
              <a:rPr lang="en-US" dirty="0"/>
              <a:t>John 4:23-24 – Which category does this go in? </a:t>
            </a:r>
          </a:p>
        </p:txBody>
      </p:sp>
    </p:spTree>
    <p:extLst>
      <p:ext uri="{BB962C8B-B14F-4D97-AF65-F5344CB8AC3E}">
        <p14:creationId xmlns:p14="http://schemas.microsoft.com/office/powerpoint/2010/main" val="14883641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22957-5463-294E-9A60-5F750C6FF3EE}"/>
              </a:ext>
            </a:extLst>
          </p:cNvPr>
          <p:cNvSpPr>
            <a:spLocks noGrp="1"/>
          </p:cNvSpPr>
          <p:nvPr>
            <p:ph type="title"/>
          </p:nvPr>
        </p:nvSpPr>
        <p:spPr/>
        <p:txBody>
          <a:bodyPr/>
          <a:lstStyle/>
          <a:p>
            <a:r>
              <a:rPr lang="en-US" dirty="0"/>
              <a:t>Prescriptions – Teaching</a:t>
            </a:r>
          </a:p>
        </p:txBody>
      </p:sp>
      <p:sp>
        <p:nvSpPr>
          <p:cNvPr id="3" name="Content Placeholder 2">
            <a:extLst>
              <a:ext uri="{FF2B5EF4-FFF2-40B4-BE49-F238E27FC236}">
                <a16:creationId xmlns:a16="http://schemas.microsoft.com/office/drawing/2014/main" id="{06CB659B-71C2-2C47-AA33-2B6D60542C73}"/>
              </a:ext>
            </a:extLst>
          </p:cNvPr>
          <p:cNvSpPr>
            <a:spLocks noGrp="1"/>
          </p:cNvSpPr>
          <p:nvPr>
            <p:ph idx="1"/>
          </p:nvPr>
        </p:nvSpPr>
        <p:spPr>
          <a:xfrm>
            <a:off x="838200" y="1825625"/>
            <a:ext cx="6692153" cy="4351338"/>
          </a:xfrm>
        </p:spPr>
        <p:txBody>
          <a:bodyPr/>
          <a:lstStyle/>
          <a:p>
            <a:r>
              <a:rPr lang="en-US" dirty="0"/>
              <a:t>2 Tim 4:2; 1 Tim 4:13-14; Acts 6:1-4</a:t>
            </a:r>
          </a:p>
          <a:p>
            <a:r>
              <a:rPr lang="en-US" dirty="0"/>
              <a:t>Who is supposed to teach?</a:t>
            </a:r>
          </a:p>
          <a:p>
            <a:pPr lvl="1"/>
            <a:r>
              <a:rPr lang="en-US" dirty="0"/>
              <a:t>1 Tim 3:2; James 3:1</a:t>
            </a:r>
          </a:p>
          <a:p>
            <a:r>
              <a:rPr lang="en-US" dirty="0"/>
              <a:t>How do different denominations handle this prescription?</a:t>
            </a:r>
          </a:p>
          <a:p>
            <a:pPr lvl="1"/>
            <a:r>
              <a:rPr lang="en-US" dirty="0"/>
              <a:t>Baptists/Bible church: pulpit, front and center</a:t>
            </a:r>
          </a:p>
          <a:p>
            <a:pPr lvl="1"/>
            <a:r>
              <a:rPr lang="en-US" dirty="0" err="1"/>
              <a:t>High-church</a:t>
            </a:r>
            <a:r>
              <a:rPr lang="en-US" dirty="0"/>
              <a:t>: Pulpit is off to side the side</a:t>
            </a:r>
          </a:p>
          <a:p>
            <a:pPr lvl="1"/>
            <a:r>
              <a:rPr lang="en-US" dirty="0"/>
              <a:t>Eastern Orthodox: Cruciform churches</a:t>
            </a:r>
          </a:p>
        </p:txBody>
      </p:sp>
      <p:pic>
        <p:nvPicPr>
          <p:cNvPr id="4" name="Picture 3">
            <a:extLst>
              <a:ext uri="{FF2B5EF4-FFF2-40B4-BE49-F238E27FC236}">
                <a16:creationId xmlns:a16="http://schemas.microsoft.com/office/drawing/2014/main" id="{292B58FE-3444-1541-B81A-7419C88B62FF}"/>
              </a:ext>
            </a:extLst>
          </p:cNvPr>
          <p:cNvPicPr>
            <a:picLocks noChangeAspect="1"/>
          </p:cNvPicPr>
          <p:nvPr/>
        </p:nvPicPr>
        <p:blipFill>
          <a:blip r:embed="rId2"/>
          <a:stretch>
            <a:fillRect/>
          </a:stretch>
        </p:blipFill>
        <p:spPr>
          <a:xfrm>
            <a:off x="7329507" y="383801"/>
            <a:ext cx="4395837" cy="2168724"/>
          </a:xfrm>
          <a:prstGeom prst="rect">
            <a:avLst/>
          </a:prstGeom>
        </p:spPr>
      </p:pic>
      <p:pic>
        <p:nvPicPr>
          <p:cNvPr id="1026" name="Picture 2" descr="https://satellitesaint.files.wordpress.com/2017/06/253fdb2ccfa458bd5641fff6c6c58dc3.jpg?w=584">
            <a:extLst>
              <a:ext uri="{FF2B5EF4-FFF2-40B4-BE49-F238E27FC236}">
                <a16:creationId xmlns:a16="http://schemas.microsoft.com/office/drawing/2014/main" id="{C7637F18-2260-434D-B04D-D95167ED55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84023" y="2571201"/>
            <a:ext cx="2841321" cy="41467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87858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22957-5463-294E-9A60-5F750C6FF3EE}"/>
              </a:ext>
            </a:extLst>
          </p:cNvPr>
          <p:cNvSpPr>
            <a:spLocks noGrp="1"/>
          </p:cNvSpPr>
          <p:nvPr>
            <p:ph type="title"/>
          </p:nvPr>
        </p:nvSpPr>
        <p:spPr/>
        <p:txBody>
          <a:bodyPr/>
          <a:lstStyle/>
          <a:p>
            <a:r>
              <a:rPr lang="en-US" dirty="0"/>
              <a:t>Prescriptions – Singing</a:t>
            </a:r>
          </a:p>
        </p:txBody>
      </p:sp>
      <p:sp>
        <p:nvSpPr>
          <p:cNvPr id="3" name="Content Placeholder 2">
            <a:extLst>
              <a:ext uri="{FF2B5EF4-FFF2-40B4-BE49-F238E27FC236}">
                <a16:creationId xmlns:a16="http://schemas.microsoft.com/office/drawing/2014/main" id="{06CB659B-71C2-2C47-AA33-2B6D60542C73}"/>
              </a:ext>
            </a:extLst>
          </p:cNvPr>
          <p:cNvSpPr>
            <a:spLocks noGrp="1"/>
          </p:cNvSpPr>
          <p:nvPr>
            <p:ph idx="1"/>
          </p:nvPr>
        </p:nvSpPr>
        <p:spPr>
          <a:xfrm>
            <a:off x="838200" y="1825625"/>
            <a:ext cx="7014882" cy="4351338"/>
          </a:xfrm>
        </p:spPr>
        <p:txBody>
          <a:bodyPr/>
          <a:lstStyle/>
          <a:p>
            <a:r>
              <a:rPr lang="en-US" dirty="0"/>
              <a:t>Psalms; </a:t>
            </a:r>
            <a:r>
              <a:rPr lang="en-US" dirty="0" err="1"/>
              <a:t>Eph</a:t>
            </a:r>
            <a:r>
              <a:rPr lang="en-US" dirty="0"/>
              <a:t> 5:18; Col 3:16</a:t>
            </a:r>
          </a:p>
          <a:p>
            <a:r>
              <a:rPr lang="en-US" dirty="0"/>
              <a:t>What are we supposed to sing?</a:t>
            </a:r>
          </a:p>
          <a:p>
            <a:r>
              <a:rPr lang="en-US" dirty="0"/>
              <a:t>How should we sing it?</a:t>
            </a:r>
          </a:p>
          <a:p>
            <a:r>
              <a:rPr lang="en-US" dirty="0"/>
              <a:t>Why do we sing when we’re together?</a:t>
            </a:r>
          </a:p>
          <a:p>
            <a:r>
              <a:rPr lang="en-US" dirty="0"/>
              <a:t>“Next to the Word of God, music deserves the highest praise. The gift of language combined with the gift of song was given to man that he should proclaim the Word of God through music.” – Martin Luther</a:t>
            </a:r>
          </a:p>
        </p:txBody>
      </p:sp>
      <p:pic>
        <p:nvPicPr>
          <p:cNvPr id="5" name="Picture 4">
            <a:extLst>
              <a:ext uri="{FF2B5EF4-FFF2-40B4-BE49-F238E27FC236}">
                <a16:creationId xmlns:a16="http://schemas.microsoft.com/office/drawing/2014/main" id="{A9239816-06F8-8549-93AA-1C3366C9AC08}"/>
              </a:ext>
            </a:extLst>
          </p:cNvPr>
          <p:cNvPicPr>
            <a:picLocks noChangeAspect="1"/>
          </p:cNvPicPr>
          <p:nvPr/>
        </p:nvPicPr>
        <p:blipFill>
          <a:blip r:embed="rId2"/>
          <a:stretch>
            <a:fillRect/>
          </a:stretch>
        </p:blipFill>
        <p:spPr>
          <a:xfrm>
            <a:off x="7342094" y="1044193"/>
            <a:ext cx="4338918" cy="2289471"/>
          </a:xfrm>
          <a:prstGeom prst="rect">
            <a:avLst/>
          </a:prstGeom>
        </p:spPr>
      </p:pic>
      <p:pic>
        <p:nvPicPr>
          <p:cNvPr id="6" name="Picture 5">
            <a:extLst>
              <a:ext uri="{FF2B5EF4-FFF2-40B4-BE49-F238E27FC236}">
                <a16:creationId xmlns:a16="http://schemas.microsoft.com/office/drawing/2014/main" id="{8CD114CA-9B93-F042-A9F6-E0024997D33A}"/>
              </a:ext>
            </a:extLst>
          </p:cNvPr>
          <p:cNvPicPr>
            <a:picLocks noChangeAspect="1"/>
          </p:cNvPicPr>
          <p:nvPr/>
        </p:nvPicPr>
        <p:blipFill>
          <a:blip r:embed="rId3"/>
          <a:stretch>
            <a:fillRect/>
          </a:stretch>
        </p:blipFill>
        <p:spPr>
          <a:xfrm>
            <a:off x="7853082" y="3297685"/>
            <a:ext cx="3827930" cy="2551953"/>
          </a:xfrm>
          <a:prstGeom prst="rect">
            <a:avLst/>
          </a:prstGeom>
        </p:spPr>
      </p:pic>
    </p:spTree>
    <p:extLst>
      <p:ext uri="{BB962C8B-B14F-4D97-AF65-F5344CB8AC3E}">
        <p14:creationId xmlns:p14="http://schemas.microsoft.com/office/powerpoint/2010/main" val="39280270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22957-5463-294E-9A60-5F750C6FF3EE}"/>
              </a:ext>
            </a:extLst>
          </p:cNvPr>
          <p:cNvSpPr>
            <a:spLocks noGrp="1"/>
          </p:cNvSpPr>
          <p:nvPr>
            <p:ph type="title"/>
          </p:nvPr>
        </p:nvSpPr>
        <p:spPr/>
        <p:txBody>
          <a:bodyPr/>
          <a:lstStyle/>
          <a:p>
            <a:r>
              <a:rPr lang="en-US" dirty="0"/>
              <a:t>Prescriptions – Singing</a:t>
            </a:r>
          </a:p>
        </p:txBody>
      </p:sp>
      <p:sp>
        <p:nvSpPr>
          <p:cNvPr id="3" name="Content Placeholder 2">
            <a:extLst>
              <a:ext uri="{FF2B5EF4-FFF2-40B4-BE49-F238E27FC236}">
                <a16:creationId xmlns:a16="http://schemas.microsoft.com/office/drawing/2014/main" id="{06CB659B-71C2-2C47-AA33-2B6D60542C73}"/>
              </a:ext>
            </a:extLst>
          </p:cNvPr>
          <p:cNvSpPr>
            <a:spLocks noGrp="1"/>
          </p:cNvSpPr>
          <p:nvPr>
            <p:ph idx="1"/>
          </p:nvPr>
        </p:nvSpPr>
        <p:spPr>
          <a:xfrm>
            <a:off x="838200" y="1825625"/>
            <a:ext cx="7014882" cy="4351338"/>
          </a:xfrm>
        </p:spPr>
        <p:txBody>
          <a:bodyPr/>
          <a:lstStyle/>
          <a:p>
            <a:r>
              <a:rPr lang="en-US" dirty="0"/>
              <a:t>How do different denominations handle     this  prescription?</a:t>
            </a:r>
          </a:p>
          <a:p>
            <a:pPr lvl="1"/>
            <a:r>
              <a:rPr lang="en-US" dirty="0"/>
              <a:t>Church of Christ: No instruments</a:t>
            </a:r>
          </a:p>
          <a:p>
            <a:pPr lvl="1"/>
            <a:r>
              <a:rPr lang="en-US" dirty="0"/>
              <a:t>Fundamentalist Baptists: HYMNS!</a:t>
            </a:r>
          </a:p>
          <a:p>
            <a:pPr lvl="1"/>
            <a:r>
              <a:rPr lang="en-US" dirty="0"/>
              <a:t>High-Church: “On your order of service guide…”</a:t>
            </a:r>
          </a:p>
          <a:p>
            <a:pPr lvl="1"/>
            <a:r>
              <a:rPr lang="en-US" dirty="0"/>
              <a:t>Bible Church: Blended worship</a:t>
            </a:r>
          </a:p>
          <a:p>
            <a:pPr lvl="1"/>
            <a:r>
              <a:rPr lang="en-US" dirty="0"/>
              <a:t>Independent: hire professionals to ”lead”</a:t>
            </a:r>
          </a:p>
          <a:p>
            <a:r>
              <a:rPr lang="en-US" dirty="0"/>
              <a:t>Which one’s right? </a:t>
            </a:r>
          </a:p>
          <a:p>
            <a:r>
              <a:rPr lang="en-US" dirty="0"/>
              <a:t>What are the important components of corporate worship and song selection?</a:t>
            </a:r>
          </a:p>
        </p:txBody>
      </p:sp>
      <p:pic>
        <p:nvPicPr>
          <p:cNvPr id="5" name="Picture 4">
            <a:extLst>
              <a:ext uri="{FF2B5EF4-FFF2-40B4-BE49-F238E27FC236}">
                <a16:creationId xmlns:a16="http://schemas.microsoft.com/office/drawing/2014/main" id="{A9239816-06F8-8549-93AA-1C3366C9AC08}"/>
              </a:ext>
            </a:extLst>
          </p:cNvPr>
          <p:cNvPicPr>
            <a:picLocks noChangeAspect="1"/>
          </p:cNvPicPr>
          <p:nvPr/>
        </p:nvPicPr>
        <p:blipFill>
          <a:blip r:embed="rId2"/>
          <a:stretch>
            <a:fillRect/>
          </a:stretch>
        </p:blipFill>
        <p:spPr>
          <a:xfrm>
            <a:off x="7342094" y="1044193"/>
            <a:ext cx="4338918" cy="2289471"/>
          </a:xfrm>
          <a:prstGeom prst="rect">
            <a:avLst/>
          </a:prstGeom>
        </p:spPr>
      </p:pic>
      <p:pic>
        <p:nvPicPr>
          <p:cNvPr id="6" name="Picture 5">
            <a:extLst>
              <a:ext uri="{FF2B5EF4-FFF2-40B4-BE49-F238E27FC236}">
                <a16:creationId xmlns:a16="http://schemas.microsoft.com/office/drawing/2014/main" id="{8CD114CA-9B93-F042-A9F6-E0024997D33A}"/>
              </a:ext>
            </a:extLst>
          </p:cNvPr>
          <p:cNvPicPr>
            <a:picLocks noChangeAspect="1"/>
          </p:cNvPicPr>
          <p:nvPr/>
        </p:nvPicPr>
        <p:blipFill>
          <a:blip r:embed="rId3"/>
          <a:stretch>
            <a:fillRect/>
          </a:stretch>
        </p:blipFill>
        <p:spPr>
          <a:xfrm>
            <a:off x="7853082" y="3297685"/>
            <a:ext cx="3827930" cy="2551953"/>
          </a:xfrm>
          <a:prstGeom prst="rect">
            <a:avLst/>
          </a:prstGeom>
        </p:spPr>
      </p:pic>
    </p:spTree>
    <p:extLst>
      <p:ext uri="{BB962C8B-B14F-4D97-AF65-F5344CB8AC3E}">
        <p14:creationId xmlns:p14="http://schemas.microsoft.com/office/powerpoint/2010/main" val="18164252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22957-5463-294E-9A60-5F750C6FF3EE}"/>
              </a:ext>
            </a:extLst>
          </p:cNvPr>
          <p:cNvSpPr>
            <a:spLocks noGrp="1"/>
          </p:cNvSpPr>
          <p:nvPr>
            <p:ph type="title"/>
          </p:nvPr>
        </p:nvSpPr>
        <p:spPr/>
        <p:txBody>
          <a:bodyPr/>
          <a:lstStyle/>
          <a:p>
            <a:r>
              <a:rPr lang="en-US" dirty="0"/>
              <a:t>Prescriptions – Prayer/Confession</a:t>
            </a:r>
          </a:p>
        </p:txBody>
      </p:sp>
      <p:sp>
        <p:nvSpPr>
          <p:cNvPr id="3" name="Content Placeholder 2">
            <a:extLst>
              <a:ext uri="{FF2B5EF4-FFF2-40B4-BE49-F238E27FC236}">
                <a16:creationId xmlns:a16="http://schemas.microsoft.com/office/drawing/2014/main" id="{06CB659B-71C2-2C47-AA33-2B6D60542C73}"/>
              </a:ext>
            </a:extLst>
          </p:cNvPr>
          <p:cNvSpPr>
            <a:spLocks noGrp="1"/>
          </p:cNvSpPr>
          <p:nvPr>
            <p:ph idx="1"/>
          </p:nvPr>
        </p:nvSpPr>
        <p:spPr>
          <a:xfrm>
            <a:off x="838200" y="1825625"/>
            <a:ext cx="7472082" cy="4817222"/>
          </a:xfrm>
        </p:spPr>
        <p:txBody>
          <a:bodyPr>
            <a:normAutofit/>
          </a:bodyPr>
          <a:lstStyle/>
          <a:p>
            <a:r>
              <a:rPr lang="en-US" dirty="0"/>
              <a:t>1 </a:t>
            </a:r>
            <a:r>
              <a:rPr lang="en-US" dirty="0" err="1"/>
              <a:t>Thess</a:t>
            </a:r>
            <a:r>
              <a:rPr lang="en-US" dirty="0"/>
              <a:t> 5:17; Phil 4:6; James 5:13-16; </a:t>
            </a:r>
            <a:r>
              <a:rPr lang="en-US" dirty="0" err="1"/>
              <a:t>Eph</a:t>
            </a:r>
            <a:r>
              <a:rPr lang="en-US" dirty="0"/>
              <a:t> 6:18; 1 Tim 2:8; Matt 6:9-13; 1 John 1:9</a:t>
            </a:r>
          </a:p>
          <a:p>
            <a:r>
              <a:rPr lang="en-US" dirty="0"/>
              <a:t>What is prayer?</a:t>
            </a:r>
          </a:p>
          <a:p>
            <a:pPr lvl="1"/>
            <a:r>
              <a:rPr lang="el-GR" dirty="0"/>
              <a:t>προσεύχομαι</a:t>
            </a:r>
            <a:r>
              <a:rPr lang="en-US" dirty="0"/>
              <a:t> </a:t>
            </a:r>
            <a:r>
              <a:rPr lang="en-US" i="1" dirty="0" err="1"/>
              <a:t>proseuchomai</a:t>
            </a:r>
            <a:r>
              <a:rPr lang="en-US" i="1" dirty="0"/>
              <a:t> </a:t>
            </a:r>
            <a:r>
              <a:rPr lang="en-US" dirty="0"/>
              <a:t>“to ask” “to wish toward”</a:t>
            </a:r>
            <a:endParaRPr lang="en-US" i="1" dirty="0"/>
          </a:p>
          <a:p>
            <a:r>
              <a:rPr lang="en-US" dirty="0"/>
              <a:t>Are the verses listed intended for corporate or private prayer?</a:t>
            </a:r>
          </a:p>
          <a:p>
            <a:r>
              <a:rPr lang="en-US" dirty="0"/>
              <a:t>How should our bodies be when praying?</a:t>
            </a:r>
          </a:p>
          <a:p>
            <a:r>
              <a:rPr lang="en-US" dirty="0"/>
              <a:t>Why do we confess sins and to whom?</a:t>
            </a:r>
          </a:p>
        </p:txBody>
      </p:sp>
      <p:pic>
        <p:nvPicPr>
          <p:cNvPr id="4" name="Picture 3">
            <a:extLst>
              <a:ext uri="{FF2B5EF4-FFF2-40B4-BE49-F238E27FC236}">
                <a16:creationId xmlns:a16="http://schemas.microsoft.com/office/drawing/2014/main" id="{6E997C92-E3BB-0844-B960-EB69F087F015}"/>
              </a:ext>
            </a:extLst>
          </p:cNvPr>
          <p:cNvPicPr>
            <a:picLocks noChangeAspect="1"/>
          </p:cNvPicPr>
          <p:nvPr/>
        </p:nvPicPr>
        <p:blipFill>
          <a:blip r:embed="rId2"/>
          <a:stretch>
            <a:fillRect/>
          </a:stretch>
        </p:blipFill>
        <p:spPr>
          <a:xfrm>
            <a:off x="8487760" y="3874719"/>
            <a:ext cx="3704240" cy="2983281"/>
          </a:xfrm>
          <a:prstGeom prst="rect">
            <a:avLst/>
          </a:prstGeom>
        </p:spPr>
      </p:pic>
      <p:pic>
        <p:nvPicPr>
          <p:cNvPr id="7" name="Picture 6">
            <a:extLst>
              <a:ext uri="{FF2B5EF4-FFF2-40B4-BE49-F238E27FC236}">
                <a16:creationId xmlns:a16="http://schemas.microsoft.com/office/drawing/2014/main" id="{790AFF9D-ECCE-9D4F-B9D2-21E1247192EE}"/>
              </a:ext>
            </a:extLst>
          </p:cNvPr>
          <p:cNvPicPr>
            <a:picLocks noChangeAspect="1"/>
          </p:cNvPicPr>
          <p:nvPr/>
        </p:nvPicPr>
        <p:blipFill>
          <a:blip r:embed="rId3"/>
          <a:stretch>
            <a:fillRect/>
          </a:stretch>
        </p:blipFill>
        <p:spPr>
          <a:xfrm>
            <a:off x="8835113" y="1361250"/>
            <a:ext cx="3356887" cy="2513469"/>
          </a:xfrm>
          <a:prstGeom prst="rect">
            <a:avLst/>
          </a:prstGeom>
        </p:spPr>
      </p:pic>
    </p:spTree>
    <p:extLst>
      <p:ext uri="{BB962C8B-B14F-4D97-AF65-F5344CB8AC3E}">
        <p14:creationId xmlns:p14="http://schemas.microsoft.com/office/powerpoint/2010/main" val="17994074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22957-5463-294E-9A60-5F750C6FF3EE}"/>
              </a:ext>
            </a:extLst>
          </p:cNvPr>
          <p:cNvSpPr>
            <a:spLocks noGrp="1"/>
          </p:cNvSpPr>
          <p:nvPr>
            <p:ph type="title"/>
          </p:nvPr>
        </p:nvSpPr>
        <p:spPr/>
        <p:txBody>
          <a:bodyPr/>
          <a:lstStyle/>
          <a:p>
            <a:r>
              <a:rPr lang="en-US" dirty="0"/>
              <a:t>Prescriptions – Prayer/Confession</a:t>
            </a:r>
          </a:p>
        </p:txBody>
      </p:sp>
      <p:sp>
        <p:nvSpPr>
          <p:cNvPr id="3" name="Content Placeholder 2">
            <a:extLst>
              <a:ext uri="{FF2B5EF4-FFF2-40B4-BE49-F238E27FC236}">
                <a16:creationId xmlns:a16="http://schemas.microsoft.com/office/drawing/2014/main" id="{06CB659B-71C2-2C47-AA33-2B6D60542C73}"/>
              </a:ext>
            </a:extLst>
          </p:cNvPr>
          <p:cNvSpPr>
            <a:spLocks noGrp="1"/>
          </p:cNvSpPr>
          <p:nvPr>
            <p:ph idx="1"/>
          </p:nvPr>
        </p:nvSpPr>
        <p:spPr>
          <a:xfrm>
            <a:off x="838200" y="1825625"/>
            <a:ext cx="7472082" cy="4817222"/>
          </a:xfrm>
        </p:spPr>
        <p:txBody>
          <a:bodyPr>
            <a:normAutofit/>
          </a:bodyPr>
          <a:lstStyle/>
          <a:p>
            <a:r>
              <a:rPr lang="en-US" dirty="0"/>
              <a:t>How do different denominations handle this  prescription?</a:t>
            </a:r>
          </a:p>
          <a:p>
            <a:pPr lvl="1"/>
            <a:r>
              <a:rPr lang="en-US" dirty="0"/>
              <a:t>High church: confess to a priest and he prays for you and instructs you to pray</a:t>
            </a:r>
          </a:p>
          <a:p>
            <a:pPr lvl="1"/>
            <a:r>
              <a:rPr lang="en-US" dirty="0"/>
              <a:t>House church: confess one to another, pray for each other</a:t>
            </a:r>
          </a:p>
          <a:p>
            <a:pPr lvl="1"/>
            <a:r>
              <a:rPr lang="en-US" dirty="0"/>
              <a:t>High church: must pray while kneeling</a:t>
            </a:r>
          </a:p>
          <a:p>
            <a:pPr lvl="1"/>
            <a:r>
              <a:rPr lang="en-US" dirty="0"/>
              <a:t>Pentecostal church: must pray in tongues</a:t>
            </a:r>
          </a:p>
          <a:p>
            <a:pPr lvl="1"/>
            <a:r>
              <a:rPr lang="en-US" dirty="0"/>
              <a:t>Presbyterians: must pray silently when corporately gathered</a:t>
            </a:r>
          </a:p>
          <a:p>
            <a:endParaRPr lang="en-US" dirty="0"/>
          </a:p>
        </p:txBody>
      </p:sp>
      <p:pic>
        <p:nvPicPr>
          <p:cNvPr id="4" name="Picture 3">
            <a:extLst>
              <a:ext uri="{FF2B5EF4-FFF2-40B4-BE49-F238E27FC236}">
                <a16:creationId xmlns:a16="http://schemas.microsoft.com/office/drawing/2014/main" id="{6E997C92-E3BB-0844-B960-EB69F087F015}"/>
              </a:ext>
            </a:extLst>
          </p:cNvPr>
          <p:cNvPicPr>
            <a:picLocks noChangeAspect="1"/>
          </p:cNvPicPr>
          <p:nvPr/>
        </p:nvPicPr>
        <p:blipFill>
          <a:blip r:embed="rId2"/>
          <a:stretch>
            <a:fillRect/>
          </a:stretch>
        </p:blipFill>
        <p:spPr>
          <a:xfrm>
            <a:off x="8487760" y="3874719"/>
            <a:ext cx="3704240" cy="2983281"/>
          </a:xfrm>
          <a:prstGeom prst="rect">
            <a:avLst/>
          </a:prstGeom>
        </p:spPr>
      </p:pic>
      <p:pic>
        <p:nvPicPr>
          <p:cNvPr id="5" name="Picture 4">
            <a:extLst>
              <a:ext uri="{FF2B5EF4-FFF2-40B4-BE49-F238E27FC236}">
                <a16:creationId xmlns:a16="http://schemas.microsoft.com/office/drawing/2014/main" id="{8A730324-5FA7-D84A-882C-97804772E782}"/>
              </a:ext>
            </a:extLst>
          </p:cNvPr>
          <p:cNvPicPr>
            <a:picLocks noChangeAspect="1"/>
          </p:cNvPicPr>
          <p:nvPr/>
        </p:nvPicPr>
        <p:blipFill>
          <a:blip r:embed="rId3"/>
          <a:stretch>
            <a:fillRect/>
          </a:stretch>
        </p:blipFill>
        <p:spPr>
          <a:xfrm>
            <a:off x="8835113" y="1361250"/>
            <a:ext cx="3356887" cy="2513469"/>
          </a:xfrm>
          <a:prstGeom prst="rect">
            <a:avLst/>
          </a:prstGeom>
        </p:spPr>
      </p:pic>
    </p:spTree>
    <p:extLst>
      <p:ext uri="{BB962C8B-B14F-4D97-AF65-F5344CB8AC3E}">
        <p14:creationId xmlns:p14="http://schemas.microsoft.com/office/powerpoint/2010/main" val="15081104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1035</TotalTime>
  <Words>857</Words>
  <Application>Microsoft Macintosh PowerPoint</Application>
  <PresentationFormat>Widescreen</PresentationFormat>
  <Paragraphs>107</Paragraphs>
  <Slides>13</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DotumChe</vt:lpstr>
      <vt:lpstr>Arial</vt:lpstr>
      <vt:lpstr>Avenir Book</vt:lpstr>
      <vt:lpstr>Calibri</vt:lpstr>
      <vt:lpstr>Candara</vt:lpstr>
      <vt:lpstr>Futura Medium</vt:lpstr>
      <vt:lpstr>Office Theme</vt:lpstr>
      <vt:lpstr>The Sunday Worship Service</vt:lpstr>
      <vt:lpstr>Lesson Outline</vt:lpstr>
      <vt:lpstr>Review </vt:lpstr>
      <vt:lpstr>Corporate Vs Private Worship</vt:lpstr>
      <vt:lpstr>Prescriptions – Teaching</vt:lpstr>
      <vt:lpstr>Prescriptions – Singing</vt:lpstr>
      <vt:lpstr>Prescriptions – Singing</vt:lpstr>
      <vt:lpstr>Prescriptions – Prayer/Confession</vt:lpstr>
      <vt:lpstr>Prescriptions – Prayer/Confession</vt:lpstr>
      <vt:lpstr>Prescriptions – Giving Charity</vt:lpstr>
      <vt:lpstr>Prescriptions – Communion/Baptism</vt:lpstr>
      <vt:lpstr>Prescriptions – Communion/Baptism</vt:lpstr>
      <vt:lpstr>Tradition vs. Prescription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Worship at Church</dc:title>
  <dc:creator>Microsoft Office User</dc:creator>
  <cp:lastModifiedBy>Microsoft Office User</cp:lastModifiedBy>
  <cp:revision>48</cp:revision>
  <dcterms:created xsi:type="dcterms:W3CDTF">2019-09-14T18:57:58Z</dcterms:created>
  <dcterms:modified xsi:type="dcterms:W3CDTF">2019-09-22T20:04:12Z</dcterms:modified>
</cp:coreProperties>
</file>