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9"/>
    <p:restoredTop sz="94681"/>
  </p:normalViewPr>
  <p:slideViewPr>
    <p:cSldViewPr snapToGrid="0" snapToObjects="1">
      <p:cViewPr>
        <p:scale>
          <a:sx n="113" d="100"/>
          <a:sy n="113" d="100"/>
        </p:scale>
        <p:origin x="144" y="-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151A-21C4-7F48-8847-80BE133C1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0C160-827C-484D-9548-763DBA2D7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A027C-C1D3-6046-A564-B1FE7A47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12D3-3DE9-7E4D-825C-36DC4C676631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78100-7968-FF40-9D72-245159B2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A171D-EFD1-944D-9692-3A80BC85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1A5-6945-7342-A39B-0FAB92A4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7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7392-AB32-274A-B8F4-833DB8B3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56376-733F-4643-9C8C-3D2B563B7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AA064-5D1C-5C47-9ABD-445EC717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12D3-3DE9-7E4D-825C-36DC4C676631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2A620-D646-5448-A7E6-95DD7D39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E8B3A-8F8E-0F46-9A15-4C16442B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1A5-6945-7342-A39B-0FAB92A4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9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99582-CDB6-6F49-B101-3F5241A9F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F2C3A-770E-A64F-9574-454AF4EC8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D2406-E69A-214D-9C3B-257959A66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12D3-3DE9-7E4D-825C-36DC4C676631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46A1-A480-5A4E-ABCE-85FF0626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3CFC7-EE2B-B54B-8136-25F29478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1A5-6945-7342-A39B-0FAB92A4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0B07-1722-0C41-A05B-0036D1D5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BBE27-19C5-6B4B-B670-5B3CB4FFE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A8166-1EBA-B548-8B9D-8315A518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12D3-3DE9-7E4D-825C-36DC4C676631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69902-E601-B04A-A28A-191E2F35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92564-C7DD-F649-98D7-1870C7BE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1A5-6945-7342-A39B-0FAB92A4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EC444-341E-4348-8808-967BCBF2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B0F38-3742-DC4F-93AE-E8D33B2BC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A9D59-2EF9-1D4C-B547-C8FEB47F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12D3-3DE9-7E4D-825C-36DC4C676631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CDB3C-C137-8648-BC8F-C02FCAA2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7EB0-C6E3-1F46-8486-8B720519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1A5-6945-7342-A39B-0FAB92A4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800C-0EF9-D243-B8A0-0D63D106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3D48-8401-CA41-837C-6949DA54B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E6657-CB29-6C4C-9605-0AE8BEEB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52329-64E0-084D-B3C8-8816311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12D3-3DE9-7E4D-825C-36DC4C676631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68033-8B07-E040-981A-6A56857F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D16D6-D08C-3D45-842A-7DF50B73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1A5-6945-7342-A39B-0FAB92A4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4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9F382-5B76-C94A-ADBC-86AB356F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4A17-65A7-2B49-A15F-3A634F7C4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3E1FA-CA38-9444-A04E-DADE386E0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21F12-D6C8-7244-AC4E-A39945FFD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5F999-8879-B441-88CA-357884757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ADA39-D60A-7A48-8B3F-413CFABB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12D3-3DE9-7E4D-825C-36DC4C676631}" type="datetimeFigureOut">
              <a:rPr lang="en-US" smtClean="0"/>
              <a:t>3/3/20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7B1F4-6671-1B45-9F76-C6CA2FE0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DD0985-0C0B-A24B-8E83-319FFC13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1A5-6945-7342-A39B-0FAB92A4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8C3C5-758D-6349-AA7A-E2A4DC5F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53337-48DA-7C4B-A6BA-D683F34D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12D3-3DE9-7E4D-825C-36DC4C676631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FD99A-B684-154E-978F-48E1D99A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8339A-BEA9-634E-925A-01DC0368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1A5-6945-7342-A39B-0FAB92A4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F00B9-EF2E-AD4B-8C5A-3897253D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12D3-3DE9-7E4D-825C-36DC4C676631}" type="datetimeFigureOut">
              <a:rPr lang="en-US" smtClean="0"/>
              <a:t>3/3/20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6FF400-EC35-8A41-90B3-245AAD93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CD481-6676-B54F-95E7-FF7A122B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1A5-6945-7342-A39B-0FAB92A4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4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46E6-55B3-4F4E-B97F-EEA66114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9DB0-60A7-3044-B802-2500E8BB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D69F7-83B6-7D48-9932-7B30A20A5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8B394-6809-0245-B41D-47750EB3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12D3-3DE9-7E4D-825C-36DC4C676631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4E3F2-28C0-C54D-8600-D51DEE48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54D5A-CCFE-A24D-9A1B-18E0044F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1A5-6945-7342-A39B-0FAB92A4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7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A120-2947-AC47-B7A8-3AFF2CAE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B4D79-2F22-2C44-8CD3-23E03A5E9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5691A-7691-5942-B7D5-434B6043C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3AE3-2D69-1C42-BC5D-76E9D50A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12D3-3DE9-7E4D-825C-36DC4C676631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999D8-2277-C84A-A0D0-D33DA6A1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BAE75-80F8-864B-AC10-62A0707D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21A5-6945-7342-A39B-0FAB92A4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6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B035F-1E90-5E4E-AFFD-4B98E472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E0088-3198-0342-B7A4-AC1310215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F0D4F-1E55-164A-9306-727480510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112D3-3DE9-7E4D-825C-36DC4C676631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72E61-C421-8141-AD49-35133AF98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1996-96CC-D34E-AD9A-4CC2F4929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21A5-6945-7342-A39B-0FAB92A4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00AF1-AE1E-B448-8595-AEB230F1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Lesson 2:</a:t>
            </a:r>
            <a:br>
              <a:rPr lang="en-US" dirty="0"/>
            </a:br>
            <a:r>
              <a:rPr lang="en-US" sz="4900" dirty="0"/>
              <a:t>Pronunciation, Syllabification, and Punctuation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97714-934E-144E-A1CA-F659CAB80A8F}"/>
              </a:ext>
            </a:extLst>
          </p:cNvPr>
          <p:cNvSpPr/>
          <p:nvPr/>
        </p:nvSpPr>
        <p:spPr>
          <a:xfrm>
            <a:off x="8669215" y="6112932"/>
            <a:ext cx="2777718" cy="7450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By Stephen Curto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For Greek 2020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March 3, 2020</a:t>
            </a:r>
          </a:p>
        </p:txBody>
      </p:sp>
      <p:pic>
        <p:nvPicPr>
          <p:cNvPr id="5" name="Picture 4" descr="logo2.jpg">
            <a:extLst>
              <a:ext uri="{FF2B5EF4-FFF2-40B4-BE49-F238E27FC236}">
                <a16:creationId xmlns:a16="http://schemas.microsoft.com/office/drawing/2014/main" id="{72C9E9DB-06BB-B744-B149-326D7239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3" y="6112933"/>
            <a:ext cx="745067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7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18C6-3FA2-0B42-BCA1-E19A1A7E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Pronunciation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364E7-D344-124D-BF58-F80C982F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Diphthongs</a:t>
            </a:r>
          </a:p>
          <a:p>
            <a:r>
              <a:rPr lang="en-US" dirty="0"/>
              <a:t>Pronounce diphthongs like the two separate letters “</a:t>
            </a:r>
            <a:r>
              <a:rPr lang="en-US" dirty="0" err="1"/>
              <a:t>smushed</a:t>
            </a:r>
            <a:r>
              <a:rPr lang="en-US" dirty="0"/>
              <a:t>” together</a:t>
            </a:r>
          </a:p>
          <a:p>
            <a:r>
              <a:rPr lang="en-US" dirty="0"/>
              <a:t>See pronunciation examples on pages 11-12 </a:t>
            </a:r>
          </a:p>
          <a:p>
            <a:r>
              <a:rPr lang="en-US" dirty="0"/>
              <a:t>Improper Diphthongs/Iota subscripts:</a:t>
            </a:r>
          </a:p>
          <a:p>
            <a:pPr lvl="1"/>
            <a:r>
              <a:rPr lang="en-US" dirty="0"/>
              <a:t>Some diphthongs formed with an iota are pronounced as if there is no diphthong.</a:t>
            </a:r>
            <a:r>
              <a:rPr lang="el-GR" dirty="0"/>
              <a:t> </a:t>
            </a:r>
            <a:r>
              <a:rPr lang="en-US" dirty="0"/>
              <a:t>The </a:t>
            </a:r>
            <a:r>
              <a:rPr lang="en-US" i="1" dirty="0"/>
              <a:t>meaning</a:t>
            </a:r>
            <a:r>
              <a:rPr lang="en-US" dirty="0"/>
              <a:t> is still unique, but the pronunciation is the same as if the iota were absent.</a:t>
            </a:r>
            <a:endParaRPr lang="el-GR" dirty="0"/>
          </a:p>
          <a:p>
            <a:pPr marL="457200" lvl="1" indent="0">
              <a:buNone/>
            </a:pPr>
            <a:r>
              <a:rPr lang="el-GR" sz="4800" dirty="0">
                <a:latin typeface="Times New Roman"/>
                <a:cs typeface="Times New Roman"/>
              </a:rPr>
              <a:t>  </a:t>
            </a:r>
            <a:r>
              <a:rPr lang="el-GR" sz="4800" dirty="0" err="1">
                <a:latin typeface="Times New Roman"/>
                <a:cs typeface="Times New Roman"/>
              </a:rPr>
              <a:t>ᾳ</a:t>
            </a:r>
            <a:r>
              <a:rPr lang="en-US" sz="4800" dirty="0">
                <a:latin typeface="Times New Roman"/>
                <a:cs typeface="Times New Roman"/>
              </a:rPr>
              <a:t>  </a:t>
            </a:r>
            <a:r>
              <a:rPr lang="el-GR" sz="4800" dirty="0">
                <a:latin typeface="Times New Roman"/>
                <a:cs typeface="Times New Roman"/>
              </a:rPr>
              <a:t> </a:t>
            </a:r>
            <a:r>
              <a:rPr lang="el-GR" sz="4800" dirty="0" err="1">
                <a:latin typeface="Times New Roman"/>
                <a:cs typeface="Times New Roman"/>
              </a:rPr>
              <a:t>ῃ</a:t>
            </a:r>
            <a:r>
              <a:rPr lang="en-US" sz="4800" dirty="0">
                <a:latin typeface="Times New Roman"/>
                <a:cs typeface="Times New Roman"/>
              </a:rPr>
              <a:t>  </a:t>
            </a:r>
            <a:r>
              <a:rPr lang="el-GR" sz="4800" dirty="0">
                <a:latin typeface="Times New Roman"/>
                <a:cs typeface="Times New Roman"/>
              </a:rPr>
              <a:t> </a:t>
            </a:r>
            <a:r>
              <a:rPr lang="el-GR" sz="4800" dirty="0" err="1">
                <a:latin typeface="Times New Roman"/>
                <a:cs typeface="Times New Roman"/>
              </a:rPr>
              <a:t>ῳ</a:t>
            </a:r>
            <a:r>
              <a:rPr lang="en-US" sz="4800" dirty="0">
                <a:latin typeface="Times New Roman"/>
                <a:cs typeface="Times New Roman"/>
              </a:rPr>
              <a:t> </a:t>
            </a:r>
            <a:r>
              <a:rPr lang="en-US" sz="2600" dirty="0"/>
              <a:t>= usually seen at the end of a word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3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4977-1728-E546-9D02-13AD2B01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B5364-99B0-544D-A8F5-E5A8BDFBC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Greek syllabifies the same way English does</a:t>
            </a:r>
          </a:p>
          <a:p>
            <a:r>
              <a:rPr lang="en-US" dirty="0"/>
              <a:t>Simply sounding out words will tell you the syllables</a:t>
            </a:r>
          </a:p>
          <a:p>
            <a:r>
              <a:rPr lang="en-US" dirty="0"/>
              <a:t>The “Clap” method</a:t>
            </a:r>
          </a:p>
          <a:p>
            <a:r>
              <a:rPr lang="en-US" dirty="0"/>
              <a:t>1 Syllable per vowel/diphthong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0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E720-65F7-2B46-A7D7-870B1359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11E0-694A-0248-9156-4ED1A6502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Examples</a:t>
            </a:r>
          </a:p>
          <a:p>
            <a:pPr>
              <a:buFontTx/>
              <a:buChar char="-"/>
            </a:pPr>
            <a:r>
              <a:rPr lang="el-GR" dirty="0" err="1"/>
              <a:t>ἄγγελος</a:t>
            </a:r>
            <a:r>
              <a:rPr lang="el-GR" dirty="0"/>
              <a:t>         </a:t>
            </a:r>
            <a:r>
              <a:rPr lang="el-GR" dirty="0" err="1"/>
              <a:t>ἄγ</a:t>
            </a:r>
            <a:r>
              <a:rPr lang="el-GR" dirty="0"/>
              <a:t>  </a:t>
            </a:r>
            <a:r>
              <a:rPr lang="el-GR" dirty="0" err="1"/>
              <a:t>γε</a:t>
            </a:r>
            <a:r>
              <a:rPr lang="el-GR" dirty="0"/>
              <a:t>   </a:t>
            </a:r>
            <a:r>
              <a:rPr lang="el-GR" dirty="0" err="1"/>
              <a:t>λος</a:t>
            </a:r>
            <a:endParaRPr lang="el-GR" dirty="0"/>
          </a:p>
          <a:p>
            <a:pPr>
              <a:buFontTx/>
              <a:buChar char="-"/>
            </a:pPr>
            <a:r>
              <a:rPr lang="el-GR" dirty="0" err="1"/>
              <a:t>ἀμήν</a:t>
            </a:r>
            <a:r>
              <a:rPr lang="el-GR" dirty="0"/>
              <a:t>              </a:t>
            </a:r>
            <a:r>
              <a:rPr lang="el-GR" dirty="0" err="1"/>
              <a:t>ἀ</a:t>
            </a:r>
            <a:r>
              <a:rPr lang="el-GR" dirty="0"/>
              <a:t>    </a:t>
            </a:r>
            <a:r>
              <a:rPr lang="el-GR" dirty="0" err="1"/>
              <a:t>μήν</a:t>
            </a:r>
            <a:endParaRPr lang="el-GR" dirty="0"/>
          </a:p>
          <a:p>
            <a:pPr>
              <a:buFontTx/>
              <a:buChar char="-"/>
            </a:pPr>
            <a:r>
              <a:rPr lang="el-GR" dirty="0" err="1"/>
              <a:t>ἄνθρωπος</a:t>
            </a:r>
            <a:r>
              <a:rPr lang="el-GR" dirty="0"/>
              <a:t>     </a:t>
            </a:r>
            <a:r>
              <a:rPr lang="el-GR" dirty="0" err="1"/>
              <a:t>ἄν</a:t>
            </a:r>
            <a:r>
              <a:rPr lang="el-GR" dirty="0"/>
              <a:t>   </a:t>
            </a:r>
            <a:r>
              <a:rPr lang="el-GR" dirty="0" err="1"/>
              <a:t>θρω</a:t>
            </a:r>
            <a:r>
              <a:rPr lang="el-GR" dirty="0"/>
              <a:t>   </a:t>
            </a:r>
            <a:r>
              <a:rPr lang="el-GR" dirty="0" err="1"/>
              <a:t>πος</a:t>
            </a:r>
            <a:endParaRPr lang="el-GR" dirty="0"/>
          </a:p>
          <a:p>
            <a:pPr>
              <a:buFontTx/>
              <a:buChar char="-"/>
            </a:pPr>
            <a:r>
              <a:rPr lang="el-GR" dirty="0" err="1"/>
              <a:t>ἔσχατος</a:t>
            </a:r>
            <a:r>
              <a:rPr lang="el-GR" dirty="0"/>
              <a:t>         </a:t>
            </a:r>
            <a:r>
              <a:rPr lang="el-GR" dirty="0" err="1"/>
              <a:t>ἔσ</a:t>
            </a:r>
            <a:r>
              <a:rPr lang="el-GR" dirty="0"/>
              <a:t>   χα   τος</a:t>
            </a:r>
          </a:p>
          <a:p>
            <a:pPr marL="0" indent="0">
              <a:buNone/>
            </a:pPr>
            <a:endParaRPr lang="el-GR" dirty="0"/>
          </a:p>
          <a:p>
            <a:r>
              <a:rPr lang="en-US" dirty="0"/>
              <a:t>Just follow your heart with syllabification. You’ll do fine. </a:t>
            </a:r>
          </a:p>
        </p:txBody>
      </p:sp>
    </p:spTree>
    <p:extLst>
      <p:ext uri="{BB962C8B-B14F-4D97-AF65-F5344CB8AC3E}">
        <p14:creationId xmlns:p14="http://schemas.microsoft.com/office/powerpoint/2010/main" val="164993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F16F-97F2-B845-82F9-39414EF6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10FC-F65A-1541-B79E-85C4CC58A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 punctuation characters in Greek.</a:t>
            </a:r>
          </a:p>
          <a:p>
            <a:pPr lvl="1"/>
            <a:r>
              <a:rPr lang="en-US" dirty="0"/>
              <a:t>Comma “,” </a:t>
            </a:r>
            <a:endParaRPr lang="el-GR" dirty="0"/>
          </a:p>
          <a:p>
            <a:pPr lvl="1"/>
            <a:r>
              <a:rPr lang="en-US" dirty="0"/>
              <a:t>period “.” </a:t>
            </a:r>
            <a:endParaRPr lang="el-GR" dirty="0"/>
          </a:p>
          <a:p>
            <a:pPr lvl="1"/>
            <a:r>
              <a:rPr lang="en-US" dirty="0"/>
              <a:t>semi-colon “</a:t>
            </a:r>
            <a:r>
              <a:rPr lang="el-GR" baseline="30000" dirty="0"/>
              <a:t>.</a:t>
            </a:r>
            <a:r>
              <a:rPr lang="en-US" dirty="0"/>
              <a:t>”      </a:t>
            </a:r>
            <a:endParaRPr lang="el-GR" dirty="0"/>
          </a:p>
          <a:p>
            <a:pPr lvl="1"/>
            <a:r>
              <a:rPr lang="en-US" dirty="0"/>
              <a:t>question mark “;” </a:t>
            </a:r>
            <a:endParaRPr lang="el-GR" dirty="0"/>
          </a:p>
          <a:p>
            <a:r>
              <a:rPr lang="en-US" dirty="0"/>
              <a:t>Apostrophe: indicates a final vowel has been dropped for smoother reading. </a:t>
            </a:r>
          </a:p>
          <a:p>
            <a:pPr lvl="1"/>
            <a:r>
              <a:rPr lang="el-GR" dirty="0" err="1">
                <a:latin typeface="Times New Roman"/>
                <a:cs typeface="Times New Roman"/>
              </a:rPr>
              <a:t>ἀπο</a:t>
            </a:r>
            <a:r>
              <a:rPr lang="el-GR" dirty="0">
                <a:latin typeface="Times New Roman"/>
                <a:cs typeface="Times New Roman"/>
              </a:rPr>
              <a:t> </a:t>
            </a:r>
            <a:r>
              <a:rPr lang="el-GR" dirty="0" err="1">
                <a:latin typeface="Times New Roman"/>
                <a:cs typeface="Times New Roman"/>
              </a:rPr>
              <a:t>ἐμου</a:t>
            </a:r>
            <a:r>
              <a:rPr lang="el-GR" dirty="0">
                <a:latin typeface="Times New Roman"/>
                <a:cs typeface="Times New Roman"/>
              </a:rPr>
              <a:t>  &gt;  </a:t>
            </a:r>
            <a:r>
              <a:rPr lang="el-GR" dirty="0" err="1">
                <a:latin typeface="Times New Roman"/>
                <a:cs typeface="Times New Roman"/>
              </a:rPr>
              <a:t>ἀπ᾽ἐμου</a:t>
            </a:r>
            <a:endParaRPr lang="el-GR" dirty="0">
              <a:latin typeface="Times New Roman"/>
              <a:cs typeface="Times New Roman"/>
            </a:endParaRPr>
          </a:p>
          <a:p>
            <a:r>
              <a:rPr lang="en-US" dirty="0" err="1"/>
              <a:t>Diaeresis</a:t>
            </a:r>
            <a:r>
              <a:rPr lang="en-US" dirty="0"/>
              <a:t>: indicates that what looks like a diphthong should be pronounced as two separate vowels</a:t>
            </a:r>
          </a:p>
          <a:p>
            <a:pPr lvl="1"/>
            <a:r>
              <a:rPr lang="en-US" dirty="0"/>
              <a:t>E.g. naïve   or </a:t>
            </a:r>
            <a:r>
              <a:rPr lang="el-GR" dirty="0"/>
              <a:t>  </a:t>
            </a:r>
            <a:r>
              <a:rPr lang="el-GR" dirty="0" err="1"/>
              <a:t>Ἠσαϊας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0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8B61-4123-5A4B-8E18-DDA2409A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8A414-1DF0-2F4F-9C55-16DED9FF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accents</a:t>
            </a:r>
          </a:p>
          <a:p>
            <a:pPr lvl="1"/>
            <a:r>
              <a:rPr lang="en-US" dirty="0"/>
              <a:t>Acute </a:t>
            </a:r>
            <a:r>
              <a:rPr lang="el-GR" dirty="0" err="1"/>
              <a:t>ά</a:t>
            </a:r>
            <a:r>
              <a:rPr lang="el-GR" dirty="0"/>
              <a:t>  </a:t>
            </a:r>
            <a:endParaRPr lang="en-US" dirty="0"/>
          </a:p>
          <a:p>
            <a:pPr lvl="1"/>
            <a:r>
              <a:rPr lang="en-US" dirty="0"/>
              <a:t>Grave</a:t>
            </a:r>
            <a:r>
              <a:rPr lang="el-GR" dirty="0"/>
              <a:t> </a:t>
            </a:r>
            <a:r>
              <a:rPr lang="el-GR" dirty="0" err="1"/>
              <a:t>ὰ</a:t>
            </a:r>
            <a:r>
              <a:rPr lang="el-GR" dirty="0"/>
              <a:t> </a:t>
            </a:r>
            <a:endParaRPr lang="en-US" dirty="0"/>
          </a:p>
          <a:p>
            <a:pPr lvl="1"/>
            <a:r>
              <a:rPr lang="en-US" dirty="0"/>
              <a:t>Circumflex  </a:t>
            </a:r>
            <a:r>
              <a:rPr lang="el-GR" dirty="0" err="1"/>
              <a:t>ᾶ</a:t>
            </a:r>
            <a:r>
              <a:rPr lang="en-US" dirty="0"/>
              <a:t>  </a:t>
            </a:r>
            <a:r>
              <a:rPr lang="el-GR" dirty="0"/>
              <a:t> </a:t>
            </a:r>
            <a:r>
              <a:rPr lang="el-GR" dirty="0" err="1">
                <a:latin typeface="Geneva" panose="020B0503030404040204" pitchFamily="34" charset="0"/>
                <a:ea typeface="Geneva" panose="020B0503030404040204" pitchFamily="34" charset="0"/>
                <a:cs typeface="New Peninim MT" pitchFamily="2" charset="-79"/>
              </a:rPr>
              <a:t>ᾶ</a:t>
            </a:r>
            <a:endParaRPr lang="en-US" dirty="0">
              <a:latin typeface="Geneva" panose="020B0503030404040204" pitchFamily="34" charset="0"/>
              <a:ea typeface="Geneva" panose="020B0503030404040204" pitchFamily="34" charset="0"/>
              <a:cs typeface="New Peninim MT" pitchFamily="2" charset="-79"/>
            </a:endParaRPr>
          </a:p>
          <a:p>
            <a:r>
              <a:rPr lang="en-US" dirty="0"/>
              <a:t>Accents used to indicate a specific type of pronunciation (up or down).</a:t>
            </a:r>
          </a:p>
          <a:p>
            <a:r>
              <a:rPr lang="en-US" dirty="0"/>
              <a:t>Nowadays, simply stress the syllable with the accent.  </a:t>
            </a:r>
          </a:p>
          <a:p>
            <a:pPr lvl="1"/>
            <a:r>
              <a:rPr lang="en-US" dirty="0"/>
              <a:t> </a:t>
            </a:r>
            <a:r>
              <a:rPr lang="el-GR" u="sng" dirty="0" err="1"/>
              <a:t>ἄγ</a:t>
            </a:r>
            <a:r>
              <a:rPr lang="el-GR" dirty="0" err="1"/>
              <a:t>γελος</a:t>
            </a:r>
            <a:r>
              <a:rPr lang="el-GR" dirty="0"/>
              <a:t>   (</a:t>
            </a:r>
            <a:r>
              <a:rPr lang="en-US" dirty="0"/>
              <a:t>not   </a:t>
            </a:r>
            <a:r>
              <a:rPr lang="el-GR" dirty="0" err="1"/>
              <a:t>ἀγ</a:t>
            </a:r>
            <a:r>
              <a:rPr lang="el-GR" u="sng" dirty="0" err="1"/>
              <a:t>γέλ</a:t>
            </a:r>
            <a:r>
              <a:rPr lang="el-GR" dirty="0" err="1"/>
              <a:t>ος</a:t>
            </a:r>
            <a:r>
              <a:rPr lang="el-GR" dirty="0"/>
              <a:t>  </a:t>
            </a:r>
            <a:r>
              <a:rPr lang="en-US" dirty="0"/>
              <a:t>nor  </a:t>
            </a:r>
            <a:r>
              <a:rPr lang="el-GR" dirty="0" err="1"/>
              <a:t>ἀγγελ</a:t>
            </a:r>
            <a:r>
              <a:rPr lang="el-GR" u="sng" dirty="0" err="1"/>
              <a:t>ός</a:t>
            </a:r>
            <a:r>
              <a:rPr lang="el-GR" u="sng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0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E105-546E-9046-9E32-34A19589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A2404-44C7-1D40-82FF-2E091D964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8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F7F6-A20F-1944-9048-09BB62E1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1BF9B-F43D-174D-B527-90C3E34A7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Review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Vocabulary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Pronunciation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Syllabification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Punctuation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Intro to Nouns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3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FE52-00B4-9644-857B-569FCE9A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E959F-1B24-D14B-A5BD-94CA42D8D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5">
            <a:noAutofit/>
          </a:bodyPr>
          <a:lstStyle/>
          <a:p>
            <a:pPr marL="0" indent="0">
              <a:buNone/>
            </a:pPr>
            <a:r>
              <a:rPr lang="el-GR" sz="5500" dirty="0">
                <a:cs typeface="Times New Roman"/>
              </a:rPr>
              <a:t>Α α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Β β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Γ γ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Δ δ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Ε ε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Ζ ζ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Η η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Θ θ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Ι ι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Κ κ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Λ λ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Μ μ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Ν ν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Ξ ξ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Ο ο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Π π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Ρ ρ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Σ σ, ς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Τ τ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Υ υ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Φ φ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Χ χ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Ψ ψ</a:t>
            </a:r>
          </a:p>
          <a:p>
            <a:pPr marL="0" indent="0">
              <a:buNone/>
            </a:pPr>
            <a:r>
              <a:rPr lang="el-GR" sz="5500" dirty="0">
                <a:cs typeface="Times New Roman"/>
              </a:rPr>
              <a:t>Ω ω</a:t>
            </a:r>
            <a:endParaRPr lang="en-US" sz="5500" dirty="0"/>
          </a:p>
          <a:p>
            <a:pPr marL="0" indent="0">
              <a:buNone/>
            </a:pP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363513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76DE-374E-6D42-BECE-E90CA4FF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C8979-B623-0C41-8F05-25B636135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Vowels:</a:t>
            </a:r>
          </a:p>
          <a:p>
            <a:pPr marL="0" indent="0">
              <a:buNone/>
            </a:pPr>
            <a:r>
              <a:rPr lang="el-GR" dirty="0"/>
              <a:t>α, ε, η, ι, ο, υ, ω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3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7984-A3B4-2343-8887-CC707376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D0BFE-CC07-E54F-93F5-7BEB74BB6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Iota subscript: A tiny </a:t>
            </a:r>
            <a:r>
              <a:rPr lang="el-GR" dirty="0">
                <a:latin typeface="Times New Roman"/>
                <a:cs typeface="Times New Roman"/>
              </a:rPr>
              <a:t>ι </a:t>
            </a:r>
            <a:r>
              <a:rPr lang="en-US" dirty="0"/>
              <a:t>that sometimes appears under a vowel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/>
              <a:t>Syllabification: how to divide words into syllables (Sound groups)</a:t>
            </a:r>
            <a:endParaRPr lang="el-GR" dirty="0"/>
          </a:p>
          <a:p>
            <a:r>
              <a:rPr lang="en-US" dirty="0"/>
              <a:t>Diphthong: two vowels pronounced as a unit with one sound</a:t>
            </a:r>
          </a:p>
          <a:p>
            <a:r>
              <a:rPr lang="en-US" dirty="0"/>
              <a:t>Breathing Marks: marks above initial vowels or rho’s that tell you whether or not to add an “h” sound.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7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E936-E252-0C41-B490-7FE6A976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Pronunciation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51999-7FA0-654D-9783-AC589C63A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Letters are pronounced like the initial sound in their name.</a:t>
            </a:r>
          </a:p>
          <a:p>
            <a:r>
              <a:rPr lang="el-GR" dirty="0" err="1"/>
              <a:t>γαμμα</a:t>
            </a:r>
            <a:r>
              <a:rPr lang="en-US" dirty="0"/>
              <a:t> nasal: when followed by </a:t>
            </a:r>
            <a:r>
              <a:rPr lang="el-GR" dirty="0"/>
              <a:t>γ, κ, χ, </a:t>
            </a:r>
            <a:r>
              <a:rPr lang="en-US" dirty="0"/>
              <a:t>or </a:t>
            </a:r>
            <a:r>
              <a:rPr lang="el-GR" dirty="0"/>
              <a:t>ξ</a:t>
            </a:r>
            <a:r>
              <a:rPr lang="en-US" dirty="0"/>
              <a:t> gamma is pronounced like an “n”</a:t>
            </a:r>
          </a:p>
          <a:p>
            <a:pPr lvl="1"/>
            <a:r>
              <a:rPr lang="en-US" dirty="0"/>
              <a:t>E.g. </a:t>
            </a:r>
            <a:r>
              <a:rPr lang="el-GR" dirty="0" err="1"/>
              <a:t>ἀγγελος</a:t>
            </a:r>
            <a:r>
              <a:rPr lang="el-GR" dirty="0"/>
              <a:t> –</a:t>
            </a:r>
            <a:r>
              <a:rPr lang="en-US" dirty="0"/>
              <a:t> </a:t>
            </a:r>
            <a:r>
              <a:rPr lang="en-US" i="1" dirty="0" err="1"/>
              <a:t>angelos</a:t>
            </a:r>
            <a:r>
              <a:rPr lang="en-US" i="1" dirty="0"/>
              <a:t> –</a:t>
            </a:r>
            <a:r>
              <a:rPr lang="en-US" dirty="0"/>
              <a:t> angel</a:t>
            </a:r>
          </a:p>
          <a:p>
            <a:r>
              <a:rPr lang="en-US" dirty="0"/>
              <a:t>Breathing marks: </a:t>
            </a:r>
          </a:p>
          <a:p>
            <a:pPr lvl="1"/>
            <a:r>
              <a:rPr lang="en-US" dirty="0"/>
              <a:t>Rough   </a:t>
            </a:r>
            <a:r>
              <a:rPr lang="el-GR" sz="4800" dirty="0" err="1">
                <a:latin typeface="Times New Roman"/>
                <a:cs typeface="Times New Roman"/>
              </a:rPr>
              <a:t>ἁ</a:t>
            </a:r>
            <a:r>
              <a:rPr lang="el-GR" sz="4800" dirty="0">
                <a:latin typeface="Times New Roman"/>
                <a:cs typeface="Times New Roman"/>
              </a:rPr>
              <a:t>   </a:t>
            </a:r>
            <a:endParaRPr lang="en-US" sz="4800" dirty="0">
              <a:latin typeface="Times New Roman"/>
              <a:cs typeface="Times New Roman"/>
            </a:endParaRPr>
          </a:p>
          <a:p>
            <a:pPr lvl="1"/>
            <a:r>
              <a:rPr lang="en-US" dirty="0"/>
              <a:t>Smooth</a:t>
            </a:r>
            <a:r>
              <a:rPr lang="el-GR" dirty="0"/>
              <a:t>   </a:t>
            </a:r>
            <a:r>
              <a:rPr lang="el-GR" sz="4800" dirty="0" err="1">
                <a:latin typeface="Times New Roman"/>
                <a:cs typeface="Times New Roman"/>
              </a:rPr>
              <a:t>ἀ</a:t>
            </a:r>
            <a:endParaRPr lang="en-US" sz="48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8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C4F3-329C-8247-959C-D1671D48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Pronunciation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BC4D6-B0C8-4648-89CF-726C7DD8A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Breathing Marks</a:t>
            </a:r>
            <a:r>
              <a:rPr lang="el-GR" dirty="0"/>
              <a:t> </a:t>
            </a:r>
            <a:endParaRPr lang="en-US" dirty="0"/>
          </a:p>
          <a:p>
            <a:r>
              <a:rPr lang="en-US" dirty="0"/>
              <a:t>Only appear over vowels that begin a word</a:t>
            </a:r>
          </a:p>
          <a:p>
            <a:r>
              <a:rPr lang="en-US" dirty="0"/>
              <a:t>Rough:</a:t>
            </a:r>
          </a:p>
          <a:p>
            <a:pPr lvl="1"/>
            <a:r>
              <a:rPr lang="en-US" dirty="0"/>
              <a:t>Opens right</a:t>
            </a:r>
          </a:p>
          <a:p>
            <a:pPr lvl="1"/>
            <a:r>
              <a:rPr lang="en-US" dirty="0"/>
              <a:t>Looks like a tiny “c” </a:t>
            </a:r>
          </a:p>
          <a:p>
            <a:pPr lvl="1"/>
            <a:r>
              <a:rPr lang="en-US" dirty="0"/>
              <a:t>Makes a hard “h” sound</a:t>
            </a:r>
          </a:p>
          <a:p>
            <a:r>
              <a:rPr lang="en-US" dirty="0"/>
              <a:t>Smooth:</a:t>
            </a:r>
          </a:p>
          <a:p>
            <a:pPr lvl="1"/>
            <a:r>
              <a:rPr lang="en-US" dirty="0"/>
              <a:t>Opens left</a:t>
            </a:r>
          </a:p>
          <a:p>
            <a:pPr lvl="1"/>
            <a:r>
              <a:rPr lang="en-US" dirty="0"/>
              <a:t>Looks like a tiny backwards “c”</a:t>
            </a:r>
          </a:p>
          <a:p>
            <a:pPr lvl="1"/>
            <a:r>
              <a:rPr lang="en-US" dirty="0"/>
              <a:t>Does not change pronunciation</a:t>
            </a:r>
          </a:p>
          <a:p>
            <a:r>
              <a:rPr lang="en-US" dirty="0"/>
              <a:t>Is essential to the spelling of a word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652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C4F3-329C-8247-959C-D1671D48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Pronunciation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BC4D6-B0C8-4648-89CF-726C7DD8A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Breathing Marks</a:t>
            </a:r>
            <a:r>
              <a:rPr lang="el-GR" dirty="0"/>
              <a:t> </a:t>
            </a:r>
            <a:endParaRPr lang="en-US" dirty="0"/>
          </a:p>
          <a:p>
            <a:r>
              <a:rPr lang="en-US" dirty="0"/>
              <a:t>Only appear over vowels that begin a word</a:t>
            </a:r>
          </a:p>
          <a:p>
            <a:r>
              <a:rPr lang="en-US" dirty="0"/>
              <a:t>Rough:</a:t>
            </a:r>
          </a:p>
          <a:p>
            <a:pPr lvl="1"/>
            <a:r>
              <a:rPr lang="en-US" dirty="0"/>
              <a:t>Opens right</a:t>
            </a:r>
          </a:p>
          <a:p>
            <a:pPr lvl="1"/>
            <a:r>
              <a:rPr lang="en-US" dirty="0"/>
              <a:t>Looks like a tiny “c” </a:t>
            </a:r>
          </a:p>
          <a:p>
            <a:pPr lvl="1"/>
            <a:r>
              <a:rPr lang="en-US" dirty="0"/>
              <a:t>Makes a hard “h” sound</a:t>
            </a:r>
          </a:p>
          <a:p>
            <a:r>
              <a:rPr lang="en-US" dirty="0"/>
              <a:t>Smooth:</a:t>
            </a:r>
          </a:p>
          <a:p>
            <a:pPr lvl="1"/>
            <a:r>
              <a:rPr lang="en-US" dirty="0"/>
              <a:t>Opens left</a:t>
            </a:r>
          </a:p>
          <a:p>
            <a:pPr lvl="1"/>
            <a:r>
              <a:rPr lang="en-US" dirty="0"/>
              <a:t>Looks like a tiny backwards “c”</a:t>
            </a:r>
          </a:p>
          <a:p>
            <a:pPr lvl="1"/>
            <a:r>
              <a:rPr lang="en-US" dirty="0"/>
              <a:t>Does not change pronunciation</a:t>
            </a:r>
          </a:p>
          <a:p>
            <a:r>
              <a:rPr lang="en-US" u="sng" dirty="0"/>
              <a:t>Is essential to the spelling of a word</a:t>
            </a: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333007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ECCD-7D31-6543-AAB0-07A46416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Pronunciation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A7720-5D51-844F-AB3B-4C54F23E3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Diphthongs</a:t>
            </a:r>
          </a:p>
          <a:p>
            <a:r>
              <a:rPr lang="en-US" dirty="0"/>
              <a:t>A diphthong is two vowels that produce one sound</a:t>
            </a:r>
          </a:p>
          <a:p>
            <a:pPr lvl="1"/>
            <a:r>
              <a:rPr lang="en-US" dirty="0"/>
              <a:t>E.g.  should, ointment, aisle</a:t>
            </a:r>
          </a:p>
          <a:p>
            <a:r>
              <a:rPr lang="en-US" dirty="0"/>
              <a:t>8 Greek Diphthongs: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5274B-8E9B-8D4F-8679-13F468A62FC6}"/>
              </a:ext>
            </a:extLst>
          </p:cNvPr>
          <p:cNvSpPr txBox="1"/>
          <p:nvPr/>
        </p:nvSpPr>
        <p:spPr>
          <a:xfrm>
            <a:off x="838200" y="3687234"/>
            <a:ext cx="8229600" cy="2624666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αι</a:t>
            </a:r>
          </a:p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οι</a:t>
            </a:r>
          </a:p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ει</a:t>
            </a:r>
          </a:p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υι</a:t>
            </a:r>
          </a:p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αυ</a:t>
            </a:r>
          </a:p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ου</a:t>
            </a:r>
          </a:p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ευ</a:t>
            </a:r>
          </a:p>
          <a:p>
            <a:pPr lvl="1"/>
            <a:r>
              <a:rPr lang="el-GR" sz="6500" dirty="0">
                <a:solidFill>
                  <a:schemeClr val="bg1"/>
                </a:solidFill>
                <a:latin typeface="Times New Roman"/>
                <a:cs typeface="Times New Roman"/>
              </a:rPr>
              <a:t>ηυ</a:t>
            </a:r>
          </a:p>
        </p:txBody>
      </p:sp>
    </p:spTree>
    <p:extLst>
      <p:ext uri="{BB962C8B-B14F-4D97-AF65-F5344CB8AC3E}">
        <p14:creationId xmlns:p14="http://schemas.microsoft.com/office/powerpoint/2010/main" val="73365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573</Words>
  <Application>Microsoft Macintosh PowerPoint</Application>
  <PresentationFormat>Widescreen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Geneva</vt:lpstr>
      <vt:lpstr>New Peninim MT</vt:lpstr>
      <vt:lpstr>Times New Roman</vt:lpstr>
      <vt:lpstr>Office Theme</vt:lpstr>
      <vt:lpstr>Lesson 2: Pronunciation, Syllabification, and Punctuation</vt:lpstr>
      <vt:lpstr>Outline</vt:lpstr>
      <vt:lpstr>Review</vt:lpstr>
      <vt:lpstr>Review</vt:lpstr>
      <vt:lpstr>Vocabulary</vt:lpstr>
      <vt:lpstr>Pronunciation</vt:lpstr>
      <vt:lpstr>Pronunciation</vt:lpstr>
      <vt:lpstr>Pronunciation</vt:lpstr>
      <vt:lpstr>Pronunciation</vt:lpstr>
      <vt:lpstr>Pronunciation</vt:lpstr>
      <vt:lpstr>Syllabification</vt:lpstr>
      <vt:lpstr>Syllabification</vt:lpstr>
      <vt:lpstr>Punctuation</vt:lpstr>
      <vt:lpstr>Punctuation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Pronunciation, Syllabification, and Punctuation</dc:title>
  <dc:creator>Stephen Curto</dc:creator>
  <cp:lastModifiedBy>Stephen Curto</cp:lastModifiedBy>
  <cp:revision>6</cp:revision>
  <dcterms:created xsi:type="dcterms:W3CDTF">2020-03-03T21:03:45Z</dcterms:created>
  <dcterms:modified xsi:type="dcterms:W3CDTF">2020-03-04T15:14:39Z</dcterms:modified>
</cp:coreProperties>
</file>