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78" r:id="rId6"/>
    <p:sldId id="269" r:id="rId7"/>
    <p:sldId id="270" r:id="rId8"/>
    <p:sldId id="271" r:id="rId9"/>
    <p:sldId id="260" r:id="rId10"/>
    <p:sldId id="261" r:id="rId11"/>
    <p:sldId id="266" r:id="rId12"/>
    <p:sldId id="265" r:id="rId13"/>
    <p:sldId id="267" r:id="rId14"/>
    <p:sldId id="268" r:id="rId15"/>
    <p:sldId id="272" r:id="rId16"/>
    <p:sldId id="274" r:id="rId17"/>
    <p:sldId id="273" r:id="rId18"/>
    <p:sldId id="276" r:id="rId19"/>
    <p:sldId id="280" r:id="rId20"/>
    <p:sldId id="282" r:id="rId21"/>
    <p:sldId id="277" r:id="rId22"/>
    <p:sldId id="279" r:id="rId23"/>
    <p:sldId id="283" r:id="rId24"/>
    <p:sldId id="284" r:id="rId25"/>
    <p:sldId id="287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9"/>
    <p:restoredTop sz="94681"/>
  </p:normalViewPr>
  <p:slideViewPr>
    <p:cSldViewPr snapToGrid="0" snapToObjects="1">
      <p:cViewPr varScale="1">
        <p:scale>
          <a:sx n="97" d="100"/>
          <a:sy n="97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FDFB-F969-1C4D-8BCB-106895817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146A0-A796-7544-9BE8-0EE61EF4C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3465-C7AE-FC41-AA74-804CE0E1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F1FF4-A1D0-1442-8293-96C6FFFA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D65E4-FE5B-C745-8BC8-523EC14B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259EC-206D-164D-89D2-B9EAE7DA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0BA34-E5F6-DE46-AA0A-40F7CC720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56C2A-AEDD-4C44-AF60-2ECAFCB1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A011A-A8A0-DE44-A763-F5E41F6F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02041-82DF-7548-85A3-D48AFB70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EC473-DC97-7942-80E7-6ABA1F075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DAE15-84C7-E548-A5E3-F33F4DA2C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6C37-7F7F-F942-804A-9528F61F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65929-95E4-DC44-8A30-D1650AF3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9871C-4373-0047-9479-627929FE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0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5CBB-8A3C-614D-95E9-3CCCA07E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B8EA-8651-134B-88FF-CC1B07E22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E3439-895B-644E-8B72-4E156817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CAD8D-AF8A-974E-9EC3-D5D33281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47E6B-1E11-7745-A205-623EB558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7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D679-0B10-3742-BD72-FB684B3D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93722-DDD1-AA42-9DA6-9DF22DDC9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32956-EB35-BA48-91E4-FFF9ED87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F8E9-6569-0840-8506-CB4C43DD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DC5E5-199A-C448-B3BD-EB666928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5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C97E-034A-1649-9E2B-5C4F366E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09408-07C4-D945-9DC9-3C1ABA101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F31C1-F5C4-6545-B110-02532FA64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CAD0F-2ECB-DE47-B2AA-0FA59BB5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E0669-76C7-FF48-915B-7983F3DF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64918-FA55-484C-9557-AA85F609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2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8692-8EAB-D24F-B7B0-EF00D180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6AAD0-9D06-3146-A33B-6652E5DFB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9CC12-626A-DB4F-BE5C-46F379794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32C4B-E14E-634C-A26B-AFD5C34FB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73833-1224-E644-8BD3-766E6FFC0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137C8D-28B7-5747-A292-22D9725B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6C9D9-22AD-AE44-8F0E-F48097C3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DCB16-5E05-2042-9BA6-FF57DE17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9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62D9-DCB2-1847-86CB-7AEBBDC6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65289-1B1C-044E-BCEC-985BCD01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4F59C-D742-CA4D-B509-2C28E678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F6BE1-489C-9043-928A-16DC594F9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3E6ED-9C2B-E941-A683-7FFB0756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9091E-B428-EA4F-9AF8-FB6B46848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33867-5333-4D43-B333-4D80438E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6EE2-BE2E-F644-A903-17D29896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E423-7476-A042-A208-AC0DAEB8B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91436-4FCF-2E41-8509-BAF5A8AE5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6553D-40CC-FE4C-B6BE-9FCCE392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0E227-F1ED-144E-BB43-336B59DE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A44B2-FAB2-A549-A336-A5E4F161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5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472E-691F-BD4F-89B6-57FF4151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E8BE4-812E-8E4F-80FC-409870EF6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012D8-7DB5-FC4D-A5D8-F12000633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D345F-2729-2E46-929D-03DEAC30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14E5D-67EA-D44A-A2D1-C78AEE0C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5EA98-4DE3-5141-90DE-F6B7706B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7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4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F2610D-CD89-C34E-88C8-0359FDC1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17DAF-E2D7-E846-91B3-38C7D7178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D308E-910D-CE44-A42C-C29FFE52B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E009-8390-1B46-B9EF-39DEBB947818}" type="datetimeFigureOut">
              <a:rPr lang="en-US" smtClean="0"/>
              <a:t>3/7/20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75634-34DF-9243-98EA-C3BEDC911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73BC2-D4A0-7F4D-82A7-39EB49E41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EF26E-E732-5C49-9A16-F3C978A71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>
            <a:outerShdw blurRad="25400" dist="38100" dir="2700000" algn="tl" rotWithShape="0">
              <a:prstClr val="black"/>
            </a:outerShdw>
          </a:effectLst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/>
            </a:outerShdw>
          </a:effectLst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/>
            </a:outerShdw>
          </a:effectLst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/>
            </a:outerShdw>
          </a:effectLst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25400" dist="38100" dir="2700000" algn="tl" rotWithShape="0">
              <a:prstClr val="black"/>
            </a:outerShdw>
          </a:effectLst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rmon.org/beliefs/articles-of-faith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urchofjesuschrist.org/manual/doctrinal-mastery-core-document/doctrinal-topics?lang=e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urchofjesuschrist.org/manual/doctrinal-mastery-core-document/doctrinal-topics?lang=e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urchofjesuschrist.org/manual/doctrinal-mastery-core-document/doctrinal-topics?lang=en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urchofjesuschrist.org/manual/doctrinal-mastery-core-document/doctrinal-topics?lang=en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cna.org/welcome/beliefs/creeds/nicene-creed" TargetMode="External"/><Relationship Id="rId2" Type="http://schemas.openxmlformats.org/officeDocument/2006/relationships/hyperlink" Target="https://www.crcna.org/welcome/beliefs/creeds/athanasian-creed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KQLfgaUoQCw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youtube.com/watch?v=SoRx5eB7h0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christian-restoration.com/cults/JW's/court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w.org/en/bible-teachings/online-lessons/basic-bible-teachings/unit-1/who-is-god-the-creator/" TargetMode="External"/><Relationship Id="rId2" Type="http://schemas.openxmlformats.org/officeDocument/2006/relationships/hyperlink" Target="https://www.jw.org/en/jehovahs-witnesses/faq/jehovah-witness-belief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w.org/en/bible-teachings/questions/daniel-4-bible-chronology-1914/" TargetMode="External"/><Relationship Id="rId4" Type="http://schemas.openxmlformats.org/officeDocument/2006/relationships/hyperlink" Target="https://www.jw.org/en/bible-teachings/online-lessons/basic-bible-teachings/unit-2/who-is-jesus/#star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jw.org/en/bible-teachings/online-lessons/basic-bible-teachings/unit-2/who-is-jesus/#start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w.org/en/library/books/bible-teach/the-ransom-jesus-sacrifice/" TargetMode="External"/><Relationship Id="rId2" Type="http://schemas.openxmlformats.org/officeDocument/2006/relationships/hyperlink" Target="https://www.jw.org/en/bible-teachings/online-lessons/basic-bible-teachings/unit-1/who-is-god-the-creator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cna.org/welcome/beliefs/creeds/nicene-creed" TargetMode="External"/><Relationship Id="rId2" Type="http://schemas.openxmlformats.org/officeDocument/2006/relationships/hyperlink" Target="https://www.crcna.org/welcome/beliefs/creeds/athanasian-creed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__7t_bGI8o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Dt8WHSPhU" TargetMode="External"/><Relationship Id="rId2" Type="http://schemas.openxmlformats.org/officeDocument/2006/relationships/hyperlink" Target="https://carm.org/christianity/creeds-and-confessions/chalcedonian-creed-451-a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tiff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pw1qKxgr0c" TargetMode="External"/><Relationship Id="rId2" Type="http://schemas.openxmlformats.org/officeDocument/2006/relationships/hyperlink" Target="https://www.youtube.com/watch?v=XYOOoUZ8_i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hyperlink" Target="https://www.youtube.com/watch?v=FKiJOAWNyA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pw1qKxgr0c" TargetMode="External"/><Relationship Id="rId2" Type="http://schemas.openxmlformats.org/officeDocument/2006/relationships/hyperlink" Target="https://www.youtube.com/watch?v=XYOOoUZ8_i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s://www.youtube.com/watch?v=FKiJOAWNyA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pw1qKxgr0c" TargetMode="External"/><Relationship Id="rId2" Type="http://schemas.openxmlformats.org/officeDocument/2006/relationships/hyperlink" Target="https://www.youtube.com/watch?v=XYOOoUZ8_i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hyperlink" Target="https://www.youtube.com/watch?v=FKiJOAWNyA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pw1qKxgr0c" TargetMode="External"/><Relationship Id="rId2" Type="http://schemas.openxmlformats.org/officeDocument/2006/relationships/hyperlink" Target="https://www.youtube.com/watch?v=XYOOoUZ8_i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hyperlink" Target="https://www.youtube.com/watch?v=FKiJOAWNyA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anual/doctrinal-mastery-core-document/doctrinal-topics?lang=eng" TargetMode="External"/><Relationship Id="rId2" Type="http://schemas.openxmlformats.org/officeDocument/2006/relationships/hyperlink" Target="https://www.mormon.org/beliefs/articles-of-faith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804E-3A22-F346-947A-65D454DC6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en-US" dirty="0"/>
              <a:t>Mormonism and Jehovah’s Witnesses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380BA-DB13-C546-A283-F966DF4C5851}"/>
              </a:ext>
            </a:extLst>
          </p:cNvPr>
          <p:cNvSpPr txBox="1">
            <a:spLocks/>
          </p:cNvSpPr>
          <p:nvPr/>
        </p:nvSpPr>
        <p:spPr>
          <a:xfrm>
            <a:off x="9741948" y="6050321"/>
            <a:ext cx="1689847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400" dirty="0">
                <a:ln w="3175">
                  <a:noFill/>
                </a:ln>
                <a:solidFill>
                  <a:schemeClr val="bg1"/>
                </a:solidFill>
                <a:effectLst/>
                <a:latin typeface="+mn-lt"/>
                <a:ea typeface="Avenir Book" charset="0"/>
                <a:cs typeface="Avenir Book" charset="0"/>
              </a:rPr>
              <a:t>By Stephen Curto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>
                <a:ln w="3175">
                  <a:noFill/>
                </a:ln>
                <a:solidFill>
                  <a:schemeClr val="bg1"/>
                </a:solidFill>
                <a:effectLst/>
                <a:latin typeface="+mn-lt"/>
                <a:ea typeface="Avenir Book" charset="0"/>
                <a:cs typeface="Avenir Book" charset="0"/>
              </a:rPr>
              <a:t>For C3 Apologetics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400">
                <a:ln w="3175">
                  <a:noFill/>
                </a:ln>
                <a:solidFill>
                  <a:schemeClr val="bg1"/>
                </a:solidFill>
                <a:effectLst/>
                <a:latin typeface="+mn-lt"/>
                <a:ea typeface="Avenir Book" charset="0"/>
                <a:cs typeface="Avenir Book" charset="0"/>
              </a:rPr>
              <a:t>March 8, 2020</a:t>
            </a:r>
            <a:endParaRPr lang="en-US" sz="1400" dirty="0">
              <a:ln w="3175">
                <a:noFill/>
              </a:ln>
              <a:solidFill>
                <a:schemeClr val="bg1"/>
              </a:solidFill>
              <a:effectLst/>
              <a:latin typeface="+mn-lt"/>
              <a:ea typeface="Avenir Book" charset="0"/>
              <a:cs typeface="Avenir Book" charset="0"/>
            </a:endParaRPr>
          </a:p>
        </p:txBody>
      </p:sp>
      <p:pic>
        <p:nvPicPr>
          <p:cNvPr id="4" name="Picture 3" descr="logo2.jpg">
            <a:extLst>
              <a:ext uri="{FF2B5EF4-FFF2-40B4-BE49-F238E27FC236}">
                <a16:creationId xmlns:a16="http://schemas.microsoft.com/office/drawing/2014/main" id="{17AD0BA6-FFC9-9244-A230-C8AE05AEC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894" y="6098894"/>
            <a:ext cx="759106" cy="7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95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Main Doctrines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9397"/>
          </a:xfrm>
        </p:spPr>
        <p:txBody>
          <a:bodyPr/>
          <a:lstStyle/>
          <a:p>
            <a:r>
              <a:rPr lang="en-US" dirty="0"/>
              <a:t>Highlighted Selections of </a:t>
            </a:r>
            <a:r>
              <a:rPr lang="en-US" dirty="0">
                <a:hlinkClick r:id="rId2"/>
              </a:rPr>
              <a:t>the 13 Articles</a:t>
            </a:r>
            <a:r>
              <a:rPr lang="en-US" dirty="0"/>
              <a:t>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“3. That through Christ’s Atonement,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can be saved by obedience to the laws and ordinances</a:t>
            </a:r>
            <a:r>
              <a:rPr lang="en-US" dirty="0"/>
              <a:t> of the gospel.”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“4. That faith in Jesus Christ, repentance, baptism by immersion, confirmation, and receiving the gift of the Holy Ghost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are all necessary for salvation</a:t>
            </a:r>
            <a:r>
              <a:rPr lang="en-US" dirty="0"/>
              <a:t>.”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“8. That the Bible and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Book of Mormon are both divinely revealed scripture</a:t>
            </a:r>
            <a:r>
              <a:rPr lang="en-US" dirty="0"/>
              <a:t>.”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3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Main Doctrines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Highlighted Selections “</a:t>
            </a:r>
            <a:r>
              <a:rPr lang="en-US" dirty="0">
                <a:hlinkClick r:id="rId2"/>
              </a:rPr>
              <a:t>Doctrinal Mastery Core Doc.</a:t>
            </a:r>
            <a:r>
              <a:rPr lang="en-US" dirty="0"/>
              <a:t>”:</a:t>
            </a:r>
          </a:p>
          <a:p>
            <a:pPr lvl="1"/>
            <a:r>
              <a:rPr lang="en-US" dirty="0"/>
              <a:t>“There are three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separate personages </a:t>
            </a:r>
            <a:r>
              <a:rPr lang="en-US" dirty="0"/>
              <a:t>in the Godhead: God, the Eternal Father; His Son, Jesus Christ; and the Holy Ghost.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Father and the Son have tangible, glorified bodies of flesh and bone</a:t>
            </a:r>
            <a:r>
              <a:rPr lang="en-US" dirty="0"/>
              <a:t>, and the Holy Ghost is a personage of spirit (see D&amp;C 130:22–23). They are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one in purpose </a:t>
            </a:r>
            <a:r>
              <a:rPr lang="en-US" dirty="0"/>
              <a:t>and are perfectly united in bringing to pass Heavenly Father’s plan of salvation.”</a:t>
            </a:r>
          </a:p>
          <a:p>
            <a:pPr lvl="1"/>
            <a:r>
              <a:rPr lang="en-US" dirty="0"/>
              <a:t>“God the Father is the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Supreme Being </a:t>
            </a:r>
            <a:r>
              <a:rPr lang="en-US" dirty="0"/>
              <a:t>whom we worship.”</a:t>
            </a:r>
          </a:p>
        </p:txBody>
      </p:sp>
    </p:spTree>
    <p:extLst>
      <p:ext uri="{BB962C8B-B14F-4D97-AF65-F5344CB8AC3E}">
        <p14:creationId xmlns:p14="http://schemas.microsoft.com/office/powerpoint/2010/main" val="841407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Main Doctrines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0331"/>
          </a:xfrm>
        </p:spPr>
        <p:txBody>
          <a:bodyPr>
            <a:normAutofit/>
          </a:bodyPr>
          <a:lstStyle/>
          <a:p>
            <a:r>
              <a:rPr lang="en-US" dirty="0"/>
              <a:t>Highlighted Selections “</a:t>
            </a:r>
            <a:r>
              <a:rPr lang="en-US" dirty="0">
                <a:hlinkClick r:id="rId2"/>
              </a:rPr>
              <a:t>Doctrinal Mastery Core Doc.</a:t>
            </a:r>
            <a:r>
              <a:rPr lang="en-US" dirty="0"/>
              <a:t>”:</a:t>
            </a:r>
          </a:p>
          <a:p>
            <a:pPr lvl="1"/>
            <a:r>
              <a:rPr lang="en-US" sz="2400" dirty="0"/>
              <a:t>“Before we were born on the earth,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lived in the presence of our Heavenly Father as His spirit children</a:t>
            </a:r>
            <a:r>
              <a:rPr lang="en-US" sz="2400" dirty="0"/>
              <a:t>. In this premortal existence we participated in a council with Heavenly Father’s other spirit children.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During that council Heavenly Father presented His plan and the premortal Jesus Christ covenanted to be the Savior</a:t>
            </a:r>
            <a:r>
              <a:rPr lang="en-US" sz="2400" dirty="0"/>
              <a:t> […] Those who followed Heavenly Father and Jesus Christ were permitted to come to the earth to experience mortality and progress toward eternal life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Lucifer, another spirit son of God, rebelled against the plan. He became Satan</a:t>
            </a:r>
            <a:r>
              <a:rPr lang="en-US" sz="2400" dirty="0"/>
              <a:t>, and he and his followers were cast out of heaven and denied the privileges of receiving a physical body and experiencing mortality.”</a:t>
            </a:r>
          </a:p>
        </p:txBody>
      </p:sp>
    </p:spTree>
    <p:extLst>
      <p:ext uri="{BB962C8B-B14F-4D97-AF65-F5344CB8AC3E}">
        <p14:creationId xmlns:p14="http://schemas.microsoft.com/office/powerpoint/2010/main" val="2435431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Main Doctrines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0331"/>
          </a:xfrm>
        </p:spPr>
        <p:txBody>
          <a:bodyPr>
            <a:normAutofit/>
          </a:bodyPr>
          <a:lstStyle/>
          <a:p>
            <a:r>
              <a:rPr lang="en-US" dirty="0"/>
              <a:t>Highlighted Selections “</a:t>
            </a:r>
            <a:r>
              <a:rPr lang="en-US" dirty="0">
                <a:hlinkClick r:id="rId2"/>
              </a:rPr>
              <a:t>Doctrinal Mastery Core Doc.</a:t>
            </a:r>
            <a:r>
              <a:rPr lang="en-US" dirty="0"/>
              <a:t>”:</a:t>
            </a:r>
          </a:p>
          <a:p>
            <a:pPr lvl="1"/>
            <a:r>
              <a:rPr lang="en-US" dirty="0"/>
              <a:t>“The Fall is an essential part of Heavenly Father’s plan of salvation.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As a result of the Fall, Adam and Eve could have children</a:t>
            </a:r>
            <a:r>
              <a:rPr lang="en-US" dirty="0"/>
              <a:t>. They and their posterity could experience joy and sorrow, know good from evil,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and progress</a:t>
            </a:r>
            <a:r>
              <a:rPr lang="en-US" dirty="0"/>
              <a:t>.”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4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Main Doctrines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0331"/>
          </a:xfrm>
        </p:spPr>
        <p:txBody>
          <a:bodyPr>
            <a:normAutofit/>
          </a:bodyPr>
          <a:lstStyle/>
          <a:p>
            <a:r>
              <a:rPr lang="en-US" dirty="0"/>
              <a:t>Highlighted Selections “</a:t>
            </a:r>
            <a:r>
              <a:rPr lang="en-US" dirty="0">
                <a:hlinkClick r:id="rId2"/>
              </a:rPr>
              <a:t>Doctrinal Mastery Core Doc.</a:t>
            </a:r>
            <a:r>
              <a:rPr lang="en-US" dirty="0"/>
              <a:t>”:</a:t>
            </a:r>
          </a:p>
          <a:p>
            <a:pPr lvl="1"/>
            <a:r>
              <a:rPr lang="en-US" dirty="0"/>
              <a:t>“There are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three kingdoms of glory</a:t>
            </a:r>
            <a:r>
              <a:rPr lang="en-US" dirty="0"/>
              <a:t>: the celestial kingdom, the terrestrial kingdom, and the telestial kingdom. Those who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are valiant in the testimony of Jesus and obedient to the principles of the gospel</a:t>
            </a:r>
            <a:r>
              <a:rPr lang="en-US" dirty="0"/>
              <a:t> will dwell in the celestial kingdom in the presence of God the Father and His Son, Jesus Christ, and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 their righteous family members</a:t>
            </a:r>
            <a:r>
              <a:rPr lang="en-US" dirty="0"/>
              <a:t>.”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8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E623-F305-2749-837A-0646691A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Christian?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B4953-39F2-664C-A106-BDAD7899C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356231" cy="4575175"/>
          </a:xfrm>
        </p:spPr>
        <p:txBody>
          <a:bodyPr>
            <a:normAutofit/>
          </a:bodyPr>
          <a:lstStyle/>
          <a:p>
            <a:r>
              <a:rPr lang="en-US" dirty="0"/>
              <a:t>Doctrine of Trinity</a:t>
            </a:r>
          </a:p>
          <a:p>
            <a:pPr lvl="1"/>
            <a:r>
              <a:rPr lang="en-US" dirty="0"/>
              <a:t>God is one Being eternally manifest in three Persons.</a:t>
            </a:r>
          </a:p>
          <a:p>
            <a:pPr lvl="2"/>
            <a:r>
              <a:rPr lang="en-US" dirty="0"/>
              <a:t>Key Language:</a:t>
            </a:r>
          </a:p>
          <a:p>
            <a:pPr lvl="3"/>
            <a:r>
              <a:rPr lang="en-US" dirty="0"/>
              <a:t> 3 Persons. </a:t>
            </a:r>
          </a:p>
          <a:p>
            <a:pPr lvl="3"/>
            <a:r>
              <a:rPr lang="en-US" dirty="0"/>
              <a:t>1 Essence/Being.</a:t>
            </a:r>
          </a:p>
          <a:p>
            <a:pPr lvl="2"/>
            <a:r>
              <a:rPr lang="en-US" dirty="0">
                <a:hlinkClick r:id="rId2"/>
              </a:rPr>
              <a:t>Athanasian Creed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Nicene Creed</a:t>
            </a:r>
            <a:endParaRPr lang="en-US" dirty="0"/>
          </a:p>
          <a:p>
            <a:pPr lvl="2"/>
            <a:r>
              <a:rPr lang="en-US" dirty="0"/>
              <a:t>Lutheran Satire - “</a:t>
            </a:r>
            <a:r>
              <a:rPr lang="en-US" dirty="0">
                <a:hlinkClick r:id="rId4"/>
              </a:rPr>
              <a:t>St. Patrick’s Bad Analogies</a:t>
            </a:r>
            <a:r>
              <a:rPr lang="en-US" dirty="0"/>
              <a:t>”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3FF2E-FC28-C54E-8B66-7E5855130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2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7029" y="1444275"/>
            <a:ext cx="4606771" cy="4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E623-F305-2749-837A-0646691A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Christian?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B4953-39F2-664C-A106-BDAD7899C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4114"/>
          </a:xfrm>
        </p:spPr>
        <p:txBody>
          <a:bodyPr>
            <a:normAutofit/>
          </a:bodyPr>
          <a:lstStyle/>
          <a:p>
            <a:r>
              <a:rPr lang="en-US" dirty="0"/>
              <a:t>Doctrine of Trinity</a:t>
            </a:r>
          </a:p>
          <a:p>
            <a:pPr lvl="1"/>
            <a:r>
              <a:rPr lang="en-US" dirty="0"/>
              <a:t>Contributing Passages which help  form the doctrine:</a:t>
            </a:r>
          </a:p>
          <a:p>
            <a:pPr lvl="1"/>
            <a:r>
              <a:rPr lang="en-US" sz="2700" dirty="0"/>
              <a:t>One-ness</a:t>
            </a:r>
          </a:p>
          <a:p>
            <a:pPr lvl="2"/>
            <a:r>
              <a:rPr lang="en-US" sz="2700" dirty="0" err="1"/>
              <a:t>Deut</a:t>
            </a:r>
            <a:r>
              <a:rPr lang="en-US" sz="2700" dirty="0"/>
              <a:t> 6:4; Ex 20:3; Is 45:14; 1 Cor 8:4-6; </a:t>
            </a:r>
            <a:r>
              <a:rPr lang="en-US" sz="2700" dirty="0" err="1"/>
              <a:t>Eph</a:t>
            </a:r>
            <a:r>
              <a:rPr lang="en-US" sz="2700" dirty="0"/>
              <a:t> 4:3-6; Jam 2:19</a:t>
            </a:r>
          </a:p>
          <a:p>
            <a:pPr lvl="1"/>
            <a:r>
              <a:rPr lang="en-US" sz="2700" dirty="0"/>
              <a:t>Three-ness</a:t>
            </a:r>
          </a:p>
          <a:p>
            <a:pPr lvl="2"/>
            <a:r>
              <a:rPr lang="en-US" sz="2700" dirty="0"/>
              <a:t>Deity of “the Father” - </a:t>
            </a:r>
            <a:r>
              <a:rPr lang="en-US" sz="2700" dirty="0" err="1"/>
              <a:t>Jn</a:t>
            </a:r>
            <a:r>
              <a:rPr lang="en-US" sz="2700" dirty="0"/>
              <a:t> 6:27; 1 Pet 1:2; 1 Cor 8:6; Rom 1:7</a:t>
            </a:r>
          </a:p>
          <a:p>
            <a:pPr lvl="2"/>
            <a:r>
              <a:rPr lang="en-US" sz="2700" dirty="0"/>
              <a:t>Deity of “the Son” - </a:t>
            </a:r>
            <a:r>
              <a:rPr lang="en-US" sz="2700" dirty="0" err="1"/>
              <a:t>Heb</a:t>
            </a:r>
            <a:r>
              <a:rPr lang="en-US" sz="2700" dirty="0"/>
              <a:t> 1:3-4; Matt 1:21-23; </a:t>
            </a:r>
            <a:r>
              <a:rPr lang="en-US" sz="2700" dirty="0" err="1"/>
              <a:t>Jn</a:t>
            </a:r>
            <a:r>
              <a:rPr lang="en-US" sz="2700" dirty="0"/>
              <a:t> 1:1; 8:58; 10:30; Col 1:15</a:t>
            </a:r>
          </a:p>
          <a:p>
            <a:pPr lvl="2"/>
            <a:r>
              <a:rPr lang="en-US" sz="2700" dirty="0"/>
              <a:t>Deity of “the Spirit” - Acts 5:3-4; 1 Cor 2:10; 6:19</a:t>
            </a:r>
          </a:p>
          <a:p>
            <a:pPr lvl="1"/>
            <a:r>
              <a:rPr lang="en-US" sz="2700" dirty="0"/>
              <a:t>Other Contributing Passages</a:t>
            </a:r>
          </a:p>
          <a:p>
            <a:pPr lvl="2"/>
            <a:r>
              <a:rPr lang="en-US" sz="2700" dirty="0"/>
              <a:t>Matt 28:19; 3:16-17; 2 Cor 13:14</a:t>
            </a:r>
          </a:p>
        </p:txBody>
      </p:sp>
    </p:spTree>
    <p:extLst>
      <p:ext uri="{BB962C8B-B14F-4D97-AF65-F5344CB8AC3E}">
        <p14:creationId xmlns:p14="http://schemas.microsoft.com/office/powerpoint/2010/main" val="241500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4481-7476-AD48-B84F-CA715058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Christian?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FFBA-3BB5-104B-A994-4139ECD4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5216" cy="4351338"/>
          </a:xfrm>
        </p:spPr>
        <p:txBody>
          <a:bodyPr/>
          <a:lstStyle/>
          <a:p>
            <a:r>
              <a:rPr lang="en-US" dirty="0"/>
              <a:t>Doctrine of Salvation</a:t>
            </a:r>
          </a:p>
          <a:p>
            <a:pPr lvl="1"/>
            <a:r>
              <a:rPr lang="en-US" dirty="0"/>
              <a:t>Salvation is solely of God and not at all of man.  </a:t>
            </a:r>
          </a:p>
          <a:p>
            <a:pPr lvl="1"/>
            <a:r>
              <a:rPr lang="en-US" dirty="0"/>
              <a:t>Salvation is the free gift of God that comes by faith alone in Jesus Christ.</a:t>
            </a:r>
          </a:p>
          <a:p>
            <a:pPr lvl="1"/>
            <a:r>
              <a:rPr lang="en-US" dirty="0"/>
              <a:t>1 Cor 15; Gal 2-3; Rom 1-8; </a:t>
            </a:r>
            <a:r>
              <a:rPr lang="en-US" dirty="0" err="1"/>
              <a:t>Eph</a:t>
            </a:r>
            <a:r>
              <a:rPr lang="en-US" dirty="0"/>
              <a:t> 2:8-10</a:t>
            </a:r>
          </a:p>
          <a:p>
            <a:pPr lvl="1"/>
            <a:r>
              <a:rPr lang="en-US" dirty="0"/>
              <a:t>Grace alone, not Grace plus works. </a:t>
            </a:r>
          </a:p>
          <a:p>
            <a:pPr lvl="1"/>
            <a:r>
              <a:rPr lang="en-US" dirty="0"/>
              <a:t>Lutheran Satire – “</a:t>
            </a:r>
            <a:r>
              <a:rPr lang="en-US" dirty="0">
                <a:hlinkClick r:id="rId2"/>
              </a:rPr>
              <a:t>Donall and Conall Convince the Mormon Missionaries…</a:t>
            </a:r>
            <a:r>
              <a:rPr lang="en-US" dirty="0"/>
              <a:t>”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FC827-E0BA-0648-BDBD-0E5866A8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369" y="1417156"/>
            <a:ext cx="2993431" cy="45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8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99F2-BD93-7F41-8F82-9BF875B9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F7040-559C-9840-9A96-E605A2E5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235462" cy="4627929"/>
          </a:xfrm>
        </p:spPr>
        <p:txBody>
          <a:bodyPr>
            <a:normAutofit/>
          </a:bodyPr>
          <a:lstStyle/>
          <a:p>
            <a:r>
              <a:rPr lang="en-US" dirty="0"/>
              <a:t>Charles </a:t>
            </a:r>
            <a:r>
              <a:rPr lang="en-US" dirty="0" err="1"/>
              <a:t>Taze</a:t>
            </a:r>
            <a:r>
              <a:rPr lang="en-US" dirty="0"/>
              <a:t>  - “The Pastor”</a:t>
            </a:r>
          </a:p>
          <a:p>
            <a:pPr lvl="1"/>
            <a:r>
              <a:rPr lang="en-US" sz="2400" dirty="0"/>
              <a:t>Born Feb 16, 1852</a:t>
            </a:r>
          </a:p>
          <a:p>
            <a:pPr lvl="1"/>
            <a:r>
              <a:rPr lang="en-US" sz="2400" dirty="0"/>
              <a:t>Started Bible Class in Pittsburgh 1870</a:t>
            </a:r>
          </a:p>
          <a:p>
            <a:pPr lvl="1"/>
            <a:r>
              <a:rPr lang="en-US" sz="2400" dirty="0"/>
              <a:t>Founded magazine </a:t>
            </a:r>
            <a:r>
              <a:rPr lang="en-US" sz="2400" i="1" dirty="0"/>
              <a:t>The Herald of the Morning </a:t>
            </a:r>
            <a:r>
              <a:rPr lang="en-US" sz="2400" dirty="0"/>
              <a:t>1879 (which later became </a:t>
            </a:r>
            <a:r>
              <a:rPr lang="en-US" sz="2400" i="1" dirty="0"/>
              <a:t>The Watchtower Announcing Jehovah’s Kingdom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Incorporated “Zion’s Watchtower Tract Society” 1886</a:t>
            </a:r>
          </a:p>
          <a:p>
            <a:r>
              <a:rPr lang="en-US" dirty="0"/>
              <a:t>J.F. Rutherford </a:t>
            </a:r>
          </a:p>
          <a:p>
            <a:pPr lvl="1"/>
            <a:r>
              <a:rPr lang="en-US" sz="2400" dirty="0"/>
              <a:t>Led larger faction of a split after Russell’s death 1917</a:t>
            </a:r>
          </a:p>
          <a:p>
            <a:pPr lvl="1"/>
            <a:r>
              <a:rPr lang="en-US" sz="2400" dirty="0"/>
              <a:t>Name “Jehovah’s Witnesses” adopted to distinguish factions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0166A-0F16-014C-8985-C513A2A96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662" y="1825624"/>
            <a:ext cx="2527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0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99F2-BD93-7F41-8F82-9BF875B9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F7040-559C-9840-9A96-E605A2E5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235462" cy="4627929"/>
          </a:xfrm>
        </p:spPr>
        <p:txBody>
          <a:bodyPr>
            <a:normAutofit/>
          </a:bodyPr>
          <a:lstStyle/>
          <a:p>
            <a:r>
              <a:rPr lang="en-US" dirty="0"/>
              <a:t>Charles </a:t>
            </a:r>
            <a:r>
              <a:rPr lang="en-US" dirty="0" err="1"/>
              <a:t>Taze</a:t>
            </a:r>
            <a:r>
              <a:rPr lang="en-US" dirty="0"/>
              <a:t>  - “The Pastor”</a:t>
            </a:r>
          </a:p>
          <a:p>
            <a:pPr lvl="1"/>
            <a:r>
              <a:rPr lang="en-US" sz="2400" dirty="0"/>
              <a:t>Born Feb 16, 1852</a:t>
            </a:r>
          </a:p>
          <a:p>
            <a:pPr lvl="1"/>
            <a:r>
              <a:rPr lang="en-US" sz="2400" dirty="0"/>
              <a:t>Started Bible Class in Pittsburgh 1870</a:t>
            </a:r>
          </a:p>
          <a:p>
            <a:pPr lvl="1"/>
            <a:r>
              <a:rPr lang="en-US" sz="2400" dirty="0"/>
              <a:t>Founded magazine </a:t>
            </a:r>
            <a:r>
              <a:rPr lang="en-US" sz="2400" i="1" dirty="0"/>
              <a:t>The Herald of the Morning </a:t>
            </a:r>
            <a:r>
              <a:rPr lang="en-US" sz="2400" dirty="0"/>
              <a:t>1879 (which later became </a:t>
            </a:r>
            <a:r>
              <a:rPr lang="en-US" sz="2400" i="1" dirty="0"/>
              <a:t>The Watchtower Announcing Jehovah’s Kingdom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Incorporated “Zion’s Watchtower Tract Society” 1886</a:t>
            </a:r>
          </a:p>
          <a:p>
            <a:r>
              <a:rPr lang="en-US" dirty="0"/>
              <a:t>J.F. Rutherford </a:t>
            </a:r>
          </a:p>
          <a:p>
            <a:pPr lvl="1"/>
            <a:r>
              <a:rPr lang="en-US" sz="2400" dirty="0"/>
              <a:t>Led larger faction of a split after Russell’s death 1917</a:t>
            </a:r>
          </a:p>
          <a:p>
            <a:pPr lvl="1"/>
            <a:r>
              <a:rPr lang="en-US" sz="2400" dirty="0"/>
              <a:t>Name “Jehovah’s Witnesses” adopted to distinguish factions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4C60A-6ACD-024A-BA6A-8DCA09E9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662" y="1825624"/>
            <a:ext cx="2687003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3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5EEB-DAAF-F344-B175-501FC9C7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BF2F-6911-A244-9FDC-DC3B6546D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Preliminary Thoughts</a:t>
            </a:r>
          </a:p>
          <a:p>
            <a:r>
              <a:rPr lang="en-US" dirty="0"/>
              <a:t>Mormonism</a:t>
            </a:r>
          </a:p>
          <a:p>
            <a:pPr lvl="1"/>
            <a:r>
              <a:rPr lang="en-US" dirty="0"/>
              <a:t>Origin/History</a:t>
            </a:r>
          </a:p>
          <a:p>
            <a:pPr lvl="1"/>
            <a:r>
              <a:rPr lang="en-US" dirty="0"/>
              <a:t>Main Doctrines</a:t>
            </a:r>
          </a:p>
          <a:p>
            <a:pPr lvl="1"/>
            <a:r>
              <a:rPr lang="en-US" dirty="0"/>
              <a:t>Christian?</a:t>
            </a:r>
          </a:p>
          <a:p>
            <a:r>
              <a:rPr lang="en-US" dirty="0"/>
              <a:t>Jehovah’s Witnesses</a:t>
            </a:r>
          </a:p>
          <a:p>
            <a:pPr lvl="1"/>
            <a:r>
              <a:rPr lang="en-US" dirty="0"/>
              <a:t>Origin/History</a:t>
            </a:r>
          </a:p>
          <a:p>
            <a:pPr lvl="1"/>
            <a:r>
              <a:rPr lang="en-US" dirty="0"/>
              <a:t>Main Doctrines</a:t>
            </a:r>
          </a:p>
          <a:p>
            <a:pPr lvl="1"/>
            <a:r>
              <a:rPr lang="en-US" dirty="0"/>
              <a:t>Christian?</a:t>
            </a:r>
          </a:p>
          <a:p>
            <a:r>
              <a:rPr lang="en-US" dirty="0"/>
              <a:t>Reaching Both Groups</a:t>
            </a:r>
          </a:p>
        </p:txBody>
      </p:sp>
    </p:spTree>
    <p:extLst>
      <p:ext uri="{BB962C8B-B14F-4D97-AF65-F5344CB8AC3E}">
        <p14:creationId xmlns:p14="http://schemas.microsoft.com/office/powerpoint/2010/main" val="215395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99F2-BD93-7F41-8F82-9BF875B9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F7040-559C-9840-9A96-E605A2E5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41831" cy="4627929"/>
          </a:xfrm>
        </p:spPr>
        <p:txBody>
          <a:bodyPr>
            <a:normAutofit/>
          </a:bodyPr>
          <a:lstStyle/>
          <a:p>
            <a:r>
              <a:rPr lang="en-US" dirty="0"/>
              <a:t>Charles </a:t>
            </a:r>
            <a:r>
              <a:rPr lang="en-US" dirty="0" err="1"/>
              <a:t>Taze</a:t>
            </a:r>
            <a:r>
              <a:rPr lang="en-US" dirty="0"/>
              <a:t> Personal Issues</a:t>
            </a:r>
          </a:p>
          <a:p>
            <a:pPr lvl="1"/>
            <a:r>
              <a:rPr lang="en-US" i="1" dirty="0"/>
              <a:t>The Brooklyn Daily Eagle</a:t>
            </a:r>
            <a:r>
              <a:rPr lang="en-US" dirty="0"/>
              <a:t> led fight to expose </a:t>
            </a:r>
            <a:r>
              <a:rPr lang="en-US" dirty="0" err="1"/>
              <a:t>Taze</a:t>
            </a:r>
            <a:r>
              <a:rPr lang="en-US" dirty="0"/>
              <a:t> as a fraud</a:t>
            </a:r>
          </a:p>
          <a:p>
            <a:pPr lvl="1"/>
            <a:r>
              <a:rPr lang="en-US" dirty="0"/>
              <a:t>Ran “Miracle Wheat” advertising scheme to fund </a:t>
            </a:r>
            <a:r>
              <a:rPr lang="en-US" i="1" dirty="0"/>
              <a:t>Watchtower</a:t>
            </a:r>
          </a:p>
          <a:p>
            <a:pPr lvl="1"/>
            <a:r>
              <a:rPr lang="en-US" sz="2400" dirty="0"/>
              <a:t>Wife divorced and sued him under a claim of mental cruelty</a:t>
            </a:r>
          </a:p>
          <a:p>
            <a:pPr lvl="1"/>
            <a:r>
              <a:rPr lang="en-US" sz="2400" dirty="0"/>
              <a:t>Rev J.J. Ross published anti-Russell pamphlet about which Russell sued for libel and in court committed multiple documented counts of </a:t>
            </a:r>
            <a:r>
              <a:rPr lang="en-US" sz="2400" dirty="0">
                <a:hlinkClick r:id="rId2"/>
              </a:rPr>
              <a:t>perjury</a:t>
            </a: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036FF-5F64-4441-8242-D4B58B22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85" y="1690688"/>
            <a:ext cx="3050330" cy="46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65E47-A8CA-E34A-899C-164FFECF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Main Doctrine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E2AF6-9C51-6C4D-99B5-C758507B6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15 Basic Beliefs of Jehovah’s Witnesses</a:t>
            </a:r>
            <a:r>
              <a:rPr lang="en-US" dirty="0"/>
              <a:t>.</a:t>
            </a:r>
          </a:p>
          <a:p>
            <a:r>
              <a:rPr lang="en-US" dirty="0">
                <a:hlinkClick r:id="rId3"/>
              </a:rPr>
              <a:t>There is one God and his name is Jehovah</a:t>
            </a:r>
            <a:r>
              <a:rPr lang="en-US" dirty="0"/>
              <a:t>.</a:t>
            </a:r>
          </a:p>
          <a:p>
            <a:r>
              <a:rPr lang="en-US" dirty="0">
                <a:hlinkClick r:id="rId4"/>
              </a:rPr>
              <a:t>Jesus is important, but different from God</a:t>
            </a:r>
            <a:r>
              <a:rPr lang="en-US" dirty="0"/>
              <a:t>.</a:t>
            </a:r>
          </a:p>
          <a:p>
            <a:r>
              <a:rPr lang="en-US" dirty="0">
                <a:hlinkClick r:id="rId5"/>
              </a:rPr>
              <a:t>Jesus returned to earth in 1914</a:t>
            </a:r>
            <a:r>
              <a:rPr lang="en-US" dirty="0"/>
              <a:t> as the invisible Logos working to overthrow Satan and establish kingdom.</a:t>
            </a:r>
          </a:p>
          <a:p>
            <a:r>
              <a:rPr lang="en-US" dirty="0"/>
              <a:t>Texts:</a:t>
            </a:r>
          </a:p>
          <a:p>
            <a:pPr lvl="1"/>
            <a:r>
              <a:rPr lang="en-US" dirty="0"/>
              <a:t> New World Translation of Bible – Authoritative translation</a:t>
            </a:r>
          </a:p>
          <a:p>
            <a:pPr lvl="1"/>
            <a:r>
              <a:rPr lang="en-US" dirty="0"/>
              <a:t>All “Watchtower” Publications – “Helpful Bible Study tools” </a:t>
            </a:r>
          </a:p>
          <a:p>
            <a:r>
              <a:rPr lang="en-US" dirty="0"/>
              <a:t>Annihilationist view of hell</a:t>
            </a:r>
          </a:p>
        </p:txBody>
      </p:sp>
    </p:spTree>
    <p:extLst>
      <p:ext uri="{BB962C8B-B14F-4D97-AF65-F5344CB8AC3E}">
        <p14:creationId xmlns:p14="http://schemas.microsoft.com/office/powerpoint/2010/main" val="322756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31E4-183A-5A42-BD35-B8893BD6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Main Doctrines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5B922-A739-0F4F-A6F5-F438624D3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76138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Jesus is important, but different from God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Jesus is “God’s Son” </a:t>
            </a:r>
          </a:p>
          <a:p>
            <a:pPr lvl="1"/>
            <a:r>
              <a:rPr lang="en-US" dirty="0"/>
              <a:t>Jesus was one of Jehovah’s “perfect spirit sons”</a:t>
            </a:r>
          </a:p>
          <a:p>
            <a:pPr lvl="1"/>
            <a:r>
              <a:rPr lang="en-US" dirty="0"/>
              <a:t>Jesus was Jehovah’s first creation, but not eternally exiting</a:t>
            </a:r>
          </a:p>
          <a:p>
            <a:pPr lvl="2"/>
            <a:r>
              <a:rPr lang="en-US" dirty="0"/>
              <a:t>Uses Col 1:15 as support</a:t>
            </a:r>
          </a:p>
          <a:p>
            <a:pPr lvl="2"/>
            <a:r>
              <a:rPr lang="en-US" dirty="0"/>
              <a:t>Modern form of ancient heresy “Arianism,” condemned at Nicaea 325 and Constantinople 381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86A84-3A8A-E64C-B0E2-809A6F8F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1486694"/>
            <a:ext cx="1828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2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ED92-609A-0842-87D1-4D496573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Main Doctrines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C18EA-6473-7F43-9219-FB3AE861D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79323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There is one God and his name is Jehovah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Emphasis on the fact that “Jehovah” is the proper English name of God</a:t>
            </a:r>
          </a:p>
          <a:p>
            <a:pPr lvl="1"/>
            <a:r>
              <a:rPr lang="en-US" dirty="0"/>
              <a:t>Firm belief that God is one personality</a:t>
            </a:r>
          </a:p>
          <a:p>
            <a:pPr lvl="1"/>
            <a:r>
              <a:rPr lang="en-US" dirty="0"/>
              <a:t>Salvation is </a:t>
            </a:r>
            <a:r>
              <a:rPr lang="en-US" dirty="0">
                <a:hlinkClick r:id="rId3"/>
              </a:rPr>
              <a:t>dependent upon worshipping God </a:t>
            </a:r>
            <a:r>
              <a:rPr lang="en-US" dirty="0"/>
              <a:t>“rightly” as one personality whose name is Jehovah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ED4D9-2015-EF44-9D28-7F20B6777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00" r="100000">
                        <a14:foregroundMark x1="35000" y1="27165" x2="35000" y2="27165"/>
                        <a14:foregroundMark x1="56000" y1="13780" x2="56000" y2="13780"/>
                        <a14:foregroundMark x1="44000" y1="8661" x2="44000" y2="8661"/>
                        <a14:foregroundMark x1="19000" y1="14173" x2="19000" y2="14173"/>
                        <a14:foregroundMark x1="33000" y1="35433" x2="33000" y2="35433"/>
                        <a14:foregroundMark x1="30000" y1="33465" x2="36500" y2="33465"/>
                        <a14:foregroundMark x1="71500" y1="33071" x2="73500" y2="33071"/>
                        <a14:foregroundMark x1="79000" y1="33071" x2="79000" y2="33071"/>
                        <a14:foregroundMark x1="78000" y1="38583" x2="78000" y2="38583"/>
                        <a14:foregroundMark x1="50500" y1="48819" x2="53000" y2="52756"/>
                        <a14:foregroundMark x1="60000" y1="50000" x2="56500" y2="49213"/>
                        <a14:foregroundMark x1="22000" y1="69685" x2="32500" y2="69685"/>
                        <a14:foregroundMark x1="20000" y1="77953" x2="20000" y2="83465"/>
                        <a14:foregroundMark x1="43000" y1="71260" x2="46500" y2="71654"/>
                        <a14:foregroundMark x1="56500" y1="68898" x2="67500" y2="70079"/>
                        <a14:foregroundMark x1="55000" y1="79134" x2="55000" y2="81496"/>
                        <a14:foregroundMark x1="41500" y1="88583" x2="48000" y2="88976"/>
                        <a14:foregroundMark x1="76500" y1="68110" x2="81000" y2="71260"/>
                        <a14:foregroundMark x1="81500" y1="88976" x2="81500" y2="88976"/>
                        <a14:foregroundMark x1="81500" y1="93701" x2="81500" y2="93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8671" y="1027906"/>
            <a:ext cx="4441556" cy="56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9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FC91B-004F-3845-8E26-DB5CB69D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Christian?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620DB-8BBB-FC44-A455-13E5EDB01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24973" cy="4730158"/>
          </a:xfrm>
        </p:spPr>
        <p:txBody>
          <a:bodyPr>
            <a:normAutofit/>
          </a:bodyPr>
          <a:lstStyle/>
          <a:p>
            <a:r>
              <a:rPr lang="en-US" dirty="0"/>
              <a:t>Doctrine of Trinity</a:t>
            </a:r>
          </a:p>
          <a:p>
            <a:pPr lvl="1"/>
            <a:r>
              <a:rPr lang="en-US" dirty="0"/>
              <a:t>God is one Being eternally manifest in three Persons.</a:t>
            </a:r>
          </a:p>
          <a:p>
            <a:pPr lvl="2"/>
            <a:r>
              <a:rPr lang="en-US" dirty="0"/>
              <a:t>Key Language:</a:t>
            </a:r>
          </a:p>
          <a:p>
            <a:pPr lvl="3"/>
            <a:r>
              <a:rPr lang="en-US" dirty="0"/>
              <a:t> 3 Persons. </a:t>
            </a:r>
          </a:p>
          <a:p>
            <a:pPr lvl="3"/>
            <a:r>
              <a:rPr lang="en-US" dirty="0"/>
              <a:t>1 Essence/Being.</a:t>
            </a:r>
          </a:p>
          <a:p>
            <a:pPr lvl="2"/>
            <a:r>
              <a:rPr lang="en-US" dirty="0">
                <a:hlinkClick r:id="rId2"/>
              </a:rPr>
              <a:t>Athanasian Creed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Nicene Creed</a:t>
            </a:r>
            <a:endParaRPr lang="en-US" dirty="0"/>
          </a:p>
          <a:p>
            <a:pPr lvl="2"/>
            <a:r>
              <a:rPr lang="en-US" dirty="0"/>
              <a:t>Lutheran Satire – “</a:t>
            </a:r>
            <a:r>
              <a:rPr lang="en-US" dirty="0" err="1">
                <a:hlinkClick r:id="rId4"/>
              </a:rPr>
              <a:t>Donall</a:t>
            </a:r>
            <a:r>
              <a:rPr lang="en-US" dirty="0">
                <a:hlinkClick r:id="rId4"/>
              </a:rPr>
              <a:t> and </a:t>
            </a:r>
            <a:r>
              <a:rPr lang="en-US" dirty="0" err="1">
                <a:hlinkClick r:id="rId4"/>
              </a:rPr>
              <a:t>Conall</a:t>
            </a:r>
            <a:r>
              <a:rPr lang="en-US" dirty="0">
                <a:hlinkClick r:id="rId4"/>
              </a:rPr>
              <a:t> Meet the JWs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C62D5-3540-4349-83CA-D3E3C29F8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2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7029" y="1444275"/>
            <a:ext cx="4606771" cy="4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45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FC91B-004F-3845-8E26-DB5CB69D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Jehovah’s Witnesses – Christian?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620DB-8BBB-FC44-A455-13E5EDB01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0158"/>
          </a:xfrm>
        </p:spPr>
        <p:txBody>
          <a:bodyPr>
            <a:normAutofit/>
          </a:bodyPr>
          <a:lstStyle/>
          <a:p>
            <a:r>
              <a:rPr lang="en-US" dirty="0"/>
              <a:t>Doctrine of Christ</a:t>
            </a:r>
          </a:p>
          <a:p>
            <a:pPr lvl="1"/>
            <a:r>
              <a:rPr lang="en-US" dirty="0"/>
              <a:t>The denial of Jesus Christ in either His humanity or deity is the spirit of antichrist. (1 John 3:23; 4:1-3)</a:t>
            </a:r>
          </a:p>
          <a:p>
            <a:pPr lvl="1"/>
            <a:r>
              <a:rPr lang="en-US" dirty="0"/>
              <a:t>Jesus is “Fully God and fully Man.” (John 8:58; John 1:1ff)</a:t>
            </a:r>
          </a:p>
          <a:p>
            <a:pPr lvl="1"/>
            <a:r>
              <a:rPr lang="en-US" dirty="0"/>
              <a:t>Jesus’s enemies recognized his claims to deity (John 5:18)</a:t>
            </a:r>
          </a:p>
          <a:p>
            <a:pPr lvl="1"/>
            <a:r>
              <a:rPr lang="en-US" dirty="0">
                <a:hlinkClick r:id="rId2"/>
              </a:rPr>
              <a:t>Chalcedonian Definition </a:t>
            </a:r>
            <a:endParaRPr lang="en-US" dirty="0"/>
          </a:p>
          <a:p>
            <a:pPr lvl="1"/>
            <a:r>
              <a:rPr lang="en-US" dirty="0"/>
              <a:t>Lutheran Satire – “</a:t>
            </a:r>
            <a:r>
              <a:rPr lang="en-US" dirty="0" err="1">
                <a:hlinkClick r:id="rId3"/>
              </a:rPr>
              <a:t>Donall</a:t>
            </a:r>
            <a:r>
              <a:rPr lang="en-US" dirty="0">
                <a:hlinkClick r:id="rId3"/>
              </a:rPr>
              <a:t> and </a:t>
            </a:r>
            <a:r>
              <a:rPr lang="en-US" dirty="0" err="1">
                <a:hlinkClick r:id="rId3"/>
              </a:rPr>
              <a:t>Conall</a:t>
            </a:r>
            <a:r>
              <a:rPr lang="en-US" dirty="0">
                <a:hlinkClick r:id="rId3"/>
              </a:rPr>
              <a:t> Learn that Jesus isn’t Divine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55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E99186-97F6-0F42-87F8-64AD23BE9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213" y="158300"/>
            <a:ext cx="3505200" cy="233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DCE45-8C65-FB40-BB1C-3A00D75E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Both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951E8-9308-3E42-B468-1F8B74CC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56424" cy="4885141"/>
          </a:xfrm>
        </p:spPr>
        <p:txBody>
          <a:bodyPr>
            <a:normAutofit/>
          </a:bodyPr>
          <a:lstStyle/>
          <a:p>
            <a:r>
              <a:rPr lang="en-US" dirty="0"/>
              <a:t>Listen carefully</a:t>
            </a:r>
          </a:p>
          <a:p>
            <a:r>
              <a:rPr lang="en-US" dirty="0"/>
              <a:t>Define terms</a:t>
            </a:r>
          </a:p>
          <a:p>
            <a:r>
              <a:rPr lang="en-US" dirty="0"/>
              <a:t>Don’t get distracted</a:t>
            </a:r>
          </a:p>
          <a:p>
            <a:r>
              <a:rPr lang="en-US" dirty="0"/>
              <a:t>Preach the gospel, emphasizing its trinitarian nature.</a:t>
            </a:r>
          </a:p>
          <a:p>
            <a:pPr lvl="1"/>
            <a:r>
              <a:rPr lang="en-US" dirty="0"/>
              <a:t>Grace alone.</a:t>
            </a:r>
          </a:p>
          <a:p>
            <a:pPr lvl="1"/>
            <a:r>
              <a:rPr lang="en-US" dirty="0"/>
              <a:t>Faith alone.</a:t>
            </a:r>
          </a:p>
          <a:p>
            <a:pPr lvl="1"/>
            <a:r>
              <a:rPr lang="en-US" dirty="0"/>
              <a:t>God-</a:t>
            </a:r>
            <a:r>
              <a:rPr lang="en-US" dirty="0" err="1"/>
              <a:t>incarnate’s</a:t>
            </a:r>
            <a:r>
              <a:rPr lang="en-US" dirty="0"/>
              <a:t> perfect sacrifice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0F644-9089-D14D-9D60-03CA5040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67" y1="13687" x2="51333" y2="4194"/>
                        <a14:foregroundMark x1="22667" y1="13687" x2="81333" y2="8168"/>
                        <a14:foregroundMark x1="88667" y1="9272" x2="80333" y2="6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4305" y="1424921"/>
            <a:ext cx="2145801" cy="3218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B80B5-63A7-A541-B462-6836FA7CA6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61" t="-66" r="2464" b="4270"/>
          <a:stretch/>
        </p:blipFill>
        <p:spPr>
          <a:xfrm>
            <a:off x="7136923" y="2495100"/>
            <a:ext cx="2361765" cy="2557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C7744-83B2-864B-8205-5C08E6847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2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7026" y="4014060"/>
            <a:ext cx="2926774" cy="25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70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8238-FD71-1447-838B-C2731F2D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289E5-DF84-D344-869A-AD437B738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I’m not an expert, I’m still learning</a:t>
            </a:r>
          </a:p>
          <a:p>
            <a:r>
              <a:rPr lang="en-US" dirty="0"/>
              <a:t>The thought of this presentation</a:t>
            </a:r>
          </a:p>
          <a:p>
            <a:pPr lvl="1"/>
            <a:r>
              <a:rPr lang="en-US" dirty="0"/>
              <a:t>No time for in-depth treatment in class</a:t>
            </a:r>
          </a:p>
          <a:p>
            <a:pPr lvl="1"/>
            <a:r>
              <a:rPr lang="en-US" dirty="0"/>
              <a:t>Broad overview with most important theological differences highlighted</a:t>
            </a:r>
          </a:p>
          <a:p>
            <a:pPr lvl="1"/>
            <a:r>
              <a:rPr lang="en-US" dirty="0"/>
              <a:t>Cultural differences and FAQ’s from the Evangelical perspective are overlooked, but available in second handout</a:t>
            </a:r>
          </a:p>
          <a:p>
            <a:pPr lvl="1"/>
            <a:r>
              <a:rPr lang="en-US" dirty="0" err="1"/>
              <a:t>Powerpoint</a:t>
            </a:r>
            <a:r>
              <a:rPr lang="en-US" dirty="0"/>
              <a:t> and handout intended as reference material for further study (There’s more here than we have time to cover) 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3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constitutes “Mormonism” and “being a Jehovah’s Witness”? </a:t>
            </a:r>
          </a:p>
          <a:p>
            <a:pPr lvl="1"/>
            <a:r>
              <a:rPr lang="en-US" dirty="0"/>
              <a:t>Is it what their holy books teach, what the majority of their adherents practice, what their founders claimed?</a:t>
            </a:r>
          </a:p>
          <a:p>
            <a:r>
              <a:rPr lang="en-US" dirty="0"/>
              <a:t>What constitutes “Christianity”? </a:t>
            </a:r>
          </a:p>
          <a:p>
            <a:r>
              <a:rPr lang="en-US" dirty="0"/>
              <a:t>This presentation will give more credence to what the holy books and/or founders and official church statements of the particular religion has established as doctrine to evaluate claims.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6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B25D-30AD-BB46-B3FC-88C1759B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E452-15B3-824C-8DE2-511CFD46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9452" cy="4812242"/>
          </a:xfrm>
        </p:spPr>
        <p:txBody>
          <a:bodyPr>
            <a:normAutofit/>
          </a:bodyPr>
          <a:lstStyle/>
          <a:p>
            <a:r>
              <a:rPr lang="en-US" dirty="0"/>
              <a:t>Joseph Smith </a:t>
            </a:r>
          </a:p>
          <a:p>
            <a:pPr lvl="1"/>
            <a:r>
              <a:rPr lang="en-US" dirty="0">
                <a:hlinkClick r:id="rId2"/>
              </a:rPr>
              <a:t>Vision of Father and Son</a:t>
            </a:r>
            <a:r>
              <a:rPr lang="en-US" dirty="0"/>
              <a:t> (1820)</a:t>
            </a:r>
          </a:p>
          <a:p>
            <a:pPr lvl="1"/>
            <a:r>
              <a:rPr lang="en-US" dirty="0">
                <a:hlinkClick r:id="rId3"/>
              </a:rPr>
              <a:t>Vision of Angel </a:t>
            </a:r>
            <a:r>
              <a:rPr lang="en-US" dirty="0" err="1">
                <a:hlinkClick r:id="rId3"/>
              </a:rPr>
              <a:t>Moroni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(1823)</a:t>
            </a:r>
          </a:p>
          <a:p>
            <a:pPr lvl="2"/>
            <a:r>
              <a:rPr lang="en-US" sz="2400" dirty="0"/>
              <a:t>Where to find the gold tablets</a:t>
            </a:r>
          </a:p>
          <a:p>
            <a:pPr lvl="2"/>
            <a:r>
              <a:rPr lang="en-US" sz="2400" dirty="0" err="1"/>
              <a:t>Urim</a:t>
            </a:r>
            <a:r>
              <a:rPr lang="en-US" sz="2400" dirty="0"/>
              <a:t> and </a:t>
            </a:r>
            <a:r>
              <a:rPr lang="en-US" sz="2400" dirty="0" err="1"/>
              <a:t>Thummin</a:t>
            </a:r>
            <a:r>
              <a:rPr lang="en-US" sz="2400" dirty="0"/>
              <a:t> (</a:t>
            </a:r>
            <a:r>
              <a:rPr lang="en-US" sz="2400" dirty="0">
                <a:hlinkClick r:id="rId4"/>
              </a:rPr>
              <a:t>Stones for translating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Translated the book of Mormon (1829)</a:t>
            </a:r>
          </a:p>
          <a:p>
            <a:pPr lvl="1"/>
            <a:r>
              <a:rPr lang="en-US" dirty="0"/>
              <a:t>Returned plates to Angel </a:t>
            </a:r>
            <a:r>
              <a:rPr lang="en-US" dirty="0" err="1"/>
              <a:t>Moroni</a:t>
            </a:r>
            <a:r>
              <a:rPr lang="en-US" dirty="0"/>
              <a:t> in </a:t>
            </a:r>
            <a:r>
              <a:rPr lang="en-US" dirty="0" err="1"/>
              <a:t>Cumorah</a:t>
            </a:r>
            <a:r>
              <a:rPr lang="en-US" dirty="0"/>
              <a:t> cave (lost)</a:t>
            </a:r>
          </a:p>
          <a:p>
            <a:r>
              <a:rPr lang="en-US" dirty="0"/>
              <a:t>Brigham Young</a:t>
            </a:r>
          </a:p>
          <a:p>
            <a:pPr lvl="1"/>
            <a:r>
              <a:rPr lang="en-US" dirty="0"/>
              <a:t>Led pioneer movement of LDS to Utah (1847)</a:t>
            </a:r>
          </a:p>
          <a:p>
            <a:pPr lvl="1"/>
            <a:r>
              <a:rPr lang="en-US" dirty="0"/>
              <a:t>Became separatist society until around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8897-D3F9-034D-94C7-FA00B1E3B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605" y="845252"/>
            <a:ext cx="2709195" cy="33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28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B25D-30AD-BB46-B3FC-88C1759B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E452-15B3-824C-8DE2-511CFD46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9452" cy="4812242"/>
          </a:xfrm>
        </p:spPr>
        <p:txBody>
          <a:bodyPr>
            <a:normAutofit/>
          </a:bodyPr>
          <a:lstStyle/>
          <a:p>
            <a:r>
              <a:rPr lang="en-US" dirty="0"/>
              <a:t>Joseph Smith </a:t>
            </a:r>
          </a:p>
          <a:p>
            <a:pPr lvl="1"/>
            <a:r>
              <a:rPr lang="en-US" dirty="0">
                <a:hlinkClick r:id="rId2"/>
              </a:rPr>
              <a:t>Vision of Father and Son</a:t>
            </a:r>
            <a:r>
              <a:rPr lang="en-US" dirty="0"/>
              <a:t> (1820)</a:t>
            </a:r>
          </a:p>
          <a:p>
            <a:pPr lvl="1"/>
            <a:r>
              <a:rPr lang="en-US" dirty="0">
                <a:hlinkClick r:id="rId3"/>
              </a:rPr>
              <a:t>Vision of Angel </a:t>
            </a:r>
            <a:r>
              <a:rPr lang="en-US" dirty="0" err="1">
                <a:hlinkClick r:id="rId3"/>
              </a:rPr>
              <a:t>Moroni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(1823)</a:t>
            </a:r>
          </a:p>
          <a:p>
            <a:pPr lvl="2"/>
            <a:r>
              <a:rPr lang="en-US" sz="2400" dirty="0"/>
              <a:t>Where to find the gold tablets</a:t>
            </a:r>
          </a:p>
          <a:p>
            <a:pPr lvl="2"/>
            <a:r>
              <a:rPr lang="en-US" sz="2400" dirty="0" err="1"/>
              <a:t>Urim</a:t>
            </a:r>
            <a:r>
              <a:rPr lang="en-US" sz="2400" dirty="0"/>
              <a:t> and </a:t>
            </a:r>
            <a:r>
              <a:rPr lang="en-US" sz="2400" dirty="0" err="1"/>
              <a:t>Thummin</a:t>
            </a:r>
            <a:r>
              <a:rPr lang="en-US" sz="2400" dirty="0"/>
              <a:t> (</a:t>
            </a:r>
            <a:r>
              <a:rPr lang="en-US" sz="2400" dirty="0">
                <a:hlinkClick r:id="rId4"/>
              </a:rPr>
              <a:t>Stones for translating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Translated the book of Mormon (1829)</a:t>
            </a:r>
          </a:p>
          <a:p>
            <a:pPr lvl="1"/>
            <a:r>
              <a:rPr lang="en-US" dirty="0"/>
              <a:t>Returned plates to Angel </a:t>
            </a:r>
            <a:r>
              <a:rPr lang="en-US" dirty="0" err="1"/>
              <a:t>Moroni</a:t>
            </a:r>
            <a:r>
              <a:rPr lang="en-US" dirty="0"/>
              <a:t> in </a:t>
            </a:r>
            <a:r>
              <a:rPr lang="en-US" dirty="0" err="1"/>
              <a:t>Cumorah</a:t>
            </a:r>
            <a:r>
              <a:rPr lang="en-US" dirty="0"/>
              <a:t> cave (lost)</a:t>
            </a:r>
          </a:p>
          <a:p>
            <a:r>
              <a:rPr lang="en-US" dirty="0"/>
              <a:t>Brigham Young</a:t>
            </a:r>
          </a:p>
          <a:p>
            <a:pPr lvl="1"/>
            <a:r>
              <a:rPr lang="en-US" dirty="0"/>
              <a:t>Led pioneer movement of LDS to Utah (1847)</a:t>
            </a:r>
          </a:p>
          <a:p>
            <a:pPr lvl="1"/>
            <a:r>
              <a:rPr lang="en-US" dirty="0"/>
              <a:t>Became separatist society until around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E5071-2428-7B47-8202-910CB92001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2419" r="3272" b="2306"/>
          <a:stretch/>
        </p:blipFill>
        <p:spPr>
          <a:xfrm>
            <a:off x="8702807" y="812801"/>
            <a:ext cx="2494845" cy="35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B25D-30AD-BB46-B3FC-88C1759B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E452-15B3-824C-8DE2-511CFD46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9452" cy="4812242"/>
          </a:xfrm>
        </p:spPr>
        <p:txBody>
          <a:bodyPr>
            <a:normAutofit/>
          </a:bodyPr>
          <a:lstStyle/>
          <a:p>
            <a:r>
              <a:rPr lang="en-US" dirty="0"/>
              <a:t>Joseph Smith </a:t>
            </a:r>
          </a:p>
          <a:p>
            <a:pPr lvl="1"/>
            <a:r>
              <a:rPr lang="en-US" dirty="0">
                <a:hlinkClick r:id="rId2"/>
              </a:rPr>
              <a:t>Vision of Father and Son</a:t>
            </a:r>
            <a:r>
              <a:rPr lang="en-US" dirty="0"/>
              <a:t> (1820)</a:t>
            </a:r>
          </a:p>
          <a:p>
            <a:pPr lvl="1"/>
            <a:r>
              <a:rPr lang="en-US" dirty="0">
                <a:hlinkClick r:id="rId3"/>
              </a:rPr>
              <a:t>Vision of Angel </a:t>
            </a:r>
            <a:r>
              <a:rPr lang="en-US" dirty="0" err="1">
                <a:hlinkClick r:id="rId3"/>
              </a:rPr>
              <a:t>Moroni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(1823)</a:t>
            </a:r>
          </a:p>
          <a:p>
            <a:pPr lvl="2"/>
            <a:r>
              <a:rPr lang="en-US" sz="2400" dirty="0"/>
              <a:t>Where to find the gold tablets</a:t>
            </a:r>
          </a:p>
          <a:p>
            <a:pPr lvl="2"/>
            <a:r>
              <a:rPr lang="en-US" sz="2400" dirty="0" err="1"/>
              <a:t>Urim</a:t>
            </a:r>
            <a:r>
              <a:rPr lang="en-US" sz="2400" dirty="0"/>
              <a:t> and </a:t>
            </a:r>
            <a:r>
              <a:rPr lang="en-US" sz="2400" dirty="0" err="1"/>
              <a:t>Thummin</a:t>
            </a:r>
            <a:r>
              <a:rPr lang="en-US" sz="2400" dirty="0"/>
              <a:t> (</a:t>
            </a:r>
            <a:r>
              <a:rPr lang="en-US" sz="2400" dirty="0">
                <a:hlinkClick r:id="rId4"/>
              </a:rPr>
              <a:t>Stones for translating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Translated the book of Mormon (1829)</a:t>
            </a:r>
          </a:p>
          <a:p>
            <a:pPr lvl="1"/>
            <a:r>
              <a:rPr lang="en-US" dirty="0"/>
              <a:t>Returned plates to Angel </a:t>
            </a:r>
            <a:r>
              <a:rPr lang="en-US" dirty="0" err="1"/>
              <a:t>Moroni</a:t>
            </a:r>
            <a:r>
              <a:rPr lang="en-US" dirty="0"/>
              <a:t> in </a:t>
            </a:r>
            <a:r>
              <a:rPr lang="en-US" dirty="0" err="1"/>
              <a:t>Cumorah</a:t>
            </a:r>
            <a:r>
              <a:rPr lang="en-US" dirty="0"/>
              <a:t> cave (lost)</a:t>
            </a:r>
          </a:p>
          <a:p>
            <a:r>
              <a:rPr lang="en-US" dirty="0"/>
              <a:t>Brigham Young</a:t>
            </a:r>
          </a:p>
          <a:p>
            <a:pPr lvl="1"/>
            <a:r>
              <a:rPr lang="en-US" dirty="0"/>
              <a:t>Led pioneer movement of LDS to Utah (1847)</a:t>
            </a:r>
          </a:p>
          <a:p>
            <a:pPr lvl="1"/>
            <a:r>
              <a:rPr lang="en-US" dirty="0"/>
              <a:t>Became separatist society until around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91794-24AA-EC40-8239-B746133B2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700" y="777346"/>
            <a:ext cx="2578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B25D-30AD-BB46-B3FC-88C1759B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Origin/History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E452-15B3-824C-8DE2-511CFD466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9452" cy="4812242"/>
          </a:xfrm>
        </p:spPr>
        <p:txBody>
          <a:bodyPr>
            <a:normAutofit/>
          </a:bodyPr>
          <a:lstStyle/>
          <a:p>
            <a:r>
              <a:rPr lang="en-US" dirty="0"/>
              <a:t>Joseph Smith </a:t>
            </a:r>
          </a:p>
          <a:p>
            <a:pPr lvl="1"/>
            <a:r>
              <a:rPr lang="en-US" dirty="0">
                <a:hlinkClick r:id="rId2"/>
              </a:rPr>
              <a:t>Vision of Father and Son</a:t>
            </a:r>
            <a:r>
              <a:rPr lang="en-US" dirty="0"/>
              <a:t> (1820)</a:t>
            </a:r>
          </a:p>
          <a:p>
            <a:pPr lvl="1"/>
            <a:r>
              <a:rPr lang="en-US" dirty="0">
                <a:hlinkClick r:id="rId3"/>
              </a:rPr>
              <a:t>Vision of Angel </a:t>
            </a:r>
            <a:r>
              <a:rPr lang="en-US" dirty="0" err="1">
                <a:hlinkClick r:id="rId3"/>
              </a:rPr>
              <a:t>Moroni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(1823)</a:t>
            </a:r>
          </a:p>
          <a:p>
            <a:pPr lvl="2"/>
            <a:r>
              <a:rPr lang="en-US" sz="2400" dirty="0"/>
              <a:t>Where to find the gold tablets</a:t>
            </a:r>
          </a:p>
          <a:p>
            <a:pPr lvl="2"/>
            <a:r>
              <a:rPr lang="en-US" sz="2400" dirty="0" err="1"/>
              <a:t>Urim</a:t>
            </a:r>
            <a:r>
              <a:rPr lang="en-US" sz="2400" dirty="0"/>
              <a:t> and </a:t>
            </a:r>
            <a:r>
              <a:rPr lang="en-US" sz="2400" dirty="0" err="1"/>
              <a:t>Thummin</a:t>
            </a:r>
            <a:r>
              <a:rPr lang="en-US" sz="2400" dirty="0"/>
              <a:t> (</a:t>
            </a:r>
            <a:r>
              <a:rPr lang="en-US" sz="2400" dirty="0">
                <a:hlinkClick r:id="rId4"/>
              </a:rPr>
              <a:t>Stones for translating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Translated the book of Mormon (1829)</a:t>
            </a:r>
          </a:p>
          <a:p>
            <a:pPr lvl="1"/>
            <a:r>
              <a:rPr lang="en-US" dirty="0"/>
              <a:t>Returned plates to Angel </a:t>
            </a:r>
            <a:r>
              <a:rPr lang="en-US" dirty="0" err="1"/>
              <a:t>Moroni</a:t>
            </a:r>
            <a:r>
              <a:rPr lang="en-US" dirty="0"/>
              <a:t> in </a:t>
            </a:r>
            <a:r>
              <a:rPr lang="en-US" dirty="0" err="1"/>
              <a:t>Cumorah</a:t>
            </a:r>
            <a:r>
              <a:rPr lang="en-US" dirty="0"/>
              <a:t> cave (lost)</a:t>
            </a:r>
          </a:p>
          <a:p>
            <a:r>
              <a:rPr lang="en-US" dirty="0"/>
              <a:t>Brigham Young</a:t>
            </a:r>
          </a:p>
          <a:p>
            <a:pPr lvl="1"/>
            <a:r>
              <a:rPr lang="en-US" dirty="0"/>
              <a:t>Led pioneer movement of LDS to Utah (1847)</a:t>
            </a:r>
          </a:p>
          <a:p>
            <a:pPr lvl="1"/>
            <a:r>
              <a:rPr lang="en-US" dirty="0"/>
              <a:t>Became separatist society until around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380E4-1FF8-4C4C-902D-23951A375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289" y="956868"/>
            <a:ext cx="2706511" cy="327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Mormonism – Main Doctrine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31311" cy="4351338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13 Articles of Mormon Faith</a:t>
            </a:r>
            <a:endParaRPr lang="en-US" dirty="0"/>
          </a:p>
          <a:p>
            <a:r>
              <a:rPr lang="en-US" dirty="0">
                <a:hlinkClick r:id="rId3"/>
              </a:rPr>
              <a:t>Doctrinal Mastery Core Document</a:t>
            </a:r>
            <a:endParaRPr lang="en-US" dirty="0"/>
          </a:p>
          <a:p>
            <a:r>
              <a:rPr lang="en-US" dirty="0"/>
              <a:t>Texts:</a:t>
            </a:r>
          </a:p>
          <a:p>
            <a:pPr lvl="1"/>
            <a:r>
              <a:rPr lang="en-US" dirty="0"/>
              <a:t>Book of Mormon, King James Bible – Inspired books</a:t>
            </a:r>
          </a:p>
          <a:p>
            <a:pPr lvl="1"/>
            <a:r>
              <a:rPr lang="en-US" dirty="0"/>
              <a:t>Pearl of Great Price, Doctrine and Covenants – Canonized</a:t>
            </a:r>
          </a:p>
          <a:p>
            <a:r>
              <a:rPr lang="en-US" dirty="0"/>
              <a:t>5 Steps of the Gospel (see Article 4)</a:t>
            </a:r>
          </a:p>
          <a:p>
            <a:r>
              <a:rPr lang="en-US" dirty="0"/>
              <a:t>Bodily resurrection with family </a:t>
            </a:r>
          </a:p>
          <a:p>
            <a:r>
              <a:rPr lang="en-US" dirty="0"/>
              <a:t>“Word of Wisdom” (No wine, caffeine, tobacco, etc.)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15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D965"/>
      </a:hlink>
      <a:folHlink>
        <a:srgbClr val="BF9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1752</Words>
  <Application>Microsoft Macintosh PowerPoint</Application>
  <PresentationFormat>Widescreen</PresentationFormat>
  <Paragraphs>195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Avenir Book</vt:lpstr>
      <vt:lpstr>Calibri</vt:lpstr>
      <vt:lpstr>Palatino Linotype</vt:lpstr>
      <vt:lpstr>Office Theme</vt:lpstr>
      <vt:lpstr>Mormonism and Jehovah’s Witnesses</vt:lpstr>
      <vt:lpstr>Outline</vt:lpstr>
      <vt:lpstr>Preliminary Thoughts</vt:lpstr>
      <vt:lpstr>Preliminary Thoughts</vt:lpstr>
      <vt:lpstr>Mormonism – Origin/History</vt:lpstr>
      <vt:lpstr>Mormonism – Origin/History</vt:lpstr>
      <vt:lpstr>Mormonism – Origin/History</vt:lpstr>
      <vt:lpstr>Mormonism – Origin/History</vt:lpstr>
      <vt:lpstr>Mormonism – Main Doctrine Summary</vt:lpstr>
      <vt:lpstr>Mormonism – Main Doctrines</vt:lpstr>
      <vt:lpstr>Mormonism – Main Doctrines</vt:lpstr>
      <vt:lpstr>Mormonism – Main Doctrines</vt:lpstr>
      <vt:lpstr>Mormonism – Main Doctrines</vt:lpstr>
      <vt:lpstr>Mormonism – Main Doctrines</vt:lpstr>
      <vt:lpstr>Mormonism – Christian?</vt:lpstr>
      <vt:lpstr>Mormonism – Christian?</vt:lpstr>
      <vt:lpstr>Mormonism – Christian?</vt:lpstr>
      <vt:lpstr>Jehovah’s Witnesses – Origin/History</vt:lpstr>
      <vt:lpstr>Jehovah’s Witnesses – Origin/History</vt:lpstr>
      <vt:lpstr>Jehovah’s Witnesses – Origin/History</vt:lpstr>
      <vt:lpstr>Jehovah’s Witnesses – Main Doctrine Summary</vt:lpstr>
      <vt:lpstr>Jehovah’s Witnesses – Main Doctrines</vt:lpstr>
      <vt:lpstr>Jehovah’s Witnesses – Main Doctrines</vt:lpstr>
      <vt:lpstr>Jehovah’s Witnesses – Christian?</vt:lpstr>
      <vt:lpstr>Jehovah’s Witnesses – Christian?</vt:lpstr>
      <vt:lpstr>Reaching Both Groups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Mormonism and Jehovah’s Witnesses</dc:title>
  <dc:creator>Stephen Curto</dc:creator>
  <cp:lastModifiedBy>Stephen Curto</cp:lastModifiedBy>
  <cp:revision>33</cp:revision>
  <dcterms:created xsi:type="dcterms:W3CDTF">2020-03-05T16:25:21Z</dcterms:created>
  <dcterms:modified xsi:type="dcterms:W3CDTF">2020-03-08T13:59:45Z</dcterms:modified>
</cp:coreProperties>
</file>