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3" r:id="rId1"/>
  </p:sldMasterIdLst>
  <p:sldIdLst>
    <p:sldId id="256" r:id="rId2"/>
    <p:sldId id="257" r:id="rId3"/>
    <p:sldId id="259" r:id="rId4"/>
    <p:sldId id="258" r:id="rId5"/>
    <p:sldId id="264" r:id="rId6"/>
    <p:sldId id="265" r:id="rId7"/>
    <p:sldId id="277" r:id="rId8"/>
    <p:sldId id="260" r:id="rId9"/>
    <p:sldId id="266" r:id="rId10"/>
    <p:sldId id="267" r:id="rId11"/>
    <p:sldId id="268" r:id="rId12"/>
    <p:sldId id="269" r:id="rId13"/>
    <p:sldId id="273" r:id="rId14"/>
    <p:sldId id="272" r:id="rId15"/>
    <p:sldId id="276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0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DF01-D062-604B-A9DA-08F006F54BCC}" type="datetimeFigureOut">
              <a:rPr lang="en-US" smtClean="0"/>
              <a:t>8/14/16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DF01-D062-604B-A9DA-08F006F54BCC}" type="datetimeFigureOut">
              <a:rPr lang="en-US" smtClean="0"/>
              <a:t>8/14/16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8B36-3FF6-AA45-9B99-6E0BE437F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DF01-D062-604B-A9DA-08F006F54BCC}" type="datetimeFigureOut">
              <a:rPr lang="en-US" smtClean="0"/>
              <a:t>8/14/16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8B36-3FF6-AA45-9B99-6E0BE437F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DF01-D062-604B-A9DA-08F006F54BCC}" type="datetimeFigureOut">
              <a:rPr lang="en-US" smtClean="0"/>
              <a:t>8/14/16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8B36-3FF6-AA45-9B99-6E0BE437F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DF01-D062-604B-A9DA-08F006F54BCC}" type="datetimeFigureOut">
              <a:rPr lang="en-US" smtClean="0"/>
              <a:t>8/14/16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8B36-3FF6-AA45-9B99-6E0BE437FF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DF01-D062-604B-A9DA-08F006F54BCC}" type="datetimeFigureOut">
              <a:rPr lang="en-US" smtClean="0"/>
              <a:t>8/14/16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8B36-3FF6-AA45-9B99-6E0BE437F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DF01-D062-604B-A9DA-08F006F54BCC}" type="datetimeFigureOut">
              <a:rPr lang="en-US" smtClean="0"/>
              <a:t>8/14/16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8B36-3FF6-AA45-9B99-6E0BE437FF4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DF01-D062-604B-A9DA-08F006F54BCC}" type="datetimeFigureOut">
              <a:rPr lang="en-US" smtClean="0"/>
              <a:t>8/14/16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8B36-3FF6-AA45-9B99-6E0BE437F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DF01-D062-604B-A9DA-08F006F54BCC}" type="datetimeFigureOut">
              <a:rPr lang="en-US" smtClean="0"/>
              <a:t>8/14/16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8B36-3FF6-AA45-9B99-6E0BE437F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DF01-D062-604B-A9DA-08F006F54BCC}" type="datetimeFigureOut">
              <a:rPr lang="en-US" smtClean="0"/>
              <a:t>8/14/16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8B36-3FF6-AA45-9B99-6E0BE437FF4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DF01-D062-604B-A9DA-08F006F54BCC}" type="datetimeFigureOut">
              <a:rPr lang="en-US" smtClean="0"/>
              <a:t>8/14/16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8B36-3FF6-AA45-9B99-6E0BE437F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FF5DF01-D062-604B-A9DA-08F006F54BCC}" type="datetimeFigureOut">
              <a:rPr lang="en-US" smtClean="0"/>
              <a:t>8/14/16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7498B36-3FF6-AA45-9B99-6E0BE437FF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93397"/>
            <a:ext cx="7543800" cy="1524000"/>
          </a:xfrm>
        </p:spPr>
        <p:txBody>
          <a:bodyPr/>
          <a:lstStyle/>
          <a:p>
            <a:pPr algn="r"/>
            <a:r>
              <a:rPr lang="en-US" dirty="0" smtClean="0"/>
              <a:t>Worldview: </a:t>
            </a:r>
            <a:br>
              <a:rPr lang="en-US" dirty="0" smtClean="0"/>
            </a:br>
            <a:r>
              <a:rPr lang="en-US" dirty="0" smtClean="0"/>
              <a:t>an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219700"/>
            <a:ext cx="6858000" cy="990600"/>
          </a:xfrm>
        </p:spPr>
        <p:txBody>
          <a:bodyPr>
            <a:normAutofit fontScale="55000" lnSpcReduction="20000"/>
          </a:bodyPr>
          <a:lstStyle/>
          <a:p>
            <a:pPr algn="r"/>
            <a:endParaRPr lang="en-US" sz="1400" dirty="0" smtClean="0"/>
          </a:p>
          <a:p>
            <a:pPr algn="r"/>
            <a:endParaRPr lang="en-US" sz="1400" dirty="0"/>
          </a:p>
          <a:p>
            <a:pPr algn="r"/>
            <a:endParaRPr lang="en-US" sz="1400" dirty="0" smtClean="0"/>
          </a:p>
          <a:p>
            <a:pPr algn="r"/>
            <a:endParaRPr lang="en-US" sz="1400" dirty="0"/>
          </a:p>
          <a:p>
            <a:pPr algn="r"/>
            <a:r>
              <a:rPr lang="en-US" sz="1400" dirty="0" smtClean="0"/>
              <a:t>By Stephen Curto</a:t>
            </a:r>
          </a:p>
          <a:p>
            <a:pPr algn="r"/>
            <a:r>
              <a:rPr lang="en-US" sz="1400" dirty="0" smtClean="0"/>
              <a:t>For </a:t>
            </a:r>
            <a:r>
              <a:rPr lang="en-US" sz="1400" dirty="0" err="1" smtClean="0"/>
              <a:t>Homegroup</a:t>
            </a:r>
            <a:endParaRPr lang="en-US" sz="1400" dirty="0" smtClean="0"/>
          </a:p>
          <a:p>
            <a:pPr algn="r"/>
            <a:r>
              <a:rPr lang="en-US" sz="1400" dirty="0" smtClean="0"/>
              <a:t>August 14, 2016</a:t>
            </a:r>
            <a:endParaRPr lang="en-US" sz="1400" dirty="0"/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509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520183"/>
            <a:ext cx="7224895" cy="1600200"/>
          </a:xfrm>
        </p:spPr>
        <p:txBody>
          <a:bodyPr>
            <a:normAutofit/>
          </a:bodyPr>
          <a:lstStyle/>
          <a:p>
            <a:r>
              <a:rPr lang="en-US" sz="3400" dirty="0"/>
              <a:t>2</a:t>
            </a:r>
            <a:r>
              <a:rPr lang="en-US" sz="3400" dirty="0" smtClean="0"/>
              <a:t>. </a:t>
            </a:r>
            <a:r>
              <a:rPr lang="en-US" sz="3400" dirty="0" smtClean="0"/>
              <a:t>What are the common worldviews?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43428"/>
            <a:ext cx="2925436" cy="10466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Naturalistic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2018" y="1525487"/>
            <a:ext cx="1989680" cy="46555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charset="0"/>
                <a:cs typeface="Times New Roman" charset="0"/>
              </a:rPr>
              <a:t>VIEW OF GOD</a:t>
            </a:r>
          </a:p>
          <a:p>
            <a:pPr algn="ctr"/>
            <a:endParaRPr lang="en-US" sz="1400" b="1" dirty="0">
              <a:latin typeface="Times New Roman" charset="0"/>
              <a:cs typeface="Times New Roman" charset="0"/>
            </a:endParaRPr>
          </a:p>
          <a:p>
            <a:pPr algn="ctr"/>
            <a:r>
              <a:rPr lang="en-US" b="1" dirty="0">
                <a:latin typeface="Times New Roman" charset="0"/>
                <a:cs typeface="Times New Roman" charset="0"/>
              </a:rPr>
              <a:t>ATHEISM:</a:t>
            </a:r>
          </a:p>
          <a:p>
            <a:pPr algn="ctr"/>
            <a:r>
              <a:rPr lang="en-US" sz="1400" b="1" dirty="0">
                <a:latin typeface="Times New Roman" charset="0"/>
                <a:cs typeface="Times New Roman" charset="0"/>
              </a:rPr>
              <a:t>There is no God.</a:t>
            </a:r>
          </a:p>
          <a:p>
            <a:pPr algn="ctr"/>
            <a:endParaRPr lang="en-US" sz="800" b="1" dirty="0">
              <a:latin typeface="Times New Roman" charset="0"/>
              <a:cs typeface="Times New Roman" charset="0"/>
            </a:endParaRPr>
          </a:p>
          <a:p>
            <a:pPr algn="ctr"/>
            <a:endParaRPr lang="en-US" sz="800" b="1" dirty="0"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>
                <a:latin typeface="Times New Roman" charset="0"/>
                <a:cs typeface="Times New Roman" charset="0"/>
              </a:rPr>
              <a:t>AGNOSTICISM:</a:t>
            </a:r>
          </a:p>
          <a:p>
            <a:pPr algn="ctr"/>
            <a:r>
              <a:rPr lang="en-US" sz="1400" b="1" dirty="0">
                <a:latin typeface="Times New Roman" charset="0"/>
                <a:cs typeface="Times New Roman" charset="0"/>
              </a:rPr>
              <a:t>There is not  enough information to determine whether God exists.</a:t>
            </a:r>
          </a:p>
          <a:p>
            <a:pPr algn="ctr"/>
            <a:endParaRPr lang="en-US" sz="800" b="1" dirty="0">
              <a:latin typeface="Times New Roman" charset="0"/>
              <a:cs typeface="Times New Roman" charset="0"/>
            </a:endParaRPr>
          </a:p>
          <a:p>
            <a:pPr algn="ctr"/>
            <a:endParaRPr lang="en-US" sz="800" b="1" dirty="0"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>
                <a:latin typeface="Times New Roman" charset="0"/>
                <a:cs typeface="Times New Roman" charset="0"/>
              </a:rPr>
              <a:t>SECULAR </a:t>
            </a:r>
            <a:r>
              <a:rPr lang="en-US" sz="1400" b="1" dirty="0" smtClean="0">
                <a:latin typeface="Times New Roman" charset="0"/>
                <a:cs typeface="Times New Roman" charset="0"/>
              </a:rPr>
              <a:t>EXISTENTIALISM:</a:t>
            </a:r>
            <a:endParaRPr lang="en-US" sz="1200" b="1" dirty="0">
              <a:latin typeface="Times New Roman" charset="0"/>
              <a:cs typeface="Times New Roman" charset="0"/>
            </a:endParaRPr>
          </a:p>
          <a:p>
            <a:pPr algn="ctr"/>
            <a:r>
              <a:rPr lang="en-US" sz="1400" b="1" dirty="0">
                <a:latin typeface="Times New Roman" charset="0"/>
                <a:cs typeface="Times New Roman" charset="0"/>
              </a:rPr>
              <a:t>God does not exist so humanity must learn to live without </a:t>
            </a:r>
            <a:r>
              <a:rPr lang="en-US" sz="1400" b="1" dirty="0" smtClean="0">
                <a:latin typeface="Times New Roman" charset="0"/>
                <a:cs typeface="Times New Roman" charset="0"/>
              </a:rPr>
              <a:t>Him.</a:t>
            </a:r>
            <a:endParaRPr lang="en-US" sz="1400" b="1" dirty="0">
              <a:latin typeface="Times New Roman" charset="0"/>
              <a:cs typeface="Times New Roman" charset="0"/>
            </a:endParaRPr>
          </a:p>
          <a:p>
            <a:pPr algn="ctr"/>
            <a:endParaRPr lang="en-US" sz="14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31698" y="1525614"/>
            <a:ext cx="1851368" cy="46569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VIEW OF MAN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Chance product of evolution</a:t>
            </a:r>
            <a:endParaRPr lang="en-US" sz="15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en-US" sz="15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Entirely material, “biological machine”</a:t>
            </a:r>
            <a:endParaRPr lang="en-US" sz="15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en-US" sz="15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Man is finite and will on day become extinct</a:t>
            </a:r>
          </a:p>
          <a:p>
            <a:pPr algn="ctr"/>
            <a:endParaRPr lang="en-US" sz="15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There is no afterlife</a:t>
            </a:r>
          </a:p>
          <a:p>
            <a:pPr algn="ctr"/>
            <a:endParaRPr lang="en-US" sz="15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There is no such thing as </a:t>
            </a:r>
            <a:r>
              <a:rPr lang="ja-JP" altLang="en-US" sz="15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sz="15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sin</a:t>
            </a:r>
            <a:r>
              <a:rPr lang="ja-JP" altLang="en-US" sz="15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”</a:t>
            </a:r>
            <a:endParaRPr lang="en-US" sz="15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83066" y="1519538"/>
            <a:ext cx="1912570" cy="466145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VIEW OF TRUTH</a:t>
            </a:r>
          </a:p>
          <a:p>
            <a:pPr algn="ctr"/>
            <a:endParaRPr lang="en-US" sz="16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Scientific proof</a:t>
            </a:r>
          </a:p>
          <a:p>
            <a:pPr algn="ctr"/>
            <a:endParaRPr lang="en-US" sz="16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Knowledge gained by five senses</a:t>
            </a:r>
          </a:p>
          <a:p>
            <a:pPr algn="ctr"/>
            <a:endParaRPr lang="en-US" sz="16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Only that which can be observed with the five senses is accepted as real</a:t>
            </a:r>
            <a:endParaRPr lang="en-US" sz="16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95636" y="1519239"/>
            <a:ext cx="1905000" cy="46770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VIEW OF ETHICS</a:t>
            </a:r>
          </a:p>
          <a:p>
            <a:pPr algn="ctr"/>
            <a:endParaRPr lang="en-US" sz="16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No objective prescriptive values</a:t>
            </a:r>
            <a:b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</a:br>
            <a:endParaRPr lang="en-US" sz="16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</a:t>
            </a:r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orals are individual preferences or products of society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Conscience </a:t>
            </a:r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is a product of evolution</a:t>
            </a:r>
            <a:endParaRPr lang="en-US" sz="16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520183"/>
            <a:ext cx="7224895" cy="1600200"/>
          </a:xfrm>
        </p:spPr>
        <p:txBody>
          <a:bodyPr>
            <a:normAutofit/>
          </a:bodyPr>
          <a:lstStyle/>
          <a:p>
            <a:r>
              <a:rPr lang="en-US" sz="3400" dirty="0"/>
              <a:t>2</a:t>
            </a:r>
            <a:r>
              <a:rPr lang="en-US" sz="3400" dirty="0" smtClean="0"/>
              <a:t>. </a:t>
            </a:r>
            <a:r>
              <a:rPr lang="en-US" sz="3400" dirty="0" smtClean="0"/>
              <a:t>What are the common worldviews?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43428"/>
            <a:ext cx="2925436" cy="10466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Postmodern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2018" y="1525487"/>
            <a:ext cx="1989680" cy="46555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VIEW OF GOD</a:t>
            </a:r>
          </a:p>
          <a:p>
            <a:pPr algn="ctr"/>
            <a:endParaRPr lang="en-US" sz="7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en-US" sz="7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NEW AGE SPIRITUALISM: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God is all of us.</a:t>
            </a:r>
          </a:p>
          <a:p>
            <a:pPr algn="ctr"/>
            <a:endParaRPr lang="en-US" sz="14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NON-THEISM: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“I believe there’s a God, but I don’t really at the same time.”</a:t>
            </a:r>
            <a:b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</a:br>
            <a:endParaRPr lang="en-US" sz="14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31698" y="1525614"/>
            <a:ext cx="1851368" cy="46569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VIEW OF </a:t>
            </a:r>
            <a:r>
              <a:rPr lang="en-US" sz="2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MAN</a:t>
            </a:r>
            <a:endParaRPr lang="en-US" sz="24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en-US" sz="12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Humans are pawns in cultural-reality</a:t>
            </a:r>
          </a:p>
          <a:p>
            <a:pPr algn="ctr"/>
            <a:endParaRPr lang="en-US" sz="14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They are products of their cultural/</a:t>
            </a:r>
            <a:b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social setting</a:t>
            </a:r>
          </a:p>
          <a:p>
            <a:pPr algn="ctr"/>
            <a:endParaRPr lang="en-US" sz="14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Could be a product of evolution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83066" y="1519538"/>
            <a:ext cx="1912570" cy="466145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VIEW OF TRUTH</a:t>
            </a:r>
          </a:p>
          <a:p>
            <a:pPr algn="ctr"/>
            <a:endParaRPr lang="en-US" sz="16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Truth is what you want it to be</a:t>
            </a:r>
          </a:p>
          <a:p>
            <a:pPr algn="ctr"/>
            <a:endParaRPr lang="en-US" sz="16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Truth is an illusion and subject to change</a:t>
            </a:r>
          </a:p>
          <a:p>
            <a:pPr algn="ctr"/>
            <a:endParaRPr lang="en-US" sz="16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There are no </a:t>
            </a:r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universal truths</a:t>
            </a:r>
          </a:p>
          <a:p>
            <a:pPr algn="ctr"/>
            <a:endParaRPr lang="en-US" sz="16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Truth is what you personally hold as meaningful</a:t>
            </a:r>
            <a:endParaRPr lang="en-US" sz="16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95636" y="1519239"/>
            <a:ext cx="1905000" cy="46770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VIEW OF ETHICS</a:t>
            </a:r>
          </a:p>
          <a:p>
            <a:pPr algn="ctr"/>
            <a:endParaRPr lang="en-US" sz="16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No moral objectives</a:t>
            </a:r>
          </a:p>
          <a:p>
            <a:pPr algn="ctr"/>
            <a:endParaRPr lang="en-US" sz="16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Anti-authoritarian</a:t>
            </a:r>
          </a:p>
          <a:p>
            <a:pPr algn="ctr"/>
            <a:endParaRPr lang="en-US" sz="16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Values are social constructs and mental organizers with no source</a:t>
            </a:r>
          </a:p>
          <a:p>
            <a:pPr algn="ctr"/>
            <a:endParaRPr lang="en-US" sz="16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Tolerance is a prized virtue</a:t>
            </a:r>
          </a:p>
          <a:p>
            <a:pPr algn="ctr"/>
            <a:endParaRPr lang="en-US" sz="16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7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520183"/>
            <a:ext cx="7224895" cy="1600200"/>
          </a:xfrm>
        </p:spPr>
        <p:txBody>
          <a:bodyPr>
            <a:normAutofit/>
          </a:bodyPr>
          <a:lstStyle/>
          <a:p>
            <a:r>
              <a:rPr lang="en-US" sz="3400" dirty="0"/>
              <a:t>2</a:t>
            </a:r>
            <a:r>
              <a:rPr lang="en-US" sz="3400" dirty="0" smtClean="0"/>
              <a:t>. </a:t>
            </a:r>
            <a:r>
              <a:rPr lang="en-US" sz="3400" dirty="0" smtClean="0"/>
              <a:t>What are the common worldviews?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43428"/>
            <a:ext cx="2925436" cy="10466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Biblical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2018" y="1525487"/>
            <a:ext cx="1989680" cy="46555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VIEW OF GOD</a:t>
            </a:r>
          </a:p>
          <a:p>
            <a:pPr algn="ctr"/>
            <a:endParaRPr lang="en-US" sz="7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en-US" sz="7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Doctrines that the church holds universally true. 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(Theology, Trinity, Pneumatology, Christology, etc.)</a:t>
            </a:r>
          </a:p>
          <a:p>
            <a:pPr algn="ctr"/>
            <a:endParaRPr lang="en-US" sz="14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God is a personal being revealed in the Bible</a:t>
            </a:r>
          </a:p>
          <a:p>
            <a:pPr algn="ctr"/>
            <a:endParaRPr lang="en-US" sz="14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God created everything, reality as we know it.</a:t>
            </a:r>
          </a:p>
          <a:p>
            <a:pPr algn="ctr"/>
            <a:endParaRPr lang="en-US" sz="14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God is active today  and loves </a:t>
            </a:r>
            <a:r>
              <a:rPr lang="en-US" sz="1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</a:t>
            </a:r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is creation.</a:t>
            </a:r>
          </a:p>
          <a:p>
            <a:pPr algn="ctr"/>
            <a:endParaRPr lang="en-US" sz="14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31698" y="1525614"/>
            <a:ext cx="1851368" cy="46569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VIEW OF </a:t>
            </a:r>
            <a:r>
              <a:rPr lang="en-US" sz="2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MAN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Man is made in the image of God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Man was created by God, but is fallen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Evil is something that has entered this world as a result of free will, God did not create it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Man is saved by grace through faith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Man has a spiritual eternal component and a fleshly temporal one</a:t>
            </a:r>
            <a:endParaRPr lang="en-US" sz="14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83066" y="1519538"/>
            <a:ext cx="1912570" cy="466145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VIEW OF TRUTH</a:t>
            </a:r>
          </a:p>
          <a:p>
            <a:pPr algn="ctr"/>
            <a:endParaRPr lang="en-US" sz="16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Truth based in reality, knowable, found in the bible and in Jesus the son of God.</a:t>
            </a:r>
          </a:p>
          <a:p>
            <a:pPr algn="ctr"/>
            <a:endParaRPr lang="en-US" sz="15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Truth is universal and absolute. </a:t>
            </a:r>
          </a:p>
          <a:p>
            <a:pPr algn="ctr"/>
            <a:endParaRPr lang="en-US" sz="15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Truth is coherent and logical.</a:t>
            </a:r>
          </a:p>
          <a:p>
            <a:pPr algn="ctr"/>
            <a:endParaRPr lang="en-US" sz="15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5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Truth is exclusive. (some things are by nature, false, or not true)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95636" y="1519239"/>
            <a:ext cx="1905000" cy="46770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VIEW OF </a:t>
            </a:r>
            <a:r>
              <a:rPr lang="en-US" sz="2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ETHICS</a:t>
            </a:r>
            <a:endParaRPr lang="en-US" sz="24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en-US" sz="1600" b="1" dirty="0" smtClean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Morals are the objective values sourced in the Bible</a:t>
            </a:r>
          </a:p>
          <a:p>
            <a:pPr algn="ctr"/>
            <a:endParaRPr lang="en-US" sz="16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Natural moral law is written on the hearts of man</a:t>
            </a:r>
          </a:p>
          <a:p>
            <a:pPr algn="ctr"/>
            <a:endParaRPr lang="en-US" sz="16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Men are stewards of God’s moral judgments</a:t>
            </a:r>
          </a:p>
          <a:p>
            <a:pPr algn="ctr"/>
            <a:endParaRPr lang="en-US" sz="16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8972" y="1400174"/>
            <a:ext cx="7543800" cy="4537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Reasons to Study Worldviews:</a:t>
            </a:r>
          </a:p>
          <a:p>
            <a:pPr lvl="0"/>
            <a:r>
              <a:rPr lang="en-US" dirty="0"/>
              <a:t>It answers ethical/moral questions</a:t>
            </a:r>
            <a:endParaRPr lang="en-US" sz="1600" dirty="0"/>
          </a:p>
          <a:p>
            <a:pPr lvl="1"/>
            <a:r>
              <a:rPr lang="en-US" sz="2400" dirty="0"/>
              <a:t>What should I believe about this issue?</a:t>
            </a:r>
            <a:endParaRPr lang="en-US" sz="1600" dirty="0"/>
          </a:p>
          <a:p>
            <a:pPr lvl="1"/>
            <a:r>
              <a:rPr lang="en-US" sz="2400" dirty="0"/>
              <a:t>How should I respond to this event?</a:t>
            </a:r>
            <a:endParaRPr lang="en-US" sz="1600" dirty="0"/>
          </a:p>
          <a:p>
            <a:pPr lvl="0"/>
            <a:r>
              <a:rPr lang="en-US" dirty="0"/>
              <a:t>It answers philosophic questions</a:t>
            </a:r>
            <a:endParaRPr lang="en-US" sz="1600" dirty="0"/>
          </a:p>
          <a:p>
            <a:pPr lvl="1"/>
            <a:r>
              <a:rPr lang="en-US" sz="2400" dirty="0"/>
              <a:t>What is truth and reality?</a:t>
            </a:r>
            <a:endParaRPr lang="en-US" sz="1600" dirty="0"/>
          </a:p>
          <a:p>
            <a:pPr lvl="1"/>
            <a:r>
              <a:rPr lang="en-US" sz="2400" dirty="0"/>
              <a:t>How do different people answer the big questions of life?</a:t>
            </a:r>
            <a:endParaRPr lang="en-US" sz="1600" dirty="0"/>
          </a:p>
          <a:p>
            <a:pPr lvl="0"/>
            <a:r>
              <a:rPr lang="en-US" dirty="0"/>
              <a:t>It answers practical questions</a:t>
            </a:r>
            <a:endParaRPr lang="en-US" sz="1600" dirty="0"/>
          </a:p>
          <a:p>
            <a:pPr lvl="1"/>
            <a:r>
              <a:rPr lang="en-US" sz="2400" dirty="0"/>
              <a:t>What will I do next because of my worldview?</a:t>
            </a:r>
            <a:endParaRPr lang="en-US" sz="1600" dirty="0"/>
          </a:p>
          <a:p>
            <a:pPr lvl="1"/>
            <a:r>
              <a:rPr lang="en-US" sz="2400" dirty="0"/>
              <a:t>How will so-and-so act because of his worldview?</a:t>
            </a:r>
            <a:endParaRPr lang="en-US" sz="1600" dirty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8972" y="-15875"/>
            <a:ext cx="7224895" cy="12827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3. Why study it/How to use it?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0418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72" y="-15875"/>
            <a:ext cx="7224895" cy="12827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3. Why study it/How to use it?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Questions for determining someone’s worldview:</a:t>
            </a:r>
          </a:p>
          <a:p>
            <a:pPr lvl="1"/>
            <a:r>
              <a:rPr lang="en-US" sz="2600" dirty="0" smtClean="0"/>
              <a:t>“Where do you think we came from?” “What are we humans?</a:t>
            </a:r>
            <a:r>
              <a:rPr lang="en-US" sz="2600" dirty="0" smtClean="0"/>
              <a:t>”</a:t>
            </a:r>
          </a:p>
          <a:p>
            <a:pPr lvl="1"/>
            <a:r>
              <a:rPr lang="en-US" sz="2600" dirty="0" smtClean="0"/>
              <a:t>“What do you think happens when we die?”</a:t>
            </a:r>
            <a:endParaRPr lang="en-US" sz="2600" dirty="0" smtClean="0"/>
          </a:p>
          <a:p>
            <a:pPr lvl="1"/>
            <a:r>
              <a:rPr lang="en-US" sz="2600" dirty="0" smtClean="0"/>
              <a:t> “What has gone wrong with this world?” “Can you believe the evil stuff happening?”</a:t>
            </a:r>
          </a:p>
          <a:p>
            <a:pPr lvl="1"/>
            <a:r>
              <a:rPr lang="en-US" sz="2600" dirty="0" smtClean="0"/>
              <a:t>“What do you think we should do to fix this world?”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11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520183"/>
            <a:ext cx="7224895" cy="16002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My Worldview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Questions to ask yourself about your worldview:</a:t>
            </a:r>
          </a:p>
          <a:p>
            <a:pPr lvl="1"/>
            <a:r>
              <a:rPr lang="en-US" sz="2600" dirty="0" smtClean="0"/>
              <a:t>What is real?</a:t>
            </a:r>
          </a:p>
          <a:p>
            <a:pPr lvl="1"/>
            <a:r>
              <a:rPr lang="en-US" sz="2600" dirty="0" smtClean="0"/>
              <a:t>What are the nature and limits of knowledge?</a:t>
            </a:r>
          </a:p>
          <a:p>
            <a:pPr lvl="1"/>
            <a:r>
              <a:rPr lang="en-US" sz="2600" dirty="0" smtClean="0"/>
              <a:t>What is good? How do I live a good life?</a:t>
            </a:r>
          </a:p>
          <a:p>
            <a:pPr lvl="1"/>
            <a:r>
              <a:rPr lang="en-US" sz="2600" dirty="0" smtClean="0"/>
              <a:t>What is a “good person”?</a:t>
            </a:r>
          </a:p>
          <a:p>
            <a:pPr lvl="1"/>
            <a:r>
              <a:rPr lang="en-US" sz="2600" dirty="0" smtClean="0"/>
              <a:t>How does one become a “good person”?</a:t>
            </a:r>
            <a:endParaRPr lang="en-US" sz="2600" dirty="0"/>
          </a:p>
          <a:p>
            <a:pPr lvl="1"/>
            <a:r>
              <a:rPr lang="en-US" sz="2600" dirty="0" smtClean="0"/>
              <a:t>What do I believe about the 7 components of a worldview?</a:t>
            </a:r>
          </a:p>
        </p:txBody>
      </p:sp>
    </p:spTree>
    <p:extLst>
      <p:ext uri="{BB962C8B-B14F-4D97-AF65-F5344CB8AC3E}">
        <p14:creationId xmlns:p14="http://schemas.microsoft.com/office/powerpoint/2010/main" val="3421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1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781800" cy="16002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3886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What is a worldview?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What are the common worldviews?</a:t>
            </a: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Why study it/How to use it?</a:t>
            </a:r>
          </a:p>
        </p:txBody>
      </p:sp>
    </p:spTree>
    <p:extLst>
      <p:ext uri="{BB962C8B-B14F-4D97-AF65-F5344CB8AC3E}">
        <p14:creationId xmlns:p14="http://schemas.microsoft.com/office/powerpoint/2010/main" val="8829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778" y="130241"/>
            <a:ext cx="67818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1</a:t>
            </a:r>
            <a:r>
              <a:rPr lang="en-US" sz="4000" dirty="0" smtClean="0"/>
              <a:t>. What </a:t>
            </a:r>
            <a:r>
              <a:rPr lang="en-US" sz="4000" dirty="0"/>
              <a:t>is a worldview?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38862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latin typeface="Times New Roman" charset="0"/>
                <a:cs typeface="Times New Roman" charset="0"/>
              </a:rPr>
              <a:t>“</a:t>
            </a:r>
            <a:r>
              <a:rPr lang="en-US" sz="2800" dirty="0">
                <a:latin typeface="Times New Roman" charset="0"/>
                <a:cs typeface="Times New Roman" charset="0"/>
              </a:rPr>
              <a:t>A worldview is simply the total of our beliefs about the world, the </a:t>
            </a:r>
            <a:r>
              <a:rPr lang="ja-JP" altLang="en-US" sz="2800" dirty="0">
                <a:latin typeface="Times New Roman" charset="0"/>
                <a:cs typeface="Times New Roman" charset="0"/>
              </a:rPr>
              <a:t>‘</a:t>
            </a:r>
            <a:r>
              <a:rPr lang="en-US" sz="2800" dirty="0">
                <a:latin typeface="Times New Roman" charset="0"/>
                <a:cs typeface="Times New Roman" charset="0"/>
              </a:rPr>
              <a:t>big picture</a:t>
            </a:r>
            <a:r>
              <a:rPr lang="ja-JP" altLang="en-US" sz="2800" dirty="0">
                <a:latin typeface="Times New Roman" charset="0"/>
                <a:cs typeface="Times New Roman" charset="0"/>
              </a:rPr>
              <a:t>’</a:t>
            </a:r>
            <a:r>
              <a:rPr lang="en-US" sz="2800" dirty="0">
                <a:latin typeface="Times New Roman" charset="0"/>
                <a:cs typeface="Times New Roman" charset="0"/>
              </a:rPr>
              <a:t> that directs our daily decisions and actions.</a:t>
            </a:r>
            <a:r>
              <a:rPr lang="ja-JP" altLang="en-US" sz="2800" dirty="0" smtClean="0">
                <a:latin typeface="Times New Roman" charset="0"/>
                <a:cs typeface="Times New Roman" charset="0"/>
              </a:rPr>
              <a:t>”</a:t>
            </a:r>
            <a:r>
              <a:rPr lang="en-US" altLang="ja-JP" sz="1400" dirty="0" smtClean="0">
                <a:latin typeface="Times New Roman" charset="0"/>
                <a:cs typeface="Times New Roman" charset="0"/>
              </a:rPr>
              <a:t>-</a:t>
            </a:r>
            <a:r>
              <a:rPr lang="en-US" sz="1400" dirty="0" smtClean="0">
                <a:latin typeface="Times New Roman" charset="0"/>
                <a:cs typeface="Times New Roman" charset="0"/>
              </a:rPr>
              <a:t>Chuck </a:t>
            </a:r>
            <a:r>
              <a:rPr lang="en-US" sz="1400" dirty="0">
                <a:latin typeface="Times New Roman" charset="0"/>
                <a:cs typeface="Times New Roman" charset="0"/>
              </a:rPr>
              <a:t>Colson &amp; Nancy </a:t>
            </a:r>
            <a:r>
              <a:rPr lang="en-US" sz="1400" dirty="0" err="1">
                <a:latin typeface="Times New Roman" charset="0"/>
                <a:cs typeface="Times New Roman" charset="0"/>
              </a:rPr>
              <a:t>Pearcey</a:t>
            </a:r>
            <a:r>
              <a:rPr lang="en-US" sz="1400" dirty="0">
                <a:latin typeface="Times New Roman" charset="0"/>
                <a:cs typeface="Times New Roman" charset="0"/>
              </a:rPr>
              <a:t>, </a:t>
            </a:r>
            <a:r>
              <a:rPr lang="en-US" sz="1400" i="1" dirty="0">
                <a:latin typeface="Times New Roman" charset="0"/>
                <a:cs typeface="Times New Roman" charset="0"/>
              </a:rPr>
              <a:t>How Now Shall We Live</a:t>
            </a:r>
            <a:r>
              <a:rPr lang="en-US" sz="1400" i="1" dirty="0" smtClean="0">
                <a:latin typeface="Times New Roman" charset="0"/>
                <a:cs typeface="Times New Roman" charset="0"/>
              </a:rPr>
              <a:t>?</a:t>
            </a:r>
          </a:p>
          <a:p>
            <a:r>
              <a:rPr lang="en-US" sz="2800" dirty="0" smtClean="0">
                <a:latin typeface="Times New Roman" charset="0"/>
                <a:cs typeface="Times New Roman" charset="0"/>
              </a:rPr>
              <a:t>“A habituated way of seeing and doing.” </a:t>
            </a:r>
            <a:r>
              <a:rPr lang="en-US" sz="1400" dirty="0" smtClean="0">
                <a:latin typeface="Times New Roman" charset="0"/>
                <a:cs typeface="Times New Roman" charset="0"/>
              </a:rPr>
              <a:t>-Paul Shockley</a:t>
            </a:r>
          </a:p>
          <a:p>
            <a:r>
              <a:rPr lang="en-US" sz="2800" dirty="0" smtClean="0">
                <a:latin typeface="Times New Roman" charset="0"/>
                <a:cs typeface="Times New Roman" charset="0"/>
              </a:rPr>
              <a:t>core beliefs 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which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determine how we live</a:t>
            </a:r>
          </a:p>
          <a:p>
            <a:r>
              <a:rPr lang="en-US" sz="2800" dirty="0" smtClean="0">
                <a:latin typeface="Times New Roman" charset="0"/>
                <a:cs typeface="Times New Roman" charset="0"/>
              </a:rPr>
              <a:t>Everyone has one. No exceptions.</a:t>
            </a:r>
          </a:p>
        </p:txBody>
      </p:sp>
    </p:spTree>
    <p:extLst>
      <p:ext uri="{BB962C8B-B14F-4D97-AF65-F5344CB8AC3E}">
        <p14:creationId xmlns:p14="http://schemas.microsoft.com/office/powerpoint/2010/main" val="13694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person’s worldview tells you:</a:t>
            </a:r>
          </a:p>
          <a:p>
            <a:pPr lvl="1"/>
            <a:r>
              <a:rPr lang="en-US" sz="2800" dirty="0"/>
              <a:t>What they truly believe</a:t>
            </a:r>
          </a:p>
          <a:p>
            <a:pPr lvl="1"/>
            <a:r>
              <a:rPr lang="en-US" sz="2800" dirty="0"/>
              <a:t>How they live on a daily basis</a:t>
            </a:r>
          </a:p>
          <a:p>
            <a:pPr lvl="1"/>
            <a:r>
              <a:rPr lang="en-US" sz="2800" dirty="0"/>
              <a:t>What sort of pains they’ve had in life</a:t>
            </a:r>
          </a:p>
          <a:p>
            <a:pPr lvl="1"/>
            <a:r>
              <a:rPr lang="en-US" sz="2800" dirty="0"/>
              <a:t>Where you should start in your apologetics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8778" y="130241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smtClean="0"/>
              <a:t>1. What is a worldview?</a:t>
            </a:r>
            <a:br>
              <a:rPr lang="en-US" sz="400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94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778" y="130241"/>
            <a:ext cx="67818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1</a:t>
            </a:r>
            <a:r>
              <a:rPr lang="en-US" sz="4000" dirty="0" smtClean="0"/>
              <a:t>. What </a:t>
            </a:r>
            <a:r>
              <a:rPr lang="en-US" sz="4000" dirty="0"/>
              <a:t>is a worldview?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78" y="965276"/>
            <a:ext cx="7543800" cy="3886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charset="0"/>
                <a:cs typeface="Times New Roman" charset="0"/>
              </a:rPr>
              <a:t>How are worldviews formed?</a:t>
            </a:r>
          </a:p>
          <a:p>
            <a:pPr lvl="1"/>
            <a:r>
              <a:rPr lang="en-US" sz="2600" dirty="0" smtClean="0">
                <a:latin typeface="Times New Roman" charset="0"/>
                <a:cs typeface="Times New Roman" charset="0"/>
              </a:rPr>
              <a:t>Informally</a:t>
            </a:r>
          </a:p>
          <a:p>
            <a:pPr lvl="1"/>
            <a:r>
              <a:rPr lang="en-US" sz="2600" dirty="0" smtClean="0">
                <a:latin typeface="Times New Roman" charset="0"/>
                <a:cs typeface="Times New Roman" charset="0"/>
              </a:rPr>
              <a:t>Uncritically</a:t>
            </a:r>
          </a:p>
          <a:p>
            <a:pPr lvl="1"/>
            <a:r>
              <a:rPr lang="en-US" sz="2600" dirty="0" smtClean="0">
                <a:latin typeface="Times New Roman" charset="0"/>
                <a:cs typeface="Times New Roman" charset="0"/>
              </a:rPr>
              <a:t>Inter-generationally</a:t>
            </a:r>
          </a:p>
          <a:p>
            <a:pPr lvl="1"/>
            <a:r>
              <a:rPr lang="en-US" sz="2600" dirty="0" smtClean="0">
                <a:latin typeface="Times New Roman" charset="0"/>
                <a:cs typeface="Times New Roman" charset="0"/>
              </a:rPr>
              <a:t>By community</a:t>
            </a:r>
          </a:p>
          <a:p>
            <a:pPr lvl="1"/>
            <a:r>
              <a:rPr lang="en-US" sz="2600" dirty="0" smtClean="0">
                <a:latin typeface="Times New Roman" charset="0"/>
                <a:cs typeface="Times New Roman" charset="0"/>
              </a:rPr>
              <a:t>Over time</a:t>
            </a:r>
          </a:p>
          <a:p>
            <a:pPr lvl="1"/>
            <a:r>
              <a:rPr lang="en-US" sz="2600" dirty="0" smtClean="0">
                <a:latin typeface="Times New Roman" charset="0"/>
                <a:cs typeface="Times New Roman" charset="0"/>
              </a:rPr>
              <a:t>By habit</a:t>
            </a:r>
          </a:p>
        </p:txBody>
      </p:sp>
      <p:pic>
        <p:nvPicPr>
          <p:cNvPr id="4" name="Picture 3" descr="watching-t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36" y="2067574"/>
            <a:ext cx="5192702" cy="3439175"/>
          </a:xfrm>
          <a:prstGeom prst="rect">
            <a:avLst/>
          </a:prstGeom>
        </p:spPr>
      </p:pic>
      <p:pic>
        <p:nvPicPr>
          <p:cNvPr id="5" name="Picture 4" descr="1966209_828121107213318_1552831005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80" y="1860002"/>
            <a:ext cx="3988630" cy="3988630"/>
          </a:xfrm>
          <a:prstGeom prst="rect">
            <a:avLst/>
          </a:prstGeom>
        </p:spPr>
      </p:pic>
      <p:pic>
        <p:nvPicPr>
          <p:cNvPr id="6" name="Picture 5" descr="2011ramirezoctober1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9" r="13705"/>
          <a:stretch/>
        </p:blipFill>
        <p:spPr>
          <a:xfrm>
            <a:off x="5311295" y="1535079"/>
            <a:ext cx="3214015" cy="4492633"/>
          </a:xfrm>
          <a:prstGeom prst="rect">
            <a:avLst/>
          </a:prstGeom>
        </p:spPr>
      </p:pic>
      <p:pic>
        <p:nvPicPr>
          <p:cNvPr id="7" name="Picture 6" descr="Communit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62" y="2165255"/>
            <a:ext cx="4091948" cy="3341494"/>
          </a:xfrm>
          <a:prstGeom prst="rect">
            <a:avLst/>
          </a:prstGeom>
        </p:spPr>
      </p:pic>
      <p:pic>
        <p:nvPicPr>
          <p:cNvPr id="8" name="Picture 7" descr="hour-glas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26" y="2165255"/>
            <a:ext cx="4275884" cy="2843463"/>
          </a:xfrm>
          <a:prstGeom prst="rect">
            <a:avLst/>
          </a:prstGeom>
        </p:spPr>
      </p:pic>
      <p:pic>
        <p:nvPicPr>
          <p:cNvPr id="9" name="Picture 8" descr="3909444-741647-trail-through-green-field-in-tall-gras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25" y="2165255"/>
            <a:ext cx="3683377" cy="36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778" y="130241"/>
            <a:ext cx="67818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1</a:t>
            </a:r>
            <a:r>
              <a:rPr lang="en-US" sz="4000" dirty="0" smtClean="0"/>
              <a:t>. What </a:t>
            </a:r>
            <a:r>
              <a:rPr lang="en-US" sz="4000" dirty="0"/>
              <a:t>is a worldview?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The 7 Components of any worldview: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View of God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View of Truth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View of Reality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View of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View of Ethics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View of Humanity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View of Evil</a:t>
            </a:r>
          </a:p>
        </p:txBody>
      </p:sp>
    </p:spTree>
    <p:extLst>
      <p:ext uri="{BB962C8B-B14F-4D97-AF65-F5344CB8AC3E}">
        <p14:creationId xmlns:p14="http://schemas.microsoft.com/office/powerpoint/2010/main" val="34384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778" y="130241"/>
            <a:ext cx="67818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1</a:t>
            </a:r>
            <a:r>
              <a:rPr lang="en-US" sz="4000" dirty="0" smtClean="0"/>
              <a:t>. What </a:t>
            </a:r>
            <a:r>
              <a:rPr lang="en-US" sz="4000" dirty="0"/>
              <a:t>is a worldview?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The 7 Components of any worldview: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View of God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u="sng" dirty="0" smtClean="0">
                <a:latin typeface="Times New Roman" charset="0"/>
                <a:cs typeface="Times New Roman" charset="0"/>
              </a:rPr>
              <a:t>View of Truth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View of Reality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View of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u="sng" dirty="0" smtClean="0">
                <a:latin typeface="Times New Roman" charset="0"/>
                <a:cs typeface="Times New Roman" charset="0"/>
              </a:rPr>
              <a:t>View of Ethics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View of Humanity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View of Evil</a:t>
            </a:r>
          </a:p>
        </p:txBody>
      </p:sp>
    </p:spTree>
    <p:extLst>
      <p:ext uri="{BB962C8B-B14F-4D97-AF65-F5344CB8AC3E}">
        <p14:creationId xmlns:p14="http://schemas.microsoft.com/office/powerpoint/2010/main" val="361516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dirty="0" smtClean="0"/>
              <a:t>“People almost invariably arrive at their beliefs not on the basis of proof, but on the basis of what they find attractive.” </a:t>
            </a:r>
          </a:p>
          <a:p>
            <a:pPr marL="0" indent="0" algn="ctr">
              <a:buNone/>
            </a:pPr>
            <a:r>
              <a:rPr lang="en-US" sz="1600" dirty="0" smtClean="0"/>
              <a:t>–</a:t>
            </a:r>
            <a:r>
              <a:rPr lang="en-US" sz="1600" dirty="0" err="1" smtClean="0"/>
              <a:t>Blaise</a:t>
            </a:r>
            <a:r>
              <a:rPr lang="en-US" sz="1600" dirty="0" smtClean="0"/>
              <a:t> Pascal, 17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century French Philosopher</a:t>
            </a: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8778" y="130241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smtClean="0"/>
              <a:t>1. What is a worldview?</a:t>
            </a:r>
            <a:br>
              <a:rPr lang="en-US" sz="400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94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520183"/>
            <a:ext cx="7224895" cy="1600200"/>
          </a:xfrm>
        </p:spPr>
        <p:txBody>
          <a:bodyPr>
            <a:normAutofit/>
          </a:bodyPr>
          <a:lstStyle/>
          <a:p>
            <a:r>
              <a:rPr lang="en-US" sz="3400" dirty="0"/>
              <a:t>2</a:t>
            </a:r>
            <a:r>
              <a:rPr lang="en-US" sz="3400" dirty="0" smtClean="0"/>
              <a:t>. </a:t>
            </a:r>
            <a:r>
              <a:rPr lang="en-US" sz="3400" dirty="0" smtClean="0"/>
              <a:t>What are the common worldviews?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388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Naturalistic</a:t>
            </a:r>
          </a:p>
          <a:p>
            <a:r>
              <a:rPr lang="en-US" sz="2800" dirty="0" smtClean="0"/>
              <a:t>Postmodern</a:t>
            </a:r>
          </a:p>
          <a:p>
            <a:r>
              <a:rPr lang="en-US" sz="2800" dirty="0" smtClean="0"/>
              <a:t>Pantheistic</a:t>
            </a:r>
            <a:endParaRPr lang="en-US" sz="2800" dirty="0"/>
          </a:p>
          <a:p>
            <a:r>
              <a:rPr lang="en-US" sz="2800" dirty="0" smtClean="0"/>
              <a:t>Polytheistic</a:t>
            </a:r>
          </a:p>
          <a:p>
            <a:r>
              <a:rPr lang="en-US" sz="2800" dirty="0" smtClean="0"/>
              <a:t>Monotheistic</a:t>
            </a:r>
          </a:p>
          <a:p>
            <a:r>
              <a:rPr lang="en-US" sz="2800" dirty="0" smtClean="0"/>
              <a:t>Biblical</a:t>
            </a:r>
          </a:p>
        </p:txBody>
      </p:sp>
    </p:spTree>
    <p:extLst>
      <p:ext uri="{BB962C8B-B14F-4D97-AF65-F5344CB8AC3E}">
        <p14:creationId xmlns:p14="http://schemas.microsoft.com/office/powerpoint/2010/main" val="18970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458</TotalTime>
  <Words>954</Words>
  <Application>Microsoft Macintosh PowerPoint</Application>
  <PresentationFormat>On-screen Show (4:3)</PresentationFormat>
  <Paragraphs>191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NewsPrint</vt:lpstr>
      <vt:lpstr>Worldview:  an Introduction</vt:lpstr>
      <vt:lpstr>Outline</vt:lpstr>
      <vt:lpstr>1. What is a worldview? </vt:lpstr>
      <vt:lpstr>PowerPoint Presentation</vt:lpstr>
      <vt:lpstr>1. What is a worldview? </vt:lpstr>
      <vt:lpstr>1. What is a worldview? </vt:lpstr>
      <vt:lpstr>1. What is a worldview? </vt:lpstr>
      <vt:lpstr>PowerPoint Presentation</vt:lpstr>
      <vt:lpstr>2. What are the common worldviews?</vt:lpstr>
      <vt:lpstr>2. What are the common worldviews?</vt:lpstr>
      <vt:lpstr>2. What are the common worldviews?</vt:lpstr>
      <vt:lpstr>2. What are the common worldviews?</vt:lpstr>
      <vt:lpstr>3. Why study it/How to use it?</vt:lpstr>
      <vt:lpstr>3. Why study it/How to use it?</vt:lpstr>
      <vt:lpstr>My Worldview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Worldviews and Apologetics</dc:title>
  <dc:creator>Stephen Curto</dc:creator>
  <cp:lastModifiedBy>Stephen Curto</cp:lastModifiedBy>
  <cp:revision>20</cp:revision>
  <dcterms:created xsi:type="dcterms:W3CDTF">2014-05-28T17:19:12Z</dcterms:created>
  <dcterms:modified xsi:type="dcterms:W3CDTF">2016-08-14T18:29:08Z</dcterms:modified>
</cp:coreProperties>
</file>