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0" r:id="rId4"/>
    <p:sldId id="263" r:id="rId5"/>
    <p:sldId id="261" r:id="rId6"/>
    <p:sldId id="264" r:id="rId7"/>
    <p:sldId id="262"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2"/>
    <p:restoredTop sz="94701"/>
  </p:normalViewPr>
  <p:slideViewPr>
    <p:cSldViewPr snapToGrid="0" snapToObjects="1">
      <p:cViewPr varScale="1">
        <p:scale>
          <a:sx n="86" d="100"/>
          <a:sy n="86" d="100"/>
        </p:scale>
        <p:origin x="21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A5C95-74A8-1A45-A301-B9192D1BAC09}" type="datetimeFigureOut">
              <a:rPr lang="en-US" smtClean="0"/>
              <a:t>2/26/17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20A4B-0666-F941-AF81-600BDC6BF37E}" type="slidenum">
              <a:rPr lang="en-US" smtClean="0"/>
              <a:t>‹#›</a:t>
            </a:fld>
            <a:endParaRPr lang="en-US"/>
          </a:p>
        </p:txBody>
      </p:sp>
    </p:spTree>
    <p:extLst>
      <p:ext uri="{BB962C8B-B14F-4D97-AF65-F5344CB8AC3E}">
        <p14:creationId xmlns:p14="http://schemas.microsoft.com/office/powerpoint/2010/main" val="191114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E16BF28-8682-D240-B913-FD7DBBA5671E}"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148461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6BF28-8682-D240-B913-FD7DBBA5671E}"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41697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6BF28-8682-D240-B913-FD7DBBA5671E}"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86864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6BF28-8682-D240-B913-FD7DBBA5671E}"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39295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6BF28-8682-D240-B913-FD7DBBA5671E}"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87747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16BF28-8682-D240-B913-FD7DBBA5671E}"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10159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16BF28-8682-D240-B913-FD7DBBA5671E}" type="datetimeFigureOut">
              <a:rPr lang="en-US" smtClean="0"/>
              <a:t>2/26/17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207955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6BF28-8682-D240-B913-FD7DBBA5671E}" type="datetimeFigureOut">
              <a:rPr lang="en-US" smtClean="0"/>
              <a:t>2/26/17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796479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6BF28-8682-D240-B913-FD7DBBA5671E}" type="datetimeFigureOut">
              <a:rPr lang="en-US" smtClean="0"/>
              <a:t>2/26/17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117130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6BF28-8682-D240-B913-FD7DBBA5671E}"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7017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6BF28-8682-D240-B913-FD7DBBA5671E}"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8C25-D019-6145-BA56-CBCE29755FD3}" type="slidenum">
              <a:rPr lang="en-US" smtClean="0"/>
              <a:t>‹#›</a:t>
            </a:fld>
            <a:endParaRPr lang="en-US"/>
          </a:p>
        </p:txBody>
      </p:sp>
    </p:spTree>
    <p:extLst>
      <p:ext uri="{BB962C8B-B14F-4D97-AF65-F5344CB8AC3E}">
        <p14:creationId xmlns:p14="http://schemas.microsoft.com/office/powerpoint/2010/main" val="4129876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6BF28-8682-D240-B913-FD7DBBA5671E}" type="datetimeFigureOut">
              <a:rPr lang="en-US" smtClean="0"/>
              <a:t>2/26/17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48C25-D019-6145-BA56-CBCE29755FD3}" type="slidenum">
              <a:rPr lang="en-US" smtClean="0"/>
              <a:t>‹#›</a:t>
            </a:fld>
            <a:endParaRPr lang="en-US"/>
          </a:p>
        </p:txBody>
      </p:sp>
    </p:spTree>
    <p:extLst>
      <p:ext uri="{BB962C8B-B14F-4D97-AF65-F5344CB8AC3E}">
        <p14:creationId xmlns:p14="http://schemas.microsoft.com/office/powerpoint/2010/main" val="18983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ln w="6350">
            <a:solidFill>
              <a:schemeClr val="tx1"/>
            </a:solidFill>
          </a:ln>
          <a:solidFill>
            <a:schemeClr val="bg1"/>
          </a:solidFill>
          <a:effectLst>
            <a:outerShdw dist="63500" dir="2700000" algn="tl" rotWithShape="0">
              <a:prstClr val="black"/>
            </a:outerShdw>
          </a:effectLst>
          <a:latin typeface="Rockwell" charset="0"/>
          <a:ea typeface="Rockwell" charset="0"/>
          <a:cs typeface="Rockwell" charset="0"/>
        </a:defRPr>
      </a:lvl1pPr>
    </p:titleStyle>
    <p:bodyStyle>
      <a:lvl1pPr marL="228600" indent="-228600" algn="l" defTabSz="914400" rtl="0" eaLnBrk="1" latinLnBrk="0" hangingPunct="1">
        <a:lnSpc>
          <a:spcPct val="90000"/>
        </a:lnSpc>
        <a:spcBef>
          <a:spcPts val="1000"/>
        </a:spcBef>
        <a:buFont typeface="Arial"/>
        <a:buChar char="•"/>
        <a:defRPr sz="3600" b="1" kern="1200">
          <a:ln w="3175">
            <a:solidFill>
              <a:schemeClr val="tx1"/>
            </a:solidFill>
          </a:ln>
          <a:solidFill>
            <a:schemeClr val="bg1"/>
          </a:solidFill>
          <a:effectLst>
            <a:outerShdw dist="50800" dir="2700000" algn="tl" rotWithShape="0">
              <a:prstClr val="black"/>
            </a:outerShdw>
          </a:effectLst>
          <a:latin typeface="Rockwell" charset="0"/>
          <a:ea typeface="Rockwell" charset="0"/>
          <a:cs typeface="Rockwell" charset="0"/>
        </a:defRPr>
      </a:lvl1pPr>
      <a:lvl2pPr marL="685800" indent="-228600" algn="l" defTabSz="914400" rtl="0" eaLnBrk="1" latinLnBrk="0" hangingPunct="1">
        <a:lnSpc>
          <a:spcPct val="90000"/>
        </a:lnSpc>
        <a:spcBef>
          <a:spcPts val="500"/>
        </a:spcBef>
        <a:buFont typeface="Arial"/>
        <a:buChar char="•"/>
        <a:defRPr sz="3200" b="1" kern="1200">
          <a:ln w="3175">
            <a:solidFill>
              <a:schemeClr val="tx1"/>
            </a:solidFill>
          </a:ln>
          <a:solidFill>
            <a:schemeClr val="bg1"/>
          </a:solidFill>
          <a:effectLst>
            <a:outerShdw dist="50800" dir="2700000" algn="tl" rotWithShape="0">
              <a:prstClr val="black"/>
            </a:outerShdw>
          </a:effectLst>
          <a:latin typeface="Rockwell" charset="0"/>
          <a:ea typeface="Rockwell" charset="0"/>
          <a:cs typeface="Rockwell" charset="0"/>
        </a:defRPr>
      </a:lvl2pPr>
      <a:lvl3pPr marL="1143000" indent="-228600" algn="l" defTabSz="914400" rtl="0" eaLnBrk="1" latinLnBrk="0" hangingPunct="1">
        <a:lnSpc>
          <a:spcPct val="90000"/>
        </a:lnSpc>
        <a:spcBef>
          <a:spcPts val="500"/>
        </a:spcBef>
        <a:buFont typeface="Arial"/>
        <a:buChar char="•"/>
        <a:defRPr sz="2800" b="1" kern="1200">
          <a:ln w="3175">
            <a:solidFill>
              <a:schemeClr val="tx1"/>
            </a:solidFill>
          </a:ln>
          <a:solidFill>
            <a:schemeClr val="bg1"/>
          </a:solidFill>
          <a:effectLst>
            <a:outerShdw dist="50800" dir="2700000" algn="tl" rotWithShape="0">
              <a:prstClr val="black"/>
            </a:outerShdw>
          </a:effectLst>
          <a:latin typeface="Rockwell" charset="0"/>
          <a:ea typeface="Rockwell" charset="0"/>
          <a:cs typeface="Rockwell" charset="0"/>
        </a:defRPr>
      </a:lvl3pPr>
      <a:lvl4pPr marL="1600200" indent="-228600" algn="l" defTabSz="914400" rtl="0" eaLnBrk="1" latinLnBrk="0" hangingPunct="1">
        <a:lnSpc>
          <a:spcPct val="90000"/>
        </a:lnSpc>
        <a:spcBef>
          <a:spcPts val="500"/>
        </a:spcBef>
        <a:buFont typeface="Arial"/>
        <a:buChar char="•"/>
        <a:defRPr sz="2600" b="1" kern="1200">
          <a:ln w="3175">
            <a:solidFill>
              <a:schemeClr val="tx1"/>
            </a:solidFill>
          </a:ln>
          <a:solidFill>
            <a:schemeClr val="bg1"/>
          </a:solidFill>
          <a:effectLst>
            <a:outerShdw dist="50800" dir="2700000" algn="tl" rotWithShape="0">
              <a:prstClr val="black"/>
            </a:outerShdw>
          </a:effectLst>
          <a:latin typeface="Rockwell" charset="0"/>
          <a:ea typeface="Rockwell" charset="0"/>
          <a:cs typeface="Rockwell" charset="0"/>
        </a:defRPr>
      </a:lvl4pPr>
      <a:lvl5pPr marL="2057400" indent="-228600" algn="l" defTabSz="914400" rtl="0" eaLnBrk="1" latinLnBrk="0" hangingPunct="1">
        <a:lnSpc>
          <a:spcPct val="90000"/>
        </a:lnSpc>
        <a:spcBef>
          <a:spcPts val="500"/>
        </a:spcBef>
        <a:buFont typeface="Arial"/>
        <a:buChar char="•"/>
        <a:defRPr sz="2600" b="1" kern="1200">
          <a:ln w="3175">
            <a:solidFill>
              <a:schemeClr val="tx1"/>
            </a:solidFill>
          </a:ln>
          <a:solidFill>
            <a:schemeClr val="bg1"/>
          </a:solidFill>
          <a:effectLst>
            <a:outerShdw dist="50800" dir="2700000" algn="tl" rotWithShape="0">
              <a:prstClr val="black"/>
            </a:outerShdw>
          </a:effectLst>
          <a:latin typeface="Rockwell" charset="0"/>
          <a:ea typeface="Rockwell" charset="0"/>
          <a:cs typeface="Rockwel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Anthropology</a:t>
            </a:r>
            <a:endParaRPr lang="en-US" sz="6600" dirty="0"/>
          </a:p>
        </p:txBody>
      </p:sp>
      <p:sp>
        <p:nvSpPr>
          <p:cNvPr id="3" name="Subtitle 2"/>
          <p:cNvSpPr>
            <a:spLocks noGrp="1"/>
          </p:cNvSpPr>
          <p:nvPr>
            <p:ph type="subTitle" idx="1"/>
          </p:nvPr>
        </p:nvSpPr>
        <p:spPr/>
        <p:txBody>
          <a:bodyPr/>
          <a:lstStyle/>
          <a:p>
            <a:r>
              <a:rPr lang="en-US" dirty="0" smtClean="0"/>
              <a:t>“Words About Man”</a:t>
            </a:r>
            <a:endParaRPr lang="en-US" dirty="0"/>
          </a:p>
        </p:txBody>
      </p:sp>
      <p:sp>
        <p:nvSpPr>
          <p:cNvPr id="4" name="Subtitle 2"/>
          <p:cNvSpPr txBox="1">
            <a:spLocks/>
          </p:cNvSpPr>
          <p:nvPr/>
        </p:nvSpPr>
        <p:spPr>
          <a:xfrm>
            <a:off x="9586654" y="5975710"/>
            <a:ext cx="1689847" cy="833717"/>
          </a:xfrm>
          <a:prstGeom prst="rect">
            <a:avLst/>
          </a:prstGeom>
        </p:spPr>
        <p:txBody>
          <a:bodyPr>
            <a:noAutofit/>
          </a:bodyPr>
          <a:lstStyle>
            <a:lvl1pPr marL="0" indent="0" algn="ctr" defTabSz="342900" rtl="0" eaLnBrk="1" latinLnBrk="0" hangingPunct="1">
              <a:spcBef>
                <a:spcPct val="20000"/>
              </a:spcBef>
              <a:buFont typeface="Arial"/>
              <a:buNone/>
              <a:defRPr sz="32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1pPr>
            <a:lvl2pPr marL="342900" indent="0" algn="ctr" defTabSz="342900" rtl="0" eaLnBrk="1" latinLnBrk="0" hangingPunct="1">
              <a:spcBef>
                <a:spcPct val="20000"/>
              </a:spcBef>
              <a:buFont typeface="Arial"/>
              <a:buNone/>
              <a:defRPr sz="28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2pPr>
            <a:lvl3pPr marL="685800" indent="0" algn="ctr" defTabSz="342900" rtl="0" eaLnBrk="1" latinLnBrk="0" hangingPunct="1">
              <a:spcBef>
                <a:spcPct val="20000"/>
              </a:spcBef>
              <a:buFont typeface="Arial"/>
              <a:buNone/>
              <a:defRPr sz="26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3pPr>
            <a:lvl4pPr marL="10287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4pPr>
            <a:lvl5pPr marL="13716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r" fontAlgn="auto">
              <a:spcAft>
                <a:spcPts val="0"/>
              </a:spcAft>
              <a:defRPr/>
            </a:pPr>
            <a:r>
              <a:rPr lang="en-US" sz="1400" dirty="0" smtClean="0">
                <a:ln w="3175">
                  <a:noFill/>
                </a:ln>
                <a:solidFill>
                  <a:schemeClr val="bg1"/>
                </a:solidFill>
                <a:effectLst>
                  <a:outerShdw dist="63500" dir="2700000" algn="tl" rotWithShape="0">
                    <a:srgbClr val="000000"/>
                  </a:outerShdw>
                </a:effectLst>
              </a:rPr>
              <a:t>By Stephen </a:t>
            </a:r>
            <a:r>
              <a:rPr lang="en-US" sz="1400" dirty="0" err="1" smtClean="0">
                <a:ln w="3175">
                  <a:noFill/>
                </a:ln>
                <a:solidFill>
                  <a:schemeClr val="bg1"/>
                </a:solidFill>
                <a:effectLst>
                  <a:outerShdw dist="63500" dir="2700000" algn="tl" rotWithShape="0">
                    <a:srgbClr val="000000"/>
                  </a:outerShdw>
                </a:effectLst>
              </a:rPr>
              <a:t>Curto</a:t>
            </a:r>
            <a:endParaRPr lang="en-US" sz="1400" dirty="0" smtClean="0">
              <a:ln w="3175">
                <a:noFill/>
              </a:ln>
              <a:solidFill>
                <a:schemeClr val="bg1"/>
              </a:solidFill>
              <a:effectLst>
                <a:outerShdw dist="63500" dir="2700000" algn="tl" rotWithShape="0">
                  <a:srgbClr val="000000"/>
                </a:outerShdw>
              </a:effectLst>
            </a:endParaRPr>
          </a:p>
          <a:p>
            <a:pPr algn="r" fontAlgn="auto">
              <a:spcAft>
                <a:spcPts val="0"/>
              </a:spcAft>
              <a:defRPr/>
            </a:pPr>
            <a:r>
              <a:rPr lang="en-US" sz="1400" dirty="0" smtClean="0">
                <a:ln w="3175">
                  <a:noFill/>
                </a:ln>
                <a:solidFill>
                  <a:schemeClr val="bg1"/>
                </a:solidFill>
                <a:effectLst>
                  <a:outerShdw dist="63500" dir="2700000" algn="tl" rotWithShape="0">
                    <a:srgbClr val="000000"/>
                  </a:outerShdw>
                </a:effectLst>
              </a:rPr>
              <a:t>For </a:t>
            </a:r>
            <a:r>
              <a:rPr lang="en-US" sz="1400" dirty="0" err="1" smtClean="0">
                <a:ln w="3175">
                  <a:noFill/>
                </a:ln>
                <a:solidFill>
                  <a:schemeClr val="bg1"/>
                </a:solidFill>
                <a:effectLst>
                  <a:outerShdw dist="63500" dir="2700000" algn="tl" rotWithShape="0">
                    <a:srgbClr val="000000"/>
                  </a:outerShdw>
                </a:effectLst>
              </a:rPr>
              <a:t>Homegroup</a:t>
            </a:r>
            <a:endParaRPr lang="en-US" sz="1400" dirty="0" smtClean="0">
              <a:ln w="3175">
                <a:noFill/>
              </a:ln>
              <a:solidFill>
                <a:schemeClr val="bg1"/>
              </a:solidFill>
              <a:effectLst>
                <a:outerShdw dist="63500" dir="2700000" algn="tl" rotWithShape="0">
                  <a:srgbClr val="000000"/>
                </a:outerShdw>
              </a:effectLst>
            </a:endParaRPr>
          </a:p>
          <a:p>
            <a:pPr algn="r" fontAlgn="auto">
              <a:spcAft>
                <a:spcPts val="0"/>
              </a:spcAft>
              <a:defRPr/>
            </a:pPr>
            <a:r>
              <a:rPr lang="en-US" sz="1400" dirty="0" smtClean="0">
                <a:ln w="3175">
                  <a:noFill/>
                </a:ln>
                <a:solidFill>
                  <a:schemeClr val="bg1"/>
                </a:solidFill>
                <a:effectLst>
                  <a:outerShdw dist="63500" dir="2700000" algn="tl" rotWithShape="0">
                    <a:srgbClr val="000000"/>
                  </a:outerShdw>
                </a:effectLst>
              </a:rPr>
              <a:t>February 26, 2017</a:t>
            </a:r>
            <a:endParaRPr lang="en-US" sz="1400" dirty="0">
              <a:ln w="3175">
                <a:noFill/>
              </a:ln>
              <a:solidFill>
                <a:schemeClr val="bg1"/>
              </a:solidFill>
              <a:effectLst>
                <a:outerShdw dist="63500" dir="2700000" algn="tl" rotWithShape="0">
                  <a:srgbClr val="000000"/>
                </a:outerShdw>
              </a:effectLst>
            </a:endParaRPr>
          </a:p>
        </p:txBody>
      </p:sp>
      <p:pic>
        <p:nvPicPr>
          <p:cNvPr id="5" name="Picture 4"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6024283"/>
            <a:ext cx="759106" cy="75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564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Imago-Dei</a:t>
            </a:r>
          </a:p>
          <a:p>
            <a:r>
              <a:rPr lang="en-US" dirty="0" smtClean="0"/>
              <a:t>Facets</a:t>
            </a:r>
          </a:p>
          <a:p>
            <a:r>
              <a:rPr lang="en-US" dirty="0" smtClean="0"/>
              <a:t>Fall</a:t>
            </a:r>
            <a:endParaRPr lang="en-US" dirty="0"/>
          </a:p>
        </p:txBody>
      </p:sp>
    </p:spTree>
    <p:extLst>
      <p:ext uri="{BB962C8B-B14F-4D97-AF65-F5344CB8AC3E}">
        <p14:creationId xmlns:p14="http://schemas.microsoft.com/office/powerpoint/2010/main" val="958062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Imago-Dei</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Genesis 1:26-27</a:t>
            </a:r>
          </a:p>
          <a:p>
            <a:pPr marL="0" indent="0">
              <a:buNone/>
            </a:pPr>
            <a:r>
              <a:rPr lang="en-US" dirty="0" smtClean="0"/>
              <a:t>Then </a:t>
            </a:r>
            <a:r>
              <a:rPr lang="en-US" dirty="0"/>
              <a:t>God said, “Let Us make man </a:t>
            </a:r>
            <a:r>
              <a:rPr lang="en-US" u="sng" dirty="0"/>
              <a:t>in Our image</a:t>
            </a:r>
            <a:r>
              <a:rPr lang="en-US" dirty="0"/>
              <a:t>, </a:t>
            </a:r>
            <a:r>
              <a:rPr lang="en-US" u="sng" dirty="0"/>
              <a:t>according to Our likeness; </a:t>
            </a:r>
            <a:r>
              <a:rPr lang="en-US" dirty="0"/>
              <a:t>and let them rule over the fish of the sea and over the birds of the sky and over the cattle and over all the earth, and over every creeping thing that creeps on the earth.” </a:t>
            </a:r>
            <a:r>
              <a:rPr lang="en-US" dirty="0" smtClean="0"/>
              <a:t>God </a:t>
            </a:r>
            <a:r>
              <a:rPr lang="en-US" dirty="0"/>
              <a:t>created man </a:t>
            </a:r>
            <a:r>
              <a:rPr lang="en-US" u="sng" dirty="0"/>
              <a:t>in His own image</a:t>
            </a:r>
            <a:r>
              <a:rPr lang="en-US" dirty="0"/>
              <a:t>, </a:t>
            </a:r>
            <a:r>
              <a:rPr lang="en-US" u="sng" dirty="0"/>
              <a:t>in the image of God </a:t>
            </a:r>
            <a:r>
              <a:rPr lang="en-US" dirty="0"/>
              <a:t>He created him; male and female He created </a:t>
            </a:r>
            <a:r>
              <a:rPr lang="en-US" dirty="0" smtClean="0"/>
              <a:t>them.</a:t>
            </a:r>
            <a:endParaRPr lang="en-US" dirty="0"/>
          </a:p>
        </p:txBody>
      </p:sp>
    </p:spTree>
    <p:extLst>
      <p:ext uri="{BB962C8B-B14F-4D97-AF65-F5344CB8AC3E}">
        <p14:creationId xmlns:p14="http://schemas.microsoft.com/office/powerpoint/2010/main" val="682651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Imago-Dei</a:t>
            </a:r>
            <a:endParaRPr lang="en-US" dirty="0"/>
          </a:p>
        </p:txBody>
      </p:sp>
      <p:sp>
        <p:nvSpPr>
          <p:cNvPr id="3" name="Content Placeholder 2"/>
          <p:cNvSpPr>
            <a:spLocks noGrp="1"/>
          </p:cNvSpPr>
          <p:nvPr>
            <p:ph idx="1"/>
          </p:nvPr>
        </p:nvSpPr>
        <p:spPr>
          <a:xfrm>
            <a:off x="838200" y="2506662"/>
            <a:ext cx="10515600" cy="4351338"/>
          </a:xfrm>
        </p:spPr>
        <p:txBody>
          <a:bodyPr>
            <a:normAutofit/>
          </a:bodyPr>
          <a:lstStyle/>
          <a:p>
            <a:endParaRPr lang="en-US" dirty="0" smtClean="0"/>
          </a:p>
          <a:p>
            <a:r>
              <a:rPr lang="en-US" dirty="0" smtClean="0"/>
              <a:t>Is there a difference between “image” and “likeness”? </a:t>
            </a:r>
          </a:p>
          <a:p>
            <a:pPr lvl="1"/>
            <a:r>
              <a:rPr lang="en-US" dirty="0" smtClean="0"/>
              <a:t> </a:t>
            </a:r>
            <a:r>
              <a:rPr lang="en-US" dirty="0" err="1" smtClean="0"/>
              <a:t>heb.</a:t>
            </a:r>
            <a:r>
              <a:rPr lang="en-US" dirty="0" smtClean="0"/>
              <a:t> </a:t>
            </a:r>
            <a:r>
              <a:rPr lang="en-US" i="1" dirty="0" err="1" smtClean="0"/>
              <a:t>tselem</a:t>
            </a:r>
            <a:r>
              <a:rPr lang="en-US" i="1" dirty="0" smtClean="0"/>
              <a:t> </a:t>
            </a:r>
            <a:r>
              <a:rPr lang="en-US" dirty="0" smtClean="0"/>
              <a:t>and </a:t>
            </a:r>
            <a:r>
              <a:rPr lang="en-US" i="1" dirty="0" err="1" smtClean="0"/>
              <a:t>demuth</a:t>
            </a:r>
            <a:r>
              <a:rPr lang="en-US" i="1" dirty="0" smtClean="0"/>
              <a:t>, </a:t>
            </a:r>
            <a:r>
              <a:rPr lang="en-US" dirty="0" err="1" smtClean="0"/>
              <a:t>grk</a:t>
            </a:r>
            <a:r>
              <a:rPr lang="en-US" dirty="0" smtClean="0"/>
              <a:t>. </a:t>
            </a:r>
            <a:r>
              <a:rPr lang="en-US" i="1" dirty="0" smtClean="0"/>
              <a:t>imago </a:t>
            </a:r>
            <a:r>
              <a:rPr lang="en-US" dirty="0" smtClean="0"/>
              <a:t>and </a:t>
            </a:r>
            <a:r>
              <a:rPr lang="en-US" i="1" dirty="0" err="1" smtClean="0"/>
              <a:t>similitudo</a:t>
            </a:r>
            <a:endParaRPr lang="en-US" i="1" dirty="0" smtClean="0"/>
          </a:p>
          <a:p>
            <a:r>
              <a:rPr lang="en-US" dirty="0" smtClean="0"/>
              <a:t>What is included in the “image and likeness of God”?</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7768849" y="0"/>
            <a:ext cx="4423151" cy="2368446"/>
          </a:xfrm>
          <a:prstGeom prst="rect">
            <a:avLst/>
          </a:prstGeom>
        </p:spPr>
      </p:pic>
      <p:sp>
        <p:nvSpPr>
          <p:cNvPr id="5" name="TextBox 4"/>
          <p:cNvSpPr txBox="1"/>
          <p:nvPr/>
        </p:nvSpPr>
        <p:spPr>
          <a:xfrm>
            <a:off x="8649325" y="2362131"/>
            <a:ext cx="4032357" cy="369332"/>
          </a:xfrm>
          <a:prstGeom prst="rect">
            <a:avLst/>
          </a:prstGeom>
          <a:noFill/>
        </p:spPr>
        <p:txBody>
          <a:bodyPr wrap="square" rtlCol="0">
            <a:spAutoFit/>
          </a:bodyPr>
          <a:lstStyle/>
          <a:p>
            <a:r>
              <a:rPr lang="en-US" smtClean="0">
                <a:solidFill>
                  <a:schemeClr val="bg1"/>
                </a:solidFill>
              </a:rPr>
              <a:t>“Creation of Adam” </a:t>
            </a:r>
            <a:r>
              <a:rPr lang="en-US" dirty="0" smtClean="0">
                <a:solidFill>
                  <a:schemeClr val="bg1"/>
                </a:solidFill>
              </a:rPr>
              <a:t>by Michelangelo</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551" y="1571895"/>
            <a:ext cx="273547" cy="382249"/>
          </a:xfrm>
          <a:prstGeom prst="rect">
            <a:avLst/>
          </a:prstGeom>
        </p:spPr>
      </p:pic>
    </p:spTree>
    <p:extLst>
      <p:ext uri="{BB962C8B-B14F-4D97-AF65-F5344CB8AC3E}">
        <p14:creationId xmlns:p14="http://schemas.microsoft.com/office/powerpoint/2010/main" val="617122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a:t>
            </a:r>
            <a:endParaRPr lang="en-US" dirty="0"/>
          </a:p>
        </p:txBody>
      </p:sp>
      <p:sp>
        <p:nvSpPr>
          <p:cNvPr id="3" name="Content Placeholder 2"/>
          <p:cNvSpPr>
            <a:spLocks noGrp="1"/>
          </p:cNvSpPr>
          <p:nvPr>
            <p:ph idx="1"/>
          </p:nvPr>
        </p:nvSpPr>
        <p:spPr/>
        <p:txBody>
          <a:bodyPr>
            <a:normAutofit/>
          </a:bodyPr>
          <a:lstStyle/>
          <a:p>
            <a:r>
              <a:rPr lang="en-US" dirty="0" smtClean="0"/>
              <a:t>Material</a:t>
            </a:r>
          </a:p>
          <a:p>
            <a:pPr lvl="1"/>
            <a:r>
              <a:rPr lang="en-US" dirty="0" smtClean="0"/>
              <a:t>Current (</a:t>
            </a:r>
            <a:r>
              <a:rPr lang="en-US" u="sng" dirty="0" smtClean="0"/>
              <a:t>2 </a:t>
            </a:r>
            <a:r>
              <a:rPr lang="en-US" u="sng" dirty="0" err="1" smtClean="0"/>
              <a:t>Cor</a:t>
            </a:r>
            <a:r>
              <a:rPr lang="en-US" u="sng" dirty="0" smtClean="0"/>
              <a:t> 4:5-12</a:t>
            </a:r>
            <a:r>
              <a:rPr lang="en-US" dirty="0" smtClean="0"/>
              <a:t>)</a:t>
            </a:r>
          </a:p>
          <a:p>
            <a:pPr lvl="1"/>
            <a:r>
              <a:rPr lang="en-US" dirty="0" smtClean="0"/>
              <a:t>Resurrection </a:t>
            </a:r>
            <a:r>
              <a:rPr lang="en-US" u="sng" dirty="0" smtClean="0"/>
              <a:t>1 </a:t>
            </a:r>
            <a:r>
              <a:rPr lang="en-US" u="sng" dirty="0" err="1" smtClean="0"/>
              <a:t>Cor</a:t>
            </a:r>
            <a:r>
              <a:rPr lang="en-US" u="sng" dirty="0" smtClean="0"/>
              <a:t> 15:20-26 (context v1-26</a:t>
            </a:r>
            <a:r>
              <a:rPr lang="en-US" dirty="0" smtClean="0"/>
              <a:t>)</a:t>
            </a:r>
          </a:p>
          <a:p>
            <a:r>
              <a:rPr lang="en-US" dirty="0" smtClean="0"/>
              <a:t>Immaterial</a:t>
            </a:r>
          </a:p>
          <a:p>
            <a:pPr lvl="1"/>
            <a:r>
              <a:rPr lang="en-US" dirty="0" smtClean="0"/>
              <a:t>Soul/Spirit (Gen 2:7; Matt 10:28)</a:t>
            </a:r>
          </a:p>
          <a:p>
            <a:pPr lvl="1"/>
            <a:r>
              <a:rPr lang="en-US" dirty="0" smtClean="0"/>
              <a:t>Conscience (</a:t>
            </a:r>
            <a:r>
              <a:rPr lang="en-US" u="sng" dirty="0" smtClean="0"/>
              <a:t>Rom 2:14-16</a:t>
            </a:r>
            <a:r>
              <a:rPr lang="en-US" dirty="0" smtClean="0"/>
              <a:t>)</a:t>
            </a:r>
          </a:p>
          <a:p>
            <a:pPr lvl="1"/>
            <a:r>
              <a:rPr lang="en-US" dirty="0" smtClean="0"/>
              <a:t>Mind (Rom 12:2)</a:t>
            </a:r>
          </a:p>
          <a:p>
            <a:pPr lvl="1"/>
            <a:r>
              <a:rPr lang="en-US" dirty="0" smtClean="0"/>
              <a:t>Will </a:t>
            </a:r>
            <a:r>
              <a:rPr lang="en-US" u="sng" dirty="0" smtClean="0"/>
              <a:t>(Rom 7:15-25)</a:t>
            </a:r>
          </a:p>
          <a:p>
            <a:pPr lvl="1"/>
            <a:endParaRPr lang="en-US" dirty="0"/>
          </a:p>
        </p:txBody>
      </p:sp>
      <p:pic>
        <p:nvPicPr>
          <p:cNvPr id="4" name="Picture 3"/>
          <p:cNvPicPr>
            <a:picLocks noChangeAspect="1"/>
          </p:cNvPicPr>
          <p:nvPr/>
        </p:nvPicPr>
        <p:blipFill rotWithShape="1">
          <a:blip r:embed="rId2"/>
          <a:srcRect l="14056" t="17486" r="14104" b="30055"/>
          <a:stretch/>
        </p:blipFill>
        <p:spPr>
          <a:xfrm>
            <a:off x="7515069" y="0"/>
            <a:ext cx="4676931" cy="2276802"/>
          </a:xfrm>
          <a:prstGeom prst="rect">
            <a:avLst/>
          </a:prstGeom>
        </p:spPr>
      </p:pic>
    </p:spTree>
    <p:extLst>
      <p:ext uri="{BB962C8B-B14F-4D97-AF65-F5344CB8AC3E}">
        <p14:creationId xmlns:p14="http://schemas.microsoft.com/office/powerpoint/2010/main" val="1462202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a:t>
            </a:r>
            <a:endParaRPr lang="en-US" dirty="0"/>
          </a:p>
        </p:txBody>
      </p:sp>
      <p:sp>
        <p:nvSpPr>
          <p:cNvPr id="3" name="Content Placeholder 2"/>
          <p:cNvSpPr>
            <a:spLocks noGrp="1"/>
          </p:cNvSpPr>
          <p:nvPr>
            <p:ph idx="1"/>
          </p:nvPr>
        </p:nvSpPr>
        <p:spPr/>
        <p:txBody>
          <a:bodyPr>
            <a:normAutofit/>
          </a:bodyPr>
          <a:lstStyle/>
          <a:p>
            <a:r>
              <a:rPr lang="en-US" dirty="0" smtClean="0"/>
              <a:t>Do Humans have free will?</a:t>
            </a:r>
          </a:p>
          <a:p>
            <a:pPr lvl="1"/>
            <a:r>
              <a:rPr lang="en-US" dirty="0" smtClean="0"/>
              <a:t>Yes. All creatures are free to act according to their nature.</a:t>
            </a:r>
          </a:p>
          <a:p>
            <a:r>
              <a:rPr lang="en-US" dirty="0" smtClean="0"/>
              <a:t>“The will always chooses according to its strongest inclination at the moment.” </a:t>
            </a:r>
            <a:r>
              <a:rPr lang="en-US" i="1" dirty="0" smtClean="0"/>
              <a:t>Jonathan Edwards </a:t>
            </a:r>
          </a:p>
          <a:p>
            <a:r>
              <a:rPr lang="en-US" dirty="0" smtClean="0"/>
              <a:t>“Man has free will but lacks liberty.” </a:t>
            </a:r>
            <a:r>
              <a:rPr lang="en-US" i="1" dirty="0" smtClean="0"/>
              <a:t>Augustine</a:t>
            </a:r>
          </a:p>
        </p:txBody>
      </p:sp>
      <p:pic>
        <p:nvPicPr>
          <p:cNvPr id="4" name="Picture 3"/>
          <p:cNvPicPr>
            <a:picLocks noChangeAspect="1"/>
          </p:cNvPicPr>
          <p:nvPr/>
        </p:nvPicPr>
        <p:blipFill rotWithShape="1">
          <a:blip r:embed="rId2"/>
          <a:srcRect l="14056" t="17486" r="14104" b="30055"/>
          <a:stretch/>
        </p:blipFill>
        <p:spPr>
          <a:xfrm>
            <a:off x="7515069" y="0"/>
            <a:ext cx="4676931" cy="2276802"/>
          </a:xfrm>
          <a:prstGeom prst="rect">
            <a:avLst/>
          </a:prstGeom>
        </p:spPr>
      </p:pic>
    </p:spTree>
    <p:extLst>
      <p:ext uri="{BB962C8B-B14F-4D97-AF65-F5344CB8AC3E}">
        <p14:creationId xmlns:p14="http://schemas.microsoft.com/office/powerpoint/2010/main" val="1042738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Kitty </a:t>
            </a:r>
            <a:r>
              <a:rPr lang="en-US" dirty="0"/>
              <a:t>cat kitty </a:t>
            </a:r>
            <a:r>
              <a:rPr lang="en-US" dirty="0" smtClean="0"/>
              <a:t>cat </a:t>
            </a:r>
            <a:r>
              <a:rPr lang="en-US" dirty="0"/>
              <a:t>where have you been? </a:t>
            </a:r>
            <a:endParaRPr lang="en-US" dirty="0" smtClean="0"/>
          </a:p>
          <a:p>
            <a:pPr marL="0" indent="0" algn="ctr">
              <a:buNone/>
            </a:pPr>
            <a:r>
              <a:rPr lang="en-US" dirty="0" smtClean="0"/>
              <a:t>I’ve </a:t>
            </a:r>
            <a:r>
              <a:rPr lang="en-US" dirty="0"/>
              <a:t>been to England to see the queen. </a:t>
            </a:r>
            <a:endParaRPr lang="en-US" dirty="0" smtClean="0"/>
          </a:p>
          <a:p>
            <a:pPr marL="0" indent="0" algn="ctr">
              <a:buNone/>
            </a:pPr>
            <a:r>
              <a:rPr lang="en-US" dirty="0" smtClean="0"/>
              <a:t>Kitty </a:t>
            </a:r>
            <a:r>
              <a:rPr lang="en-US" dirty="0"/>
              <a:t>cat kitty cat, what saw you there? </a:t>
            </a:r>
            <a:endParaRPr lang="en-US" dirty="0" smtClean="0"/>
          </a:p>
          <a:p>
            <a:pPr marL="0" indent="0" algn="ctr">
              <a:buNone/>
            </a:pPr>
            <a:r>
              <a:rPr lang="en-US" dirty="0" smtClean="0"/>
              <a:t>I </a:t>
            </a:r>
            <a:r>
              <a:rPr lang="en-US" dirty="0"/>
              <a:t>saw a </a:t>
            </a:r>
            <a:r>
              <a:rPr lang="en-US"/>
              <a:t>mouse </a:t>
            </a:r>
            <a:r>
              <a:rPr lang="en-US" smtClean="0"/>
              <a:t>under </a:t>
            </a:r>
            <a:r>
              <a:rPr lang="en-US" dirty="0"/>
              <a:t>her chair</a:t>
            </a:r>
            <a:r>
              <a:rPr lang="en-US" dirty="0" smtClean="0"/>
              <a:t>.</a:t>
            </a:r>
            <a:endParaRPr lang="en-US" dirty="0"/>
          </a:p>
          <a:p>
            <a:pPr algn="ctr"/>
            <a:endParaRPr lang="en-US" dirty="0"/>
          </a:p>
        </p:txBody>
      </p:sp>
      <p:pic>
        <p:nvPicPr>
          <p:cNvPr id="4" name="Picture 3"/>
          <p:cNvPicPr>
            <a:picLocks noChangeAspect="1"/>
          </p:cNvPicPr>
          <p:nvPr/>
        </p:nvPicPr>
        <p:blipFill rotWithShape="1">
          <a:blip r:embed="rId2"/>
          <a:srcRect l="14056" t="17486" r="14104" b="30055"/>
          <a:stretch/>
        </p:blipFill>
        <p:spPr>
          <a:xfrm>
            <a:off x="7515069" y="0"/>
            <a:ext cx="4676931" cy="2276802"/>
          </a:xfrm>
          <a:prstGeom prst="rect">
            <a:avLst/>
          </a:prstGeom>
        </p:spPr>
      </p:pic>
    </p:spTree>
    <p:extLst>
      <p:ext uri="{BB962C8B-B14F-4D97-AF65-F5344CB8AC3E}">
        <p14:creationId xmlns:p14="http://schemas.microsoft.com/office/powerpoint/2010/main" val="1058135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Fall</a:t>
            </a:r>
            <a:endParaRPr lang="en-US"/>
          </a:p>
        </p:txBody>
      </p:sp>
      <p:sp>
        <p:nvSpPr>
          <p:cNvPr id="3" name="Content Placeholder 2"/>
          <p:cNvSpPr>
            <a:spLocks noGrp="1"/>
          </p:cNvSpPr>
          <p:nvPr>
            <p:ph idx="1"/>
          </p:nvPr>
        </p:nvSpPr>
        <p:spPr/>
        <p:txBody>
          <a:bodyPr/>
          <a:lstStyle/>
          <a:p>
            <a:endParaRPr lang="en-US" dirty="0" smtClean="0"/>
          </a:p>
          <a:p>
            <a:endParaRPr lang="en-US" dirty="0"/>
          </a:p>
          <a:p>
            <a:r>
              <a:rPr lang="en-US" dirty="0" smtClean="0"/>
              <a:t>Genesis 3</a:t>
            </a:r>
          </a:p>
          <a:p>
            <a:r>
              <a:rPr lang="en-US" dirty="0" smtClean="0"/>
              <a:t>What were the causes of the fall?</a:t>
            </a:r>
          </a:p>
          <a:p>
            <a:r>
              <a:rPr lang="en-US" dirty="0" smtClean="0"/>
              <a:t>What were the results of the fall?</a:t>
            </a:r>
          </a:p>
          <a:p>
            <a:endParaRPr lang="en-US" dirty="0" smtClean="0"/>
          </a:p>
        </p:txBody>
      </p:sp>
      <p:sp>
        <p:nvSpPr>
          <p:cNvPr id="4" name="TextBox 3"/>
          <p:cNvSpPr txBox="1"/>
          <p:nvPr/>
        </p:nvSpPr>
        <p:spPr>
          <a:xfrm>
            <a:off x="-981635" y="322729"/>
            <a:ext cx="184731" cy="369332"/>
          </a:xfrm>
          <a:prstGeom prst="rect">
            <a:avLst/>
          </a:prstGeom>
          <a:noFill/>
        </p:spPr>
        <p:txBody>
          <a:bodyPr wrap="none" rtlCol="0">
            <a:spAutoFit/>
          </a:bodyPr>
          <a:lstStyle/>
          <a:p>
            <a:endParaRPr lang="en-US"/>
          </a:p>
        </p:txBody>
      </p:sp>
      <p:pic>
        <p:nvPicPr>
          <p:cNvPr id="5" name="Picture 4"/>
          <p:cNvPicPr>
            <a:picLocks noChangeAspect="1"/>
          </p:cNvPicPr>
          <p:nvPr/>
        </p:nvPicPr>
        <p:blipFill rotWithShape="1">
          <a:blip r:embed="rId2"/>
          <a:srcRect l="12110"/>
          <a:stretch/>
        </p:blipFill>
        <p:spPr>
          <a:xfrm>
            <a:off x="6793828" y="0"/>
            <a:ext cx="5398171" cy="2690183"/>
          </a:xfrm>
          <a:prstGeom prst="rect">
            <a:avLst/>
          </a:prstGeom>
        </p:spPr>
      </p:pic>
      <p:sp>
        <p:nvSpPr>
          <p:cNvPr id="6" name="TextBox 5"/>
          <p:cNvSpPr txBox="1"/>
          <p:nvPr/>
        </p:nvSpPr>
        <p:spPr>
          <a:xfrm>
            <a:off x="9099032" y="2690183"/>
            <a:ext cx="3537679" cy="369332"/>
          </a:xfrm>
          <a:prstGeom prst="rect">
            <a:avLst/>
          </a:prstGeom>
          <a:noFill/>
        </p:spPr>
        <p:txBody>
          <a:bodyPr wrap="square" rtlCol="0">
            <a:spAutoFit/>
          </a:bodyPr>
          <a:lstStyle/>
          <a:p>
            <a:r>
              <a:rPr lang="en-US" smtClean="0">
                <a:solidFill>
                  <a:schemeClr val="bg1"/>
                </a:solidFill>
              </a:rPr>
              <a:t>“Fall of Man” </a:t>
            </a:r>
            <a:r>
              <a:rPr lang="en-US" dirty="0" smtClean="0">
                <a:solidFill>
                  <a:schemeClr val="bg1"/>
                </a:solidFill>
              </a:rPr>
              <a:t>by Michelangelo</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151" y="1375907"/>
            <a:ext cx="273547" cy="38224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377" y="1423112"/>
            <a:ext cx="273547" cy="38224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517" y="1032213"/>
            <a:ext cx="273547" cy="38224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1023" y="1181192"/>
            <a:ext cx="273547" cy="38224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6166" y="1308439"/>
            <a:ext cx="273547" cy="382249"/>
          </a:xfrm>
          <a:prstGeom prst="rect">
            <a:avLst/>
          </a:prstGeom>
        </p:spPr>
      </p:pic>
    </p:spTree>
    <p:extLst>
      <p:ext uri="{BB962C8B-B14F-4D97-AF65-F5344CB8AC3E}">
        <p14:creationId xmlns:p14="http://schemas.microsoft.com/office/powerpoint/2010/main" val="641080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295</Words>
  <Application>Microsoft Macintosh PowerPoint</Application>
  <PresentationFormat>Widescreen</PresentationFormat>
  <Paragraphs>45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Helvetica</vt:lpstr>
      <vt:lpstr>Rockwell</vt:lpstr>
      <vt:lpstr>Arial</vt:lpstr>
      <vt:lpstr>Office Theme</vt:lpstr>
      <vt:lpstr>Anthropology</vt:lpstr>
      <vt:lpstr>Outline</vt:lpstr>
      <vt:lpstr>Imago-Dei</vt:lpstr>
      <vt:lpstr>Imago-Dei</vt:lpstr>
      <vt:lpstr>Facets</vt:lpstr>
      <vt:lpstr>Facets</vt:lpstr>
      <vt:lpstr>Facets</vt:lpstr>
      <vt:lpstr>Fall</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Anthropology</dc:title>
  <dc:creator>meeeeeeewith7es@gmail.com</dc:creator>
  <cp:lastModifiedBy>meeeeeeewith7es@gmail.com</cp:lastModifiedBy>
  <cp:revision>16</cp:revision>
  <dcterms:created xsi:type="dcterms:W3CDTF">2016-12-21T02:32:37Z</dcterms:created>
  <dcterms:modified xsi:type="dcterms:W3CDTF">2017-02-26T22:32:17Z</dcterms:modified>
</cp:coreProperties>
</file>