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3" r:id="rId7"/>
    <p:sldId id="264" r:id="rId8"/>
    <p:sldId id="261" r:id="rId9"/>
    <p:sldId id="262"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8"/>
    <p:restoredTop sz="94701"/>
  </p:normalViewPr>
  <p:slideViewPr>
    <p:cSldViewPr snapToGrid="0" snapToObjects="1">
      <p:cViewPr varScale="1">
        <p:scale>
          <a:sx n="95" d="100"/>
          <a:sy n="95" d="100"/>
        </p:scale>
        <p:origin x="7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637B4-E3AC-3A48-A319-DD98BF4AE08C}" type="datetimeFigureOut">
              <a:rPr lang="en-US" smtClean="0"/>
              <a:t>10/1/16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ED403-A284-F541-8BC2-5CF5EC464FB5}" type="slidenum">
              <a:rPr lang="en-US" smtClean="0"/>
              <a:t>‹#›</a:t>
            </a:fld>
            <a:endParaRPr lang="en-US"/>
          </a:p>
        </p:txBody>
      </p:sp>
    </p:spTree>
    <p:extLst>
      <p:ext uri="{BB962C8B-B14F-4D97-AF65-F5344CB8AC3E}">
        <p14:creationId xmlns:p14="http://schemas.microsoft.com/office/powerpoint/2010/main" val="87890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ED403-A284-F541-8BC2-5CF5EC464FB5}" type="slidenum">
              <a:rPr lang="en-US" smtClean="0"/>
              <a:t>1</a:t>
            </a:fld>
            <a:endParaRPr lang="en-US"/>
          </a:p>
        </p:txBody>
      </p:sp>
    </p:spTree>
    <p:extLst>
      <p:ext uri="{BB962C8B-B14F-4D97-AF65-F5344CB8AC3E}">
        <p14:creationId xmlns:p14="http://schemas.microsoft.com/office/powerpoint/2010/main" val="143292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n w="12700">
                  <a:solidFill>
                    <a:schemeClr val="tx1">
                      <a:lumMod val="95000"/>
                      <a:lumOff val="5000"/>
                    </a:schemeClr>
                  </a:solidFill>
                </a:ln>
                <a:solidFill>
                  <a:schemeClr val="bg1"/>
                </a:solidFill>
                <a:effectLst>
                  <a:outerShdw blurRad="25400" dist="50800" dir="2700000" algn="tl" rotWithShape="0">
                    <a:prstClr val="black"/>
                  </a:outerShdw>
                </a:effectLst>
                <a:latin typeface="Bangla MN" charset="0"/>
                <a:ea typeface="Bangla MN" charset="0"/>
                <a:cs typeface="Bangla MN"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235903"/>
            <a:ext cx="9144000" cy="1655762"/>
          </a:xfrm>
        </p:spPr>
        <p:txBody>
          <a:bodyPr/>
          <a:lstStyle>
            <a:lvl1pPr marL="0" indent="0" algn="ctr">
              <a:buNone/>
              <a:defRPr sz="2400">
                <a:ln w="0">
                  <a:noFill/>
                </a:ln>
                <a:solidFill>
                  <a:schemeClr val="bg1">
                    <a:lumMod val="85000"/>
                  </a:schemeClr>
                </a:solidFill>
                <a:effectLst>
                  <a:outerShdw blurRad="38100" dist="25400" dir="2700000" algn="tl" rotWithShape="0">
                    <a:prstClr val="black">
                      <a:alpha val="86000"/>
                    </a:prstClr>
                  </a:outerShdw>
                </a:effectLst>
                <a:latin typeface="Bangla MN" charset="0"/>
                <a:ea typeface="Bangla MN" charset="0"/>
                <a:cs typeface="Bangla MN"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8FFEB6C-C16C-C846-83D4-E68B2B465262}"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1137434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FEB6C-C16C-C846-83D4-E68B2B465262}"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187404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FEB6C-C16C-C846-83D4-E68B2B465262}"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206217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FEB6C-C16C-C846-83D4-E68B2B465262}"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215667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FEB6C-C16C-C846-83D4-E68B2B465262}"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1911247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FFEB6C-C16C-C846-83D4-E68B2B465262}" type="datetimeFigureOut">
              <a:rPr lang="en-US" smtClean="0"/>
              <a:t>10/1/16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2726767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51313" y="365126"/>
            <a:ext cx="9004075" cy="87584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FFEB6C-C16C-C846-83D4-E68B2B465262}" type="datetimeFigureOut">
              <a:rPr lang="en-US" smtClean="0"/>
              <a:t>10/1/16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1480009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FFEB6C-C16C-C846-83D4-E68B2B465262}" type="datetimeFigureOut">
              <a:rPr lang="en-US" smtClean="0"/>
              <a:t>10/1/16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665701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FEB6C-C16C-C846-83D4-E68B2B465262}" type="datetimeFigureOut">
              <a:rPr lang="en-US" smtClean="0"/>
              <a:t>10/1/16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593433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FEB6C-C16C-C846-83D4-E68B2B465262}" type="datetimeFigureOut">
              <a:rPr lang="en-US" smtClean="0"/>
              <a:t>10/1/16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9505989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FEB6C-C16C-C846-83D4-E68B2B465262}" type="datetimeFigureOut">
              <a:rPr lang="en-US" smtClean="0"/>
              <a:t>10/1/16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5E2FE-32A2-D442-8727-794772DFE416}" type="slidenum">
              <a:rPr lang="en-US" smtClean="0"/>
              <a:t>‹#›</a:t>
            </a:fld>
            <a:endParaRPr lang="en-US"/>
          </a:p>
        </p:txBody>
      </p:sp>
    </p:spTree>
    <p:extLst>
      <p:ext uri="{BB962C8B-B14F-4D97-AF65-F5344CB8AC3E}">
        <p14:creationId xmlns:p14="http://schemas.microsoft.com/office/powerpoint/2010/main" val="1585904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9673" y="293918"/>
            <a:ext cx="9084129" cy="1031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FEB6C-C16C-C846-83D4-E68B2B465262}" type="datetimeFigureOut">
              <a:rPr lang="en-US" smtClean="0"/>
              <a:t>10/1/16</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5E2FE-32A2-D442-8727-794772DFE416}" type="slidenum">
              <a:rPr lang="en-US" smtClean="0"/>
              <a:t>‹#›</a:t>
            </a:fld>
            <a:endParaRPr lang="en-US"/>
          </a:p>
        </p:txBody>
      </p:sp>
    </p:spTree>
    <p:extLst>
      <p:ext uri="{BB962C8B-B14F-4D97-AF65-F5344CB8AC3E}">
        <p14:creationId xmlns:p14="http://schemas.microsoft.com/office/powerpoint/2010/main" val="3546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377" rtl="0" eaLnBrk="1" latinLnBrk="0" hangingPunct="1">
        <a:lnSpc>
          <a:spcPct val="90000"/>
        </a:lnSpc>
        <a:spcBef>
          <a:spcPct val="0"/>
        </a:spcBef>
        <a:buNone/>
        <a:defRPr sz="3600" b="1" kern="1200">
          <a:ln w="12700">
            <a:solidFill>
              <a:schemeClr val="tx1">
                <a:lumMod val="95000"/>
                <a:lumOff val="5000"/>
              </a:schemeClr>
            </a:solidFill>
          </a:ln>
          <a:solidFill>
            <a:schemeClr val="bg1"/>
          </a:solidFill>
          <a:effectLst>
            <a:outerShdw blurRad="38100" dist="25400" dir="2700000" algn="tl" rotWithShape="0">
              <a:prstClr val="black"/>
            </a:outerShdw>
          </a:effectLst>
          <a:latin typeface="Bangla MN" charset="0"/>
          <a:ea typeface="Bangla MN" charset="0"/>
          <a:cs typeface="Bangla MN" charset="0"/>
        </a:defRPr>
      </a:lvl1pPr>
    </p:titleStyle>
    <p:bodyStyle>
      <a:lvl1pPr marL="228594" indent="-228594" algn="l" defTabSz="914377" rtl="0" eaLnBrk="1" latinLnBrk="0" hangingPunct="1">
        <a:lnSpc>
          <a:spcPct val="90000"/>
        </a:lnSpc>
        <a:spcBef>
          <a:spcPts val="1000"/>
        </a:spcBef>
        <a:buFont typeface="Arial"/>
        <a:buChar char="•"/>
        <a:defRPr sz="3600" kern="1200">
          <a:ln w="3175">
            <a:solidFill>
              <a:schemeClr val="tx1">
                <a:lumMod val="95000"/>
                <a:lumOff val="5000"/>
              </a:schemeClr>
            </a:solidFill>
          </a:ln>
          <a:solidFill>
            <a:schemeClr val="bg1"/>
          </a:solidFill>
          <a:effectLst>
            <a:outerShdw blurRad="12700" dist="25400" dir="2700000" algn="tl" rotWithShape="0">
              <a:prstClr val="black"/>
            </a:outerShdw>
          </a:effectLst>
          <a:latin typeface="+mj-lt"/>
          <a:ea typeface="Al Nile" charset="-78"/>
          <a:cs typeface="Al Nile" charset="-78"/>
        </a:defRPr>
      </a:lvl1pPr>
      <a:lvl2pPr marL="685783" indent="-228594" algn="l" defTabSz="914377" rtl="0" eaLnBrk="1" latinLnBrk="0" hangingPunct="1">
        <a:lnSpc>
          <a:spcPct val="90000"/>
        </a:lnSpc>
        <a:spcBef>
          <a:spcPts val="500"/>
        </a:spcBef>
        <a:buFont typeface="Arial"/>
        <a:buChar char="•"/>
        <a:defRPr sz="3200" kern="1200">
          <a:ln w="3175">
            <a:solidFill>
              <a:schemeClr val="tx1">
                <a:lumMod val="95000"/>
                <a:lumOff val="5000"/>
              </a:schemeClr>
            </a:solidFill>
          </a:ln>
          <a:solidFill>
            <a:schemeClr val="bg1"/>
          </a:solidFill>
          <a:effectLst>
            <a:outerShdw blurRad="12700" dist="25400" dir="2700000" algn="tl" rotWithShape="0">
              <a:prstClr val="black"/>
            </a:outerShdw>
          </a:effectLst>
          <a:latin typeface="+mj-lt"/>
          <a:ea typeface="Al Nile" charset="-78"/>
          <a:cs typeface="Al Nile" charset="-78"/>
        </a:defRPr>
      </a:lvl2pPr>
      <a:lvl3pPr marL="1142971" indent="-228594" algn="l" defTabSz="914377" rtl="0" eaLnBrk="1" latinLnBrk="0" hangingPunct="1">
        <a:lnSpc>
          <a:spcPct val="90000"/>
        </a:lnSpc>
        <a:spcBef>
          <a:spcPts val="500"/>
        </a:spcBef>
        <a:buFont typeface="Arial"/>
        <a:buChar char="•"/>
        <a:defRPr sz="2800" kern="1200">
          <a:ln w="3175">
            <a:solidFill>
              <a:schemeClr val="tx1">
                <a:lumMod val="95000"/>
                <a:lumOff val="5000"/>
              </a:schemeClr>
            </a:solidFill>
          </a:ln>
          <a:solidFill>
            <a:schemeClr val="bg1"/>
          </a:solidFill>
          <a:effectLst>
            <a:outerShdw blurRad="12700" dist="25400" dir="2700000" algn="tl" rotWithShape="0">
              <a:prstClr val="black"/>
            </a:outerShdw>
          </a:effectLst>
          <a:latin typeface="+mj-lt"/>
          <a:ea typeface="Al Nile" charset="-78"/>
          <a:cs typeface="Al Nile" charset="-78"/>
        </a:defRPr>
      </a:lvl3pPr>
      <a:lvl4pPr marL="1600160" indent="-228594" algn="l" defTabSz="914377" rtl="0" eaLnBrk="1" latinLnBrk="0" hangingPunct="1">
        <a:lnSpc>
          <a:spcPct val="90000"/>
        </a:lnSpc>
        <a:spcBef>
          <a:spcPts val="500"/>
        </a:spcBef>
        <a:buFont typeface="Arial"/>
        <a:buChar char="•"/>
        <a:defRPr sz="2400" kern="1200">
          <a:ln w="3175">
            <a:solidFill>
              <a:schemeClr val="tx1">
                <a:lumMod val="95000"/>
                <a:lumOff val="5000"/>
              </a:schemeClr>
            </a:solidFill>
          </a:ln>
          <a:solidFill>
            <a:schemeClr val="bg1"/>
          </a:solidFill>
          <a:effectLst>
            <a:outerShdw blurRad="12700" dist="25400" dir="2700000" algn="tl" rotWithShape="0">
              <a:prstClr val="black"/>
            </a:outerShdw>
          </a:effectLst>
          <a:latin typeface="+mj-lt"/>
          <a:ea typeface="Al Nile" charset="-78"/>
          <a:cs typeface="Al Nile" charset="-78"/>
        </a:defRPr>
      </a:lvl4pPr>
      <a:lvl5pPr marL="2057349" indent="-228594" algn="l" defTabSz="914377" rtl="0" eaLnBrk="1" latinLnBrk="0" hangingPunct="1">
        <a:lnSpc>
          <a:spcPct val="90000"/>
        </a:lnSpc>
        <a:spcBef>
          <a:spcPts val="500"/>
        </a:spcBef>
        <a:buFont typeface="Arial"/>
        <a:buChar char="•"/>
        <a:defRPr sz="2400" kern="1200">
          <a:ln w="3175">
            <a:solidFill>
              <a:schemeClr val="tx1">
                <a:lumMod val="95000"/>
                <a:lumOff val="5000"/>
              </a:schemeClr>
            </a:solidFill>
          </a:ln>
          <a:solidFill>
            <a:schemeClr val="bg1"/>
          </a:solidFill>
          <a:effectLst>
            <a:outerShdw blurRad="12700" dist="25400" dir="2700000" algn="tl" rotWithShape="0">
              <a:prstClr val="black"/>
            </a:outerShdw>
          </a:effectLst>
          <a:latin typeface="+mj-lt"/>
          <a:ea typeface="Al Nile" charset="-78"/>
          <a:cs typeface="Al Nile" charset="-78"/>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5775"/>
            <a:ext cx="9144000" cy="2387600"/>
          </a:xfrm>
        </p:spPr>
        <p:txBody>
          <a:bodyPr/>
          <a:lstStyle/>
          <a:p>
            <a:r>
              <a:rPr lang="en-US" dirty="0" smtClean="0"/>
              <a:t>The Biblical View of War</a:t>
            </a:r>
            <a:endParaRPr lang="en-US" dirty="0"/>
          </a:p>
        </p:txBody>
      </p:sp>
      <p:sp>
        <p:nvSpPr>
          <p:cNvPr id="3" name="Subtitle 2"/>
          <p:cNvSpPr>
            <a:spLocks noGrp="1"/>
          </p:cNvSpPr>
          <p:nvPr>
            <p:ph type="subTitle" idx="1"/>
          </p:nvPr>
        </p:nvSpPr>
        <p:spPr/>
        <p:txBody>
          <a:bodyPr/>
          <a:lstStyle/>
          <a:p>
            <a:endParaRPr lang="en-US" dirty="0"/>
          </a:p>
        </p:txBody>
      </p:sp>
      <p:sp>
        <p:nvSpPr>
          <p:cNvPr id="4" name="Subtitle 2"/>
          <p:cNvSpPr txBox="1">
            <a:spLocks/>
          </p:cNvSpPr>
          <p:nvPr/>
        </p:nvSpPr>
        <p:spPr>
          <a:xfrm>
            <a:off x="10775577" y="5891665"/>
            <a:ext cx="1416424" cy="6892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200" dirty="0"/>
              <a:t>By Stephen </a:t>
            </a:r>
            <a:r>
              <a:rPr lang="en-US" sz="1200" dirty="0" err="1"/>
              <a:t>Curto</a:t>
            </a:r>
            <a:endParaRPr lang="en-US" sz="1200" dirty="0"/>
          </a:p>
          <a:p>
            <a:pPr algn="l"/>
            <a:r>
              <a:rPr lang="en-US" sz="1200" dirty="0"/>
              <a:t>For </a:t>
            </a:r>
            <a:r>
              <a:rPr lang="en-US" sz="1200" dirty="0" err="1"/>
              <a:t>Homegroup</a:t>
            </a:r>
            <a:endParaRPr lang="en-US" sz="1200" dirty="0"/>
          </a:p>
          <a:p>
            <a:pPr algn="l"/>
            <a:r>
              <a:rPr lang="en-US" sz="1200" dirty="0"/>
              <a:t>October 2, 2016</a:t>
            </a:r>
            <a:endParaRPr lang="en-US" sz="1200" dirty="0"/>
          </a:p>
        </p:txBody>
      </p:sp>
      <p:pic>
        <p:nvPicPr>
          <p:cNvPr id="5" name="Picture 4" descr="logo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851" y="5964927"/>
            <a:ext cx="695583" cy="703729"/>
          </a:xfrm>
          <a:prstGeom prst="rect">
            <a:avLst/>
          </a:prstGeom>
        </p:spPr>
      </p:pic>
    </p:spTree>
    <p:extLst>
      <p:ext uri="{BB962C8B-B14F-4D97-AF65-F5344CB8AC3E}">
        <p14:creationId xmlns:p14="http://schemas.microsoft.com/office/powerpoint/2010/main" val="2116237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Theology of War</a:t>
            </a:r>
            <a:endParaRPr lang="en-US" dirty="0"/>
          </a:p>
        </p:txBody>
      </p:sp>
      <p:sp>
        <p:nvSpPr>
          <p:cNvPr id="3" name="Content Placeholder 2"/>
          <p:cNvSpPr>
            <a:spLocks noGrp="1"/>
          </p:cNvSpPr>
          <p:nvPr>
            <p:ph idx="1"/>
          </p:nvPr>
        </p:nvSpPr>
        <p:spPr>
          <a:xfrm>
            <a:off x="838200" y="1825625"/>
            <a:ext cx="10515600" cy="4817222"/>
          </a:xfrm>
        </p:spPr>
        <p:txBody>
          <a:bodyPr/>
          <a:lstStyle/>
          <a:p>
            <a:pPr marL="0" indent="0">
              <a:buNone/>
            </a:pPr>
            <a:r>
              <a:rPr lang="en-US" dirty="0" smtClean="0"/>
              <a:t>Based on the Scriptures we’ve seen</a:t>
            </a:r>
            <a:r>
              <a:rPr lang="is-IS" dirty="0" smtClean="0"/>
              <a:t>…</a:t>
            </a:r>
            <a:endParaRPr lang="en-US" dirty="0" smtClean="0"/>
          </a:p>
          <a:p>
            <a:r>
              <a:rPr lang="en-US" dirty="0" smtClean="0"/>
              <a:t>War is a temporary reality</a:t>
            </a:r>
          </a:p>
          <a:p>
            <a:pPr lvl="1"/>
            <a:r>
              <a:rPr lang="en-US" dirty="0" smtClean="0"/>
              <a:t>It became possible at the fall and will remain possible until the New Earth. </a:t>
            </a:r>
          </a:p>
          <a:p>
            <a:r>
              <a:rPr lang="en-US" dirty="0" smtClean="0"/>
              <a:t>God has instructed wars to occur. </a:t>
            </a:r>
          </a:p>
          <a:p>
            <a:r>
              <a:rPr lang="en-US" dirty="0" smtClean="0"/>
              <a:t>War exists (or will exist) in heaven. </a:t>
            </a:r>
          </a:p>
          <a:p>
            <a:r>
              <a:rPr lang="en-US" dirty="0" smtClean="0"/>
              <a:t>Christians are to avoid war if possible, but engage courageously when peace is impossible.</a:t>
            </a:r>
          </a:p>
          <a:p>
            <a:endParaRPr lang="en-US" dirty="0"/>
          </a:p>
        </p:txBody>
      </p:sp>
    </p:spTree>
    <p:extLst>
      <p:ext uri="{BB962C8B-B14F-4D97-AF65-F5344CB8AC3E}">
        <p14:creationId xmlns:p14="http://schemas.microsoft.com/office/powerpoint/2010/main" val="214635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5381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a:xfrm>
            <a:off x="1896034" y="2366681"/>
            <a:ext cx="9457765" cy="3810281"/>
          </a:xfrm>
        </p:spPr>
        <p:txBody>
          <a:bodyPr/>
          <a:lstStyle/>
          <a:p>
            <a:pPr marL="857229" indent="-857229">
              <a:buFont typeface="+mj-lt"/>
              <a:buAutoNum type="romanUcPeriod"/>
            </a:pPr>
            <a:r>
              <a:rPr lang="en-US" dirty="0" smtClean="0"/>
              <a:t>Definition</a:t>
            </a:r>
          </a:p>
          <a:p>
            <a:pPr marL="857229" indent="-857229">
              <a:buFont typeface="+mj-lt"/>
              <a:buAutoNum type="romanUcPeriod"/>
            </a:pPr>
            <a:r>
              <a:rPr lang="en-US" dirty="0" smtClean="0"/>
              <a:t>Relevant Biblical Passages</a:t>
            </a:r>
          </a:p>
          <a:p>
            <a:pPr marL="857229" indent="-857229">
              <a:buFont typeface="+mj-lt"/>
              <a:buAutoNum type="romanUcPeriod"/>
            </a:pPr>
            <a:r>
              <a:rPr lang="en-US" dirty="0" smtClean="0"/>
              <a:t>Killing vs. Murder?</a:t>
            </a:r>
          </a:p>
          <a:p>
            <a:pPr marL="857229" indent="-857229">
              <a:buFont typeface="+mj-lt"/>
              <a:buAutoNum type="romanUcPeriod"/>
            </a:pPr>
            <a:r>
              <a:rPr lang="en-US" dirty="0" smtClean="0"/>
              <a:t>Systematic Theology of War</a:t>
            </a:r>
          </a:p>
          <a:p>
            <a:pPr marL="857229" indent="-857229">
              <a:buFont typeface="+mj-lt"/>
              <a:buAutoNum type="romanUcPeriod"/>
            </a:pPr>
            <a:endParaRPr lang="en-US" dirty="0"/>
          </a:p>
        </p:txBody>
      </p:sp>
    </p:spTree>
    <p:extLst>
      <p:ext uri="{BB962C8B-B14F-4D97-AF65-F5344CB8AC3E}">
        <p14:creationId xmlns:p14="http://schemas.microsoft.com/office/powerpoint/2010/main" val="35975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838200" y="1825625"/>
            <a:ext cx="10515600" cy="4844116"/>
          </a:xfrm>
        </p:spPr>
        <p:txBody>
          <a:bodyPr/>
          <a:lstStyle/>
          <a:p>
            <a:r>
              <a:rPr lang="en-US" dirty="0" smtClean="0"/>
              <a:t>War: a state of armed conflict between different nations or states or different groups within a nation or state.</a:t>
            </a:r>
          </a:p>
          <a:p>
            <a:r>
              <a:rPr lang="en-US" dirty="0" smtClean="0"/>
              <a:t>War involves:</a:t>
            </a:r>
          </a:p>
          <a:p>
            <a:pPr lvl="1"/>
            <a:r>
              <a:rPr lang="en-US" dirty="0" smtClean="0"/>
              <a:t>killing</a:t>
            </a:r>
          </a:p>
          <a:p>
            <a:pPr lvl="1"/>
            <a:r>
              <a:rPr lang="en-US" dirty="0" smtClean="0"/>
              <a:t>anger</a:t>
            </a:r>
          </a:p>
          <a:p>
            <a:pPr lvl="1"/>
            <a:r>
              <a:rPr lang="en-US" dirty="0" smtClean="0"/>
              <a:t>pain</a:t>
            </a:r>
          </a:p>
          <a:p>
            <a:pPr lvl="1"/>
            <a:r>
              <a:rPr lang="en-US" dirty="0" smtClean="0"/>
              <a:t>disagreement</a:t>
            </a:r>
          </a:p>
          <a:p>
            <a:pPr lvl="1"/>
            <a:r>
              <a:rPr lang="en-US" dirty="0" smtClean="0"/>
              <a:t>truth?</a:t>
            </a:r>
            <a:endParaRPr lang="en-US" dirty="0"/>
          </a:p>
        </p:txBody>
      </p:sp>
    </p:spTree>
    <p:extLst>
      <p:ext uri="{BB962C8B-B14F-4D97-AF65-F5344CB8AC3E}">
        <p14:creationId xmlns:p14="http://schemas.microsoft.com/office/powerpoint/2010/main" val="4265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Relevant Biblical Passages</a:t>
            </a:r>
            <a:endParaRPr lang="en-US" dirty="0"/>
          </a:p>
        </p:txBody>
      </p:sp>
      <p:sp>
        <p:nvSpPr>
          <p:cNvPr id="3" name="Content Placeholder 2"/>
          <p:cNvSpPr>
            <a:spLocks noGrp="1"/>
          </p:cNvSpPr>
          <p:nvPr>
            <p:ph idx="1"/>
          </p:nvPr>
        </p:nvSpPr>
        <p:spPr>
          <a:xfrm>
            <a:off x="838200" y="1825624"/>
            <a:ext cx="10515600" cy="4682751"/>
          </a:xfrm>
        </p:spPr>
        <p:txBody>
          <a:bodyPr>
            <a:normAutofit lnSpcReduction="10000"/>
          </a:bodyPr>
          <a:lstStyle/>
          <a:p>
            <a:r>
              <a:rPr lang="en-US" dirty="0" smtClean="0"/>
              <a:t>Ecclesiastes 3:8</a:t>
            </a:r>
          </a:p>
          <a:p>
            <a:r>
              <a:rPr lang="en-US" dirty="0" smtClean="0"/>
              <a:t>Matthew 24 (esp. v. 6)</a:t>
            </a:r>
          </a:p>
          <a:p>
            <a:r>
              <a:rPr lang="en-US" dirty="0" smtClean="0"/>
              <a:t>Joshua and Judges</a:t>
            </a:r>
          </a:p>
          <a:p>
            <a:r>
              <a:rPr lang="en-US" dirty="0" smtClean="0"/>
              <a:t>Prophets and Kings (esp. Habakkuk, and Josiah)</a:t>
            </a:r>
          </a:p>
          <a:p>
            <a:r>
              <a:rPr lang="en-US" dirty="0" smtClean="0"/>
              <a:t>Deuteronomy 20:1-4</a:t>
            </a:r>
          </a:p>
          <a:p>
            <a:r>
              <a:rPr lang="en-US" dirty="0" smtClean="0"/>
              <a:t>Revelation 12</a:t>
            </a:r>
            <a:r>
              <a:rPr lang="en-US" dirty="0">
                <a:sym typeface="Wingdings"/>
              </a:rPr>
              <a:t> </a:t>
            </a:r>
            <a:r>
              <a:rPr lang="en-US" dirty="0" smtClean="0">
                <a:sym typeface="Wingdings"/>
              </a:rPr>
              <a:t>(esp. vs. 7-11); 21:4</a:t>
            </a:r>
          </a:p>
          <a:p>
            <a:r>
              <a:rPr lang="en-US" dirty="0" smtClean="0">
                <a:sym typeface="Wingdings"/>
              </a:rPr>
              <a:t>Rom 12:18</a:t>
            </a:r>
          </a:p>
          <a:p>
            <a:r>
              <a:rPr lang="en-US" dirty="0" smtClean="0">
                <a:sym typeface="Wingdings"/>
              </a:rPr>
              <a:t>2 Tim 2:1-7</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01117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Killing vs. Murder?</a:t>
            </a:r>
            <a:endParaRPr lang="en-US" dirty="0"/>
          </a:p>
        </p:txBody>
      </p:sp>
      <p:sp>
        <p:nvSpPr>
          <p:cNvPr id="3" name="Content Placeholder 2"/>
          <p:cNvSpPr>
            <a:spLocks noGrp="1"/>
          </p:cNvSpPr>
          <p:nvPr>
            <p:ph idx="1"/>
          </p:nvPr>
        </p:nvSpPr>
        <p:spPr/>
        <p:txBody>
          <a:bodyPr/>
          <a:lstStyle/>
          <a:p>
            <a:r>
              <a:rPr lang="en-US" dirty="0" smtClean="0"/>
              <a:t>“Thou shalt not</a:t>
            </a:r>
            <a:r>
              <a:rPr lang="is-IS" dirty="0" smtClean="0"/>
              <a:t> murder.”</a:t>
            </a:r>
          </a:p>
          <a:p>
            <a:r>
              <a:rPr lang="is-IS" dirty="0" smtClean="0"/>
              <a:t>Kill</a:t>
            </a:r>
          </a:p>
          <a:p>
            <a:pPr lvl="1"/>
            <a:r>
              <a:rPr lang="is-IS" dirty="0" smtClean="0"/>
              <a:t>Hebrew: </a:t>
            </a:r>
            <a:r>
              <a:rPr lang="he-IL" dirty="0" smtClean="0"/>
              <a:t>הרג</a:t>
            </a:r>
            <a:r>
              <a:rPr lang="en-US" dirty="0" smtClean="0"/>
              <a:t> - </a:t>
            </a:r>
            <a:r>
              <a:rPr lang="en-US" dirty="0" err="1" smtClean="0"/>
              <a:t>hrg</a:t>
            </a:r>
            <a:r>
              <a:rPr lang="en-US" dirty="0" smtClean="0"/>
              <a:t> </a:t>
            </a:r>
          </a:p>
          <a:p>
            <a:pPr lvl="1"/>
            <a:r>
              <a:rPr lang="en-US" dirty="0" smtClean="0"/>
              <a:t>Greek: </a:t>
            </a:r>
            <a:r>
              <a:rPr lang="el-GR" dirty="0" err="1" smtClean="0"/>
              <a:t>ἀποκτείνω</a:t>
            </a:r>
            <a:r>
              <a:rPr lang="el-GR" dirty="0" smtClean="0"/>
              <a:t> </a:t>
            </a:r>
            <a:r>
              <a:rPr lang="en-US" dirty="0" smtClean="0"/>
              <a:t>- </a:t>
            </a:r>
            <a:r>
              <a:rPr lang="en-US" dirty="0" err="1" smtClean="0"/>
              <a:t>apokteino</a:t>
            </a:r>
            <a:endParaRPr lang="en-US" dirty="0" smtClean="0"/>
          </a:p>
          <a:p>
            <a:pPr lvl="1"/>
            <a:r>
              <a:rPr lang="en-US" dirty="0" smtClean="0"/>
              <a:t>both these words mean something like, “to end a life (human or otherwise), either intentionally or unintentionally.”</a:t>
            </a:r>
            <a:endParaRPr lang="is-IS" dirty="0" smtClean="0"/>
          </a:p>
          <a:p>
            <a:pPr lvl="1"/>
            <a:endParaRPr lang="en-US" dirty="0"/>
          </a:p>
        </p:txBody>
      </p:sp>
    </p:spTree>
    <p:extLst>
      <p:ext uri="{BB962C8B-B14F-4D97-AF65-F5344CB8AC3E}">
        <p14:creationId xmlns:p14="http://schemas.microsoft.com/office/powerpoint/2010/main" val="1662851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Killing vs. Murder?</a:t>
            </a:r>
            <a:endParaRPr lang="en-US" dirty="0"/>
          </a:p>
        </p:txBody>
      </p:sp>
      <p:sp>
        <p:nvSpPr>
          <p:cNvPr id="3" name="Content Placeholder 2"/>
          <p:cNvSpPr>
            <a:spLocks noGrp="1"/>
          </p:cNvSpPr>
          <p:nvPr>
            <p:ph idx="1"/>
          </p:nvPr>
        </p:nvSpPr>
        <p:spPr/>
        <p:txBody>
          <a:bodyPr/>
          <a:lstStyle/>
          <a:p>
            <a:r>
              <a:rPr lang="en-US" dirty="0" smtClean="0"/>
              <a:t>“Thou shalt not</a:t>
            </a:r>
            <a:r>
              <a:rPr lang="is-IS" dirty="0" smtClean="0"/>
              <a:t> murder.”</a:t>
            </a:r>
          </a:p>
          <a:p>
            <a:r>
              <a:rPr lang="is-IS" dirty="0" smtClean="0"/>
              <a:t>Murder</a:t>
            </a:r>
          </a:p>
          <a:p>
            <a:pPr lvl="1"/>
            <a:r>
              <a:rPr lang="is-IS" dirty="0" smtClean="0"/>
              <a:t>Hebrew: </a:t>
            </a:r>
            <a:r>
              <a:rPr lang="he-IL" dirty="0" smtClean="0"/>
              <a:t>רצח</a:t>
            </a:r>
            <a:r>
              <a:rPr lang="en-US" dirty="0" smtClean="0"/>
              <a:t> – </a:t>
            </a:r>
            <a:r>
              <a:rPr lang="en-US" dirty="0" err="1" smtClean="0"/>
              <a:t>rtzch</a:t>
            </a:r>
            <a:endParaRPr lang="en-US" dirty="0" smtClean="0"/>
          </a:p>
          <a:p>
            <a:pPr lvl="1"/>
            <a:r>
              <a:rPr lang="en-US" dirty="0" smtClean="0"/>
              <a:t>Greek: </a:t>
            </a:r>
            <a:r>
              <a:rPr lang="el-GR" dirty="0" err="1" smtClean="0"/>
              <a:t>φονευω</a:t>
            </a:r>
            <a:r>
              <a:rPr lang="el-GR" dirty="0" smtClean="0"/>
              <a:t> –</a:t>
            </a:r>
            <a:r>
              <a:rPr lang="en-US" dirty="0" smtClean="0"/>
              <a:t> </a:t>
            </a:r>
            <a:r>
              <a:rPr lang="en-US" dirty="0" err="1" smtClean="0"/>
              <a:t>phoneuo</a:t>
            </a:r>
            <a:endParaRPr lang="en-US" dirty="0" smtClean="0"/>
          </a:p>
          <a:p>
            <a:pPr lvl="1"/>
            <a:r>
              <a:rPr lang="en-US" dirty="0" smtClean="0"/>
              <a:t>Both these words mean specifically, “one human killing another human with intentional and malicious intent.”</a:t>
            </a:r>
          </a:p>
          <a:p>
            <a:pPr lvl="1"/>
            <a:endParaRPr lang="en-US" dirty="0" smtClean="0"/>
          </a:p>
        </p:txBody>
      </p:sp>
    </p:spTree>
    <p:extLst>
      <p:ext uri="{BB962C8B-B14F-4D97-AF65-F5344CB8AC3E}">
        <p14:creationId xmlns:p14="http://schemas.microsoft.com/office/powerpoint/2010/main" val="1701834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Killing vs. Murder?</a:t>
            </a:r>
            <a:endParaRPr lang="en-US" dirty="0"/>
          </a:p>
        </p:txBody>
      </p:sp>
      <p:sp>
        <p:nvSpPr>
          <p:cNvPr id="3" name="Content Placeholder 2"/>
          <p:cNvSpPr>
            <a:spLocks noGrp="1"/>
          </p:cNvSpPr>
          <p:nvPr>
            <p:ph idx="1"/>
          </p:nvPr>
        </p:nvSpPr>
        <p:spPr/>
        <p:txBody>
          <a:bodyPr/>
          <a:lstStyle/>
          <a:p>
            <a:r>
              <a:rPr lang="en-US" dirty="0" smtClean="0"/>
              <a:t>“Thou shalt not</a:t>
            </a:r>
            <a:r>
              <a:rPr lang="is-IS" dirty="0" smtClean="0"/>
              <a:t> murder.”</a:t>
            </a:r>
          </a:p>
          <a:p>
            <a:pPr marL="228594" lvl="1">
              <a:spcBef>
                <a:spcPts val="1000"/>
              </a:spcBef>
            </a:pPr>
            <a:r>
              <a:rPr lang="is-IS" dirty="0" smtClean="0"/>
              <a:t>Murder (</a:t>
            </a:r>
            <a:r>
              <a:rPr lang="is-IS" dirty="0" smtClean="0"/>
              <a:t> </a:t>
            </a:r>
            <a:r>
              <a:rPr lang="he-IL" dirty="0" smtClean="0"/>
              <a:t>רצח</a:t>
            </a:r>
            <a:r>
              <a:rPr lang="en-US" dirty="0" smtClean="0"/>
              <a:t> – </a:t>
            </a:r>
            <a:r>
              <a:rPr lang="en-US" i="1" dirty="0" err="1" smtClean="0"/>
              <a:t>rtzch</a:t>
            </a:r>
            <a:r>
              <a:rPr lang="en-US" dirty="0" smtClean="0"/>
              <a:t>) (</a:t>
            </a:r>
            <a:r>
              <a:rPr lang="el-GR" dirty="0" err="1" smtClean="0"/>
              <a:t>φονευω</a:t>
            </a:r>
            <a:r>
              <a:rPr lang="el-GR" dirty="0" smtClean="0"/>
              <a:t> –</a:t>
            </a:r>
            <a:r>
              <a:rPr lang="en-US" dirty="0" smtClean="0"/>
              <a:t> </a:t>
            </a:r>
            <a:r>
              <a:rPr lang="en-US" i="1" dirty="0" err="1" smtClean="0"/>
              <a:t>phoneuo</a:t>
            </a:r>
            <a:r>
              <a:rPr lang="en-US" dirty="0" smtClean="0"/>
              <a:t>)</a:t>
            </a:r>
          </a:p>
          <a:p>
            <a:pPr marL="228594" lvl="1">
              <a:spcBef>
                <a:spcPts val="1000"/>
              </a:spcBef>
            </a:pPr>
            <a:r>
              <a:rPr lang="en-US" dirty="0" smtClean="0"/>
              <a:t>Kill ( </a:t>
            </a:r>
            <a:r>
              <a:rPr lang="he-IL" dirty="0" smtClean="0"/>
              <a:t>הרג</a:t>
            </a:r>
            <a:r>
              <a:rPr lang="en-US" dirty="0" smtClean="0"/>
              <a:t> – </a:t>
            </a:r>
            <a:r>
              <a:rPr lang="en-US" dirty="0" err="1" smtClean="0"/>
              <a:t>hrg</a:t>
            </a:r>
            <a:r>
              <a:rPr lang="en-US" dirty="0" smtClean="0"/>
              <a:t>) (</a:t>
            </a:r>
            <a:r>
              <a:rPr lang="el-GR" dirty="0" err="1" smtClean="0"/>
              <a:t>ἀποκτείνω</a:t>
            </a:r>
            <a:r>
              <a:rPr lang="el-GR" dirty="0" smtClean="0"/>
              <a:t> –</a:t>
            </a:r>
            <a:r>
              <a:rPr lang="en-US" dirty="0" smtClean="0"/>
              <a:t> </a:t>
            </a:r>
            <a:r>
              <a:rPr lang="en-US" i="1" dirty="0" err="1" smtClean="0"/>
              <a:t>apokteino</a:t>
            </a:r>
            <a:r>
              <a:rPr lang="en-US" dirty="0" smtClean="0"/>
              <a:t>)</a:t>
            </a:r>
          </a:p>
          <a:p>
            <a:pPr marL="228594" lvl="1">
              <a:spcBef>
                <a:spcPts val="1000"/>
              </a:spcBef>
            </a:pPr>
            <a:r>
              <a:rPr lang="en-US" dirty="0" smtClean="0"/>
              <a:t>in Exodus 20 and </a:t>
            </a:r>
            <a:r>
              <a:rPr lang="en-US" dirty="0" err="1" smtClean="0"/>
              <a:t>Deut</a:t>
            </a:r>
            <a:r>
              <a:rPr lang="en-US" dirty="0" smtClean="0"/>
              <a:t> 5 </a:t>
            </a:r>
            <a:r>
              <a:rPr lang="en-US" i="1" dirty="0" err="1" smtClean="0"/>
              <a:t>rtzch</a:t>
            </a:r>
            <a:r>
              <a:rPr lang="en-US" i="1" dirty="0" smtClean="0"/>
              <a:t> </a:t>
            </a:r>
            <a:r>
              <a:rPr lang="en-US" dirty="0" smtClean="0"/>
              <a:t>is used.</a:t>
            </a:r>
          </a:p>
          <a:p>
            <a:pPr marL="228594" lvl="1">
              <a:spcBef>
                <a:spcPts val="1000"/>
              </a:spcBef>
            </a:pPr>
            <a:r>
              <a:rPr lang="en-US" dirty="0" smtClean="0"/>
              <a:t>In every quotation of this commandment, in the NT </a:t>
            </a:r>
            <a:r>
              <a:rPr lang="en-US" i="1" dirty="0" err="1" smtClean="0"/>
              <a:t>phoneuo</a:t>
            </a:r>
            <a:r>
              <a:rPr lang="en-US" i="1" dirty="0" smtClean="0"/>
              <a:t> </a:t>
            </a:r>
            <a:r>
              <a:rPr lang="en-US" dirty="0" smtClean="0"/>
              <a:t>is used. </a:t>
            </a:r>
          </a:p>
          <a:p>
            <a:endParaRPr lang="en-US" dirty="0" smtClean="0"/>
          </a:p>
        </p:txBody>
      </p:sp>
    </p:spTree>
    <p:extLst>
      <p:ext uri="{BB962C8B-B14F-4D97-AF65-F5344CB8AC3E}">
        <p14:creationId xmlns:p14="http://schemas.microsoft.com/office/powerpoint/2010/main" val="923169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Killing vs. Murder?</a:t>
            </a:r>
            <a:endParaRPr lang="en-US" dirty="0"/>
          </a:p>
        </p:txBody>
      </p:sp>
      <p:sp>
        <p:nvSpPr>
          <p:cNvPr id="3" name="Content Placeholder 2"/>
          <p:cNvSpPr>
            <a:spLocks noGrp="1"/>
          </p:cNvSpPr>
          <p:nvPr>
            <p:ph idx="1"/>
          </p:nvPr>
        </p:nvSpPr>
        <p:spPr>
          <a:xfrm>
            <a:off x="838200" y="1825625"/>
            <a:ext cx="10515600" cy="5395446"/>
          </a:xfrm>
        </p:spPr>
        <p:txBody>
          <a:bodyPr>
            <a:normAutofit lnSpcReduction="10000"/>
          </a:bodyPr>
          <a:lstStyle/>
          <a:p>
            <a:pPr marL="0" lvl="0" indent="0" defTabSz="914400">
              <a:lnSpc>
                <a:spcPct val="100000"/>
              </a:lnSpc>
              <a:spcBef>
                <a:spcPts val="0"/>
              </a:spcBef>
              <a:buNone/>
            </a:pPr>
            <a:r>
              <a:rPr lang="en-US" dirty="0" smtClean="0"/>
              <a:t>“All killing is not murder any more than all sexual intercourse is adultery. When soldiers came to St. John the Baptist asking what to do, he never remotely suggested that they ought to leave the army: nor did Christ when He met a Roman sergeant-major –what they called a centurion. The idea of the knight –the Christian in arms for the defense of a good cause– is one of the great Christian ideas. War is a dreadful thing, and I can respect an honest pacifist, though I think he is entirely mistaken</a:t>
            </a:r>
            <a:r>
              <a:rPr lang="is-IS" dirty="0" smtClean="0"/>
              <a:t>…</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78340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Killing vs. Murder?</a:t>
            </a:r>
            <a:endParaRPr lang="en-US" dirty="0"/>
          </a:p>
        </p:txBody>
      </p:sp>
      <p:sp>
        <p:nvSpPr>
          <p:cNvPr id="3" name="Content Placeholder 2"/>
          <p:cNvSpPr>
            <a:spLocks noGrp="1"/>
          </p:cNvSpPr>
          <p:nvPr>
            <p:ph idx="1"/>
          </p:nvPr>
        </p:nvSpPr>
        <p:spPr>
          <a:xfrm>
            <a:off x="838202" y="1758389"/>
            <a:ext cx="10515600" cy="4924800"/>
          </a:xfrm>
        </p:spPr>
        <p:txBody>
          <a:bodyPr>
            <a:normAutofit/>
          </a:bodyPr>
          <a:lstStyle/>
          <a:p>
            <a:pPr marL="0" lvl="0" indent="0" defTabSz="914400">
              <a:lnSpc>
                <a:spcPct val="100000"/>
              </a:lnSpc>
              <a:spcBef>
                <a:spcPts val="0"/>
              </a:spcBef>
              <a:buNone/>
            </a:pPr>
            <a:r>
              <a:rPr lang="en-US" dirty="0" smtClean="0"/>
              <a:t>“We may punish if necessary, but we must not enjoy it</a:t>
            </a:r>
            <a:r>
              <a:rPr lang="is-IS" dirty="0" smtClean="0"/>
              <a:t>…</a:t>
            </a:r>
            <a:endParaRPr lang="en-US" dirty="0" smtClean="0"/>
          </a:p>
          <a:p>
            <a:pPr marL="0" lvl="0" indent="0" defTabSz="914400">
              <a:lnSpc>
                <a:spcPct val="100000"/>
              </a:lnSpc>
              <a:spcBef>
                <a:spcPts val="0"/>
              </a:spcBef>
              <a:buNone/>
            </a:pPr>
            <a:r>
              <a:rPr lang="en-US" dirty="0" smtClean="0"/>
              <a:t>It is hard work, but the attempt is not impossible. Even while we kill and punish we must try to feel about the enemy as we feel about ourselves— to wish that he were not bad. To hope that he may, in this world or another, be cured: in fact, to wish his good. That is what is meant in the Bible by loving him: wishing his good, not feeling fond of him nor saying he is nice when he isn’t.”   </a:t>
            </a:r>
            <a:r>
              <a:rPr lang="en-US" sz="2800" dirty="0" smtClean="0"/>
              <a:t>– C.S. Lewis in </a:t>
            </a:r>
            <a:r>
              <a:rPr lang="en-US" sz="2800" i="1" dirty="0" smtClean="0"/>
              <a:t>Mere Christianity</a:t>
            </a:r>
            <a:endParaRPr lang="en-US" sz="2800" dirty="0" smtClean="0"/>
          </a:p>
        </p:txBody>
      </p:sp>
    </p:spTree>
    <p:extLst>
      <p:ext uri="{BB962C8B-B14F-4D97-AF65-F5344CB8AC3E}">
        <p14:creationId xmlns:p14="http://schemas.microsoft.com/office/powerpoint/2010/main" val="66382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TotalTime>
  <Words>539</Words>
  <Application>Microsoft Macintosh PowerPoint</Application>
  <PresentationFormat>Widescreen</PresentationFormat>
  <Paragraphs>59</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Al Nile</vt:lpstr>
      <vt:lpstr>Bangla MN</vt:lpstr>
      <vt:lpstr>Calibri</vt:lpstr>
      <vt:lpstr>Rockwell</vt:lpstr>
      <vt:lpstr>Tw Cen MT</vt:lpstr>
      <vt:lpstr>Wingdings</vt:lpstr>
      <vt:lpstr>Arial</vt:lpstr>
      <vt:lpstr>Office Theme</vt:lpstr>
      <vt:lpstr>The Biblical View of War</vt:lpstr>
      <vt:lpstr>Outline</vt:lpstr>
      <vt:lpstr>Definition</vt:lpstr>
      <vt:lpstr>Relevant Biblical Passages</vt:lpstr>
      <vt:lpstr>Killing vs. Murder?</vt:lpstr>
      <vt:lpstr>Killing vs. Murder?</vt:lpstr>
      <vt:lpstr>Killing vs. Murder?</vt:lpstr>
      <vt:lpstr>Killing vs. Murder?</vt:lpstr>
      <vt:lpstr>Killing vs. Murder?</vt:lpstr>
      <vt:lpstr>Systematic Theology of War</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Biblical View of War</dc:title>
  <dc:creator>meeeeeeewith7es@gmail.com</dc:creator>
  <cp:lastModifiedBy>meeeeeeewith7es@gmail.com</cp:lastModifiedBy>
  <cp:revision>11</cp:revision>
  <dcterms:created xsi:type="dcterms:W3CDTF">2016-10-01T14:53:46Z</dcterms:created>
  <dcterms:modified xsi:type="dcterms:W3CDTF">2016-10-01T21:30:33Z</dcterms:modified>
</cp:coreProperties>
</file>