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7" r:id="rId9"/>
    <p:sldId id="266" r:id="rId10"/>
    <p:sldId id="272" r:id="rId11"/>
    <p:sldId id="268" r:id="rId12"/>
    <p:sldId id="269" r:id="rId13"/>
    <p:sldId id="271" r:id="rId14"/>
    <p:sldId id="259" r:id="rId15"/>
    <p:sldId id="273" r:id="rId16"/>
    <p:sldId id="274" r:id="rId17"/>
    <p:sldId id="260" r:id="rId18"/>
    <p:sldId id="275" r:id="rId19"/>
    <p:sldId id="270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675"/>
  </p:normalViewPr>
  <p:slideViewPr>
    <p:cSldViewPr snapToGrid="0" snapToObjects="1">
      <p:cViewPr>
        <p:scale>
          <a:sx n="60" d="100"/>
          <a:sy n="60" d="100"/>
        </p:scale>
        <p:origin x="1152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BFAEA-42F9-1347-99E5-4F0112729D9B}" type="datetimeFigureOut">
              <a:rPr lang="en-US" smtClean="0"/>
              <a:t>9/24/17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904D1-4507-3647-819D-A57DD2F56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46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A447-7508-2947-AB9D-00DDC6604810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A763-1AF6-454E-A082-07330529B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3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A447-7508-2947-AB9D-00DDC6604810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A763-1AF6-454E-A082-07330529B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A447-7508-2947-AB9D-00DDC6604810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A763-1AF6-454E-A082-07330529B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7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A447-7508-2947-AB9D-00DDC6604810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A763-1AF6-454E-A082-07330529B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58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A447-7508-2947-AB9D-00DDC6604810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A763-1AF6-454E-A082-07330529B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A447-7508-2947-AB9D-00DDC6604810}" type="datetimeFigureOut">
              <a:rPr lang="en-US" smtClean="0"/>
              <a:t>9/24/17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A763-1AF6-454E-A082-07330529B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3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A447-7508-2947-AB9D-00DDC6604810}" type="datetimeFigureOut">
              <a:rPr lang="en-US" smtClean="0"/>
              <a:t>9/24/17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A763-1AF6-454E-A082-07330529B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9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A447-7508-2947-AB9D-00DDC6604810}" type="datetimeFigureOut">
              <a:rPr lang="en-US" smtClean="0"/>
              <a:t>9/24/17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A763-1AF6-454E-A082-07330529B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6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A447-7508-2947-AB9D-00DDC6604810}" type="datetimeFigureOut">
              <a:rPr lang="en-US" smtClean="0"/>
              <a:t>9/24/17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A763-1AF6-454E-A082-07330529B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4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A447-7508-2947-AB9D-00DDC6604810}" type="datetimeFigureOut">
              <a:rPr lang="en-US" smtClean="0"/>
              <a:t>9/24/17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A763-1AF6-454E-A082-07330529B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1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A447-7508-2947-AB9D-00DDC6604810}" type="datetimeFigureOut">
              <a:rPr lang="en-US" smtClean="0"/>
              <a:t>9/24/17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A763-1AF6-454E-A082-07330529B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3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3A447-7508-2947-AB9D-00DDC6604810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EA763-1AF6-454E-A082-07330529B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0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ln>
            <a:noFill/>
          </a:ln>
          <a:solidFill>
            <a:schemeClr val="bg1"/>
          </a:solidFill>
          <a:effectLst>
            <a:outerShdw blurRad="12700" dist="127000" dir="2700000" algn="tl" rotWithShape="0">
              <a:prstClr val="black"/>
            </a:outerShdw>
          </a:effectLst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bg1"/>
          </a:solidFill>
          <a:effectLst>
            <a:outerShdw blurRad="12700" dist="76200" dir="2700000" algn="tl" rotWithShape="0">
              <a:prstClr val="black"/>
            </a:outerShdw>
          </a:effectLst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3200" kern="1200">
          <a:solidFill>
            <a:schemeClr val="bg1"/>
          </a:solidFill>
          <a:effectLst>
            <a:outerShdw blurRad="12700" dist="76200" dir="2700000" algn="tl" rotWithShape="0">
              <a:prstClr val="black"/>
            </a:outerShdw>
          </a:effectLst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3200" kern="1200">
          <a:solidFill>
            <a:schemeClr val="bg1"/>
          </a:solidFill>
          <a:effectLst>
            <a:outerShdw blurRad="12700" dist="76200" dir="2700000" algn="tl" rotWithShape="0">
              <a:prstClr val="black"/>
            </a:outerShdw>
          </a:effectLst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bg1"/>
          </a:solidFill>
          <a:effectLst>
            <a:outerShdw blurRad="12700" dist="76200" dir="2700000" algn="tl" rotWithShape="0">
              <a:prstClr val="black"/>
            </a:outerShdw>
          </a:effectLst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bg1"/>
          </a:solidFill>
          <a:effectLst>
            <a:outerShdw blurRad="12700" dist="76200" dir="2700000" algn="tl" rotWithShape="0">
              <a:prstClr val="black"/>
            </a:outerShdw>
          </a:effectLst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 Depth Study of Trinity:</a:t>
            </a:r>
            <a:br>
              <a:rPr lang="en-US" dirty="0" smtClean="0"/>
            </a:br>
            <a:r>
              <a:rPr lang="en-US" dirty="0" smtClean="0"/>
              <a:t>Biblical Defense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656552" y="6110548"/>
            <a:ext cx="1637202" cy="7851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1pPr>
            <a:lvl2pPr marL="3429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2pPr>
            <a:lvl3pPr marL="6858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6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3pPr>
            <a:lvl4pPr marL="10287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4pPr>
            <a:lvl5pPr marL="13716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5pPr>
            <a:lvl6pPr marL="17145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1200" dirty="0" smtClean="0">
                <a:ln w="3175">
                  <a:noFill/>
                </a:ln>
                <a:solidFill>
                  <a:schemeClr val="bg1"/>
                </a:solidFill>
                <a:effectLst/>
              </a:rPr>
              <a:t>By Stephen </a:t>
            </a:r>
            <a:r>
              <a:rPr lang="en-US" sz="1200" dirty="0" err="1" smtClean="0">
                <a:ln w="3175">
                  <a:noFill/>
                </a:ln>
                <a:solidFill>
                  <a:schemeClr val="bg1"/>
                </a:solidFill>
                <a:effectLst/>
              </a:rPr>
              <a:t>Curto</a:t>
            </a:r>
            <a:endParaRPr lang="en-US" sz="1200" dirty="0" smtClean="0">
              <a:ln w="3175">
                <a:noFill/>
              </a:ln>
              <a:solidFill>
                <a:schemeClr val="bg1"/>
              </a:solidFill>
              <a:effectLst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en-US" sz="1200" dirty="0" smtClean="0">
                <a:ln w="3175">
                  <a:noFill/>
                </a:ln>
                <a:solidFill>
                  <a:schemeClr val="bg1"/>
                </a:solidFill>
                <a:effectLst/>
              </a:rPr>
              <a:t>For </a:t>
            </a:r>
            <a:r>
              <a:rPr lang="en-US" sz="1200" dirty="0" err="1" smtClean="0">
                <a:ln w="3175">
                  <a:noFill/>
                </a:ln>
                <a:solidFill>
                  <a:schemeClr val="bg1"/>
                </a:solidFill>
                <a:effectLst/>
              </a:rPr>
              <a:t>Homegroup</a:t>
            </a:r>
            <a:endParaRPr lang="en-US" sz="1200" dirty="0" smtClean="0">
              <a:ln w="3175">
                <a:noFill/>
              </a:ln>
              <a:solidFill>
                <a:schemeClr val="bg1"/>
              </a:solidFill>
              <a:effectLst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en-US" sz="1200" dirty="0" smtClean="0">
                <a:ln w="3175">
                  <a:noFill/>
                </a:ln>
                <a:solidFill>
                  <a:schemeClr val="bg1"/>
                </a:solidFill>
                <a:effectLst/>
              </a:rPr>
              <a:t>September 3, 2017</a:t>
            </a:r>
            <a:endParaRPr lang="en-US" sz="1200" dirty="0">
              <a:ln w="3175">
                <a:noFill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5" name="Picture 4" descr="log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00" y="6156535"/>
            <a:ext cx="626853" cy="626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74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243" y="482084"/>
            <a:ext cx="11631132" cy="6056940"/>
          </a:xfrm>
        </p:spPr>
        <p:txBody>
          <a:bodyPr numCol="3">
            <a:noAutofit/>
          </a:bodyPr>
          <a:lstStyle/>
          <a:p>
            <a:r>
              <a:rPr lang="en-US" sz="2400" dirty="0"/>
              <a:t>Son of God (Mk 15:39)</a:t>
            </a:r>
          </a:p>
          <a:p>
            <a:r>
              <a:rPr lang="en-US" sz="2400" dirty="0"/>
              <a:t>Son of Man (Dan 7:13; Mk 14:62)</a:t>
            </a:r>
          </a:p>
          <a:p>
            <a:r>
              <a:rPr lang="en-US" sz="2400" dirty="0"/>
              <a:t>Son of David (Lk 18:38)</a:t>
            </a:r>
          </a:p>
          <a:p>
            <a:r>
              <a:rPr lang="en-US" sz="2400" dirty="0"/>
              <a:t>Christ (Messiah) (Matt 16:16)</a:t>
            </a:r>
          </a:p>
          <a:p>
            <a:r>
              <a:rPr lang="en-US" sz="2400" dirty="0"/>
              <a:t>Lamb of God (</a:t>
            </a:r>
            <a:r>
              <a:rPr lang="en-US" sz="2400" dirty="0" err="1"/>
              <a:t>Jn</a:t>
            </a:r>
            <a:r>
              <a:rPr lang="en-US" sz="2400" dirty="0"/>
              <a:t> 1:29)</a:t>
            </a:r>
          </a:p>
          <a:p>
            <a:r>
              <a:rPr lang="en-US" sz="2400" dirty="0"/>
              <a:t>the Word (</a:t>
            </a:r>
            <a:r>
              <a:rPr lang="en-US" sz="2400" dirty="0" err="1"/>
              <a:t>Jn</a:t>
            </a:r>
            <a:r>
              <a:rPr lang="en-US" sz="2400" dirty="0"/>
              <a:t> 1:1)</a:t>
            </a:r>
          </a:p>
          <a:p>
            <a:r>
              <a:rPr lang="en-US" sz="2400" dirty="0"/>
              <a:t>Lord (Ac 2:25)</a:t>
            </a:r>
          </a:p>
          <a:p>
            <a:r>
              <a:rPr lang="en-US" sz="2400" dirty="0"/>
              <a:t>Prophet (</a:t>
            </a:r>
            <a:r>
              <a:rPr lang="en-US" sz="2400" dirty="0" err="1"/>
              <a:t>Deut</a:t>
            </a:r>
            <a:r>
              <a:rPr lang="en-US" sz="2400" dirty="0"/>
              <a:t> 18:18)</a:t>
            </a:r>
          </a:p>
          <a:p>
            <a:r>
              <a:rPr lang="en-US" sz="2400" dirty="0"/>
              <a:t>Priest (</a:t>
            </a:r>
            <a:r>
              <a:rPr lang="en-US" sz="2400" dirty="0" err="1"/>
              <a:t>Heb</a:t>
            </a:r>
            <a:r>
              <a:rPr lang="en-US" sz="2400" dirty="0"/>
              <a:t> 4:14)</a:t>
            </a:r>
          </a:p>
          <a:p>
            <a:r>
              <a:rPr lang="en-US" sz="2400" dirty="0"/>
              <a:t>Light of the World (</a:t>
            </a:r>
            <a:r>
              <a:rPr lang="en-US" sz="2400" dirty="0" err="1"/>
              <a:t>Jn</a:t>
            </a:r>
            <a:r>
              <a:rPr lang="en-US" sz="2400" dirty="0"/>
              <a:t> 8:12)</a:t>
            </a:r>
          </a:p>
          <a:p>
            <a:r>
              <a:rPr lang="en-US" sz="2400" dirty="0"/>
              <a:t>the Gate (</a:t>
            </a:r>
            <a:r>
              <a:rPr lang="en-US" sz="2400" dirty="0" err="1"/>
              <a:t>Jn</a:t>
            </a:r>
            <a:r>
              <a:rPr lang="en-US" sz="2400" dirty="0"/>
              <a:t> 10:7-10)</a:t>
            </a:r>
          </a:p>
          <a:p>
            <a:r>
              <a:rPr lang="en-US" sz="2400" dirty="0"/>
              <a:t>the Good Shepherd (Jn:10:11-14)</a:t>
            </a:r>
          </a:p>
          <a:p>
            <a:r>
              <a:rPr lang="en-US" sz="2400" dirty="0"/>
              <a:t>Alpha and Omega (Rev 22:13)</a:t>
            </a:r>
          </a:p>
          <a:p>
            <a:r>
              <a:rPr lang="en-US" sz="2400" dirty="0"/>
              <a:t>the last Adam (1 </a:t>
            </a:r>
            <a:r>
              <a:rPr lang="en-US" sz="2400" dirty="0" err="1"/>
              <a:t>Cor</a:t>
            </a:r>
            <a:r>
              <a:rPr lang="en-US" sz="2400" dirty="0"/>
              <a:t> 15:45)</a:t>
            </a:r>
          </a:p>
          <a:p>
            <a:r>
              <a:rPr lang="en-US" sz="2400" dirty="0"/>
              <a:t>the Morning Star (Rev 22:16)</a:t>
            </a:r>
          </a:p>
          <a:p>
            <a:r>
              <a:rPr lang="en-US" sz="2400" dirty="0"/>
              <a:t>the way, the truth, and the life (</a:t>
            </a:r>
            <a:r>
              <a:rPr lang="en-US" sz="2400" dirty="0" err="1"/>
              <a:t>Jn</a:t>
            </a:r>
            <a:r>
              <a:rPr lang="en-US" sz="2400" dirty="0"/>
              <a:t> 14:6)</a:t>
            </a:r>
          </a:p>
          <a:p>
            <a:r>
              <a:rPr lang="en-US" sz="2400" dirty="0"/>
              <a:t>the true vine (</a:t>
            </a:r>
            <a:r>
              <a:rPr lang="en-US" sz="2400" dirty="0" err="1"/>
              <a:t>Jn</a:t>
            </a:r>
            <a:r>
              <a:rPr lang="en-US" sz="2400" dirty="0"/>
              <a:t> 15:1-5)</a:t>
            </a:r>
          </a:p>
          <a:p>
            <a:r>
              <a:rPr lang="en-US" sz="2400" dirty="0"/>
              <a:t>the Lion of Judah (Rev 5:5) </a:t>
            </a:r>
          </a:p>
          <a:p>
            <a:r>
              <a:rPr lang="en-US" sz="2400" dirty="0"/>
              <a:t>King (Mt 2:1-2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/>
              <a:t>the Seed (Gen 3:15; Gal 3:16)</a:t>
            </a:r>
          </a:p>
          <a:p>
            <a:r>
              <a:rPr lang="en-US" sz="2400" dirty="0"/>
              <a:t>Immanuel (Matt 1:23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/>
              <a:t>the head of the Church (</a:t>
            </a:r>
            <a:r>
              <a:rPr lang="en-US" sz="2400" dirty="0" err="1"/>
              <a:t>Eph</a:t>
            </a:r>
            <a:r>
              <a:rPr lang="en-US" sz="2400" dirty="0"/>
              <a:t> 1:22-23)</a:t>
            </a:r>
          </a:p>
          <a:p>
            <a:r>
              <a:rPr lang="en-US" sz="2400" dirty="0"/>
              <a:t>the Mediator (1 Tim 2:25)</a:t>
            </a:r>
          </a:p>
          <a:p>
            <a:r>
              <a:rPr lang="en-US" sz="2400" dirty="0"/>
              <a:t>Savior </a:t>
            </a:r>
          </a:p>
          <a:p>
            <a:r>
              <a:rPr lang="en-US" sz="2400" dirty="0"/>
              <a:t>The exact image of God (</a:t>
            </a:r>
            <a:r>
              <a:rPr lang="en-US" sz="2400" dirty="0" err="1"/>
              <a:t>Heb</a:t>
            </a:r>
            <a:r>
              <a:rPr lang="en-US" sz="2400" dirty="0"/>
              <a:t> 1:3)</a:t>
            </a:r>
          </a:p>
          <a:p>
            <a:r>
              <a:rPr lang="en-US" sz="2400" dirty="0"/>
              <a:t>the bread of life (</a:t>
            </a:r>
            <a:r>
              <a:rPr lang="en-US" sz="2400" dirty="0" err="1"/>
              <a:t>Jn</a:t>
            </a:r>
            <a:r>
              <a:rPr lang="en-US" sz="2400" dirty="0"/>
              <a:t> 6:35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the Rock (</a:t>
            </a:r>
            <a:r>
              <a:rPr lang="en-US" sz="2400" dirty="0" err="1" smtClean="0"/>
              <a:t>Deut</a:t>
            </a:r>
            <a:r>
              <a:rPr lang="en-US" sz="2400" dirty="0" smtClean="0"/>
              <a:t> 32; 1 </a:t>
            </a:r>
            <a:r>
              <a:rPr lang="en-US" sz="2400" dirty="0" err="1" smtClean="0"/>
              <a:t>Cor</a:t>
            </a:r>
            <a:r>
              <a:rPr lang="en-US" sz="2400" dirty="0" smtClean="0"/>
              <a:t> 10:4)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8805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Son or “Christ”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Passages </a:t>
            </a:r>
            <a:r>
              <a:rPr lang="en-US" dirty="0"/>
              <a:t>Ascribing Deity</a:t>
            </a:r>
          </a:p>
          <a:p>
            <a:r>
              <a:rPr lang="en-US" dirty="0" smtClean="0"/>
              <a:t>Colossians 2:8-12</a:t>
            </a:r>
          </a:p>
          <a:p>
            <a:r>
              <a:rPr lang="en-US" dirty="0" smtClean="0"/>
              <a:t>Hebrews 1(esp. v8)</a:t>
            </a:r>
          </a:p>
          <a:p>
            <a:r>
              <a:rPr lang="en-US" dirty="0" smtClean="0"/>
              <a:t>The Gospel of John (1:1; 20:28-31)</a:t>
            </a:r>
          </a:p>
          <a:p>
            <a:r>
              <a:rPr lang="en-US" dirty="0" smtClean="0"/>
              <a:t>Isaiah 9:6</a:t>
            </a:r>
          </a:p>
          <a:p>
            <a:r>
              <a:rPr lang="en-US" dirty="0" smtClean="0"/>
              <a:t>1 John 5:20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09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Son or “Christ”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Problem Passages:</a:t>
            </a:r>
          </a:p>
          <a:p>
            <a:r>
              <a:rPr lang="en-US" dirty="0" smtClean="0"/>
              <a:t>Those calling him a “man” (1 Tim 2:5; Rom 5:15; Acts 17:31)</a:t>
            </a:r>
          </a:p>
          <a:p>
            <a:pPr lvl="1">
              <a:buFontTx/>
              <a:buChar char="-"/>
            </a:pPr>
            <a:r>
              <a:rPr lang="en-US" i="1" dirty="0" err="1" smtClean="0"/>
              <a:t>anthropos</a:t>
            </a:r>
            <a:r>
              <a:rPr lang="en-US" dirty="0" smtClean="0"/>
              <a:t> : “human being” not always male (</a:t>
            </a:r>
            <a:r>
              <a:rPr lang="en-US" i="1" dirty="0" err="1" smtClean="0"/>
              <a:t>aner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Those separating the father from the son (</a:t>
            </a:r>
            <a:r>
              <a:rPr lang="en-US" dirty="0"/>
              <a:t>Matthew </a:t>
            </a:r>
            <a:r>
              <a:rPr lang="en-US" dirty="0" smtClean="0"/>
              <a:t>24:36; 26:39; 27:46; John 5:18-30; 14:28)</a:t>
            </a:r>
          </a:p>
          <a:p>
            <a:r>
              <a:rPr lang="en-US" dirty="0" smtClean="0"/>
              <a:t>Those used by Arius to support </a:t>
            </a:r>
            <a:r>
              <a:rPr lang="en-US" dirty="0"/>
              <a:t>A</a:t>
            </a:r>
            <a:r>
              <a:rPr lang="en-US" dirty="0" smtClean="0"/>
              <a:t>rianism (Rev 3:14; Psalm 8:5-6; </a:t>
            </a:r>
            <a:r>
              <a:rPr lang="en-US" dirty="0" err="1" smtClean="0"/>
              <a:t>Prov</a:t>
            </a:r>
            <a:r>
              <a:rPr lang="en-US" dirty="0" smtClean="0"/>
              <a:t> 8:22-25; Col 1:15)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65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Son or “Christ”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Problem Passages:</a:t>
            </a:r>
          </a:p>
          <a:p>
            <a:r>
              <a:rPr lang="en-US" dirty="0" smtClean="0"/>
              <a:t>How do we deal with these problem passages? </a:t>
            </a:r>
          </a:p>
          <a:p>
            <a:r>
              <a:rPr lang="en-US" dirty="0" smtClean="0"/>
              <a:t>How did the early Church fathers deal with these problem passages?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Words for “Spirit” </a:t>
            </a:r>
          </a:p>
          <a:p>
            <a:r>
              <a:rPr lang="en-US" i="1" dirty="0" err="1" smtClean="0"/>
              <a:t>gk</a:t>
            </a:r>
            <a:r>
              <a:rPr lang="en-US" i="1" dirty="0" smtClean="0"/>
              <a:t>: </a:t>
            </a:r>
            <a:r>
              <a:rPr lang="en-US" i="1" dirty="0" err="1" smtClean="0"/>
              <a:t>pneuma</a:t>
            </a:r>
            <a:r>
              <a:rPr lang="en-US" i="1" dirty="0" smtClean="0"/>
              <a:t> </a:t>
            </a:r>
            <a:r>
              <a:rPr lang="en-US" dirty="0" smtClean="0"/>
              <a:t>“spirit, wind” (John 3:8)</a:t>
            </a:r>
          </a:p>
          <a:p>
            <a:r>
              <a:rPr lang="en-US" i="1" dirty="0" err="1" smtClean="0"/>
              <a:t>heb</a:t>
            </a:r>
            <a:r>
              <a:rPr lang="en-US" i="1" dirty="0" smtClean="0"/>
              <a:t>: </a:t>
            </a:r>
            <a:r>
              <a:rPr lang="en-US" i="1" dirty="0" err="1" smtClean="0"/>
              <a:t>ruach</a:t>
            </a:r>
            <a:r>
              <a:rPr lang="en-US" dirty="0" smtClean="0"/>
              <a:t> “spirit, breath, wind” (Gen 1:2; Ex 10:13; Gen 6:3, 17)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07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Passages Ascribing Deity </a:t>
            </a:r>
          </a:p>
          <a:p>
            <a:r>
              <a:rPr lang="en-US" dirty="0" smtClean="0"/>
              <a:t>Psalm 139:7-8</a:t>
            </a:r>
          </a:p>
          <a:p>
            <a:r>
              <a:rPr lang="en-US" dirty="0" smtClean="0"/>
              <a:t>Acts 5:3-4</a:t>
            </a:r>
          </a:p>
          <a:p>
            <a:r>
              <a:rPr lang="en-US" dirty="0" smtClean="0"/>
              <a:t>Gen 1:2</a:t>
            </a:r>
          </a:p>
        </p:txBody>
      </p:sp>
    </p:spTree>
    <p:extLst>
      <p:ext uri="{BB962C8B-B14F-4D97-AF65-F5344CB8AC3E}">
        <p14:creationId xmlns:p14="http://schemas.microsoft.com/office/powerpoint/2010/main" val="57802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Questions/Passages for Further Discussion:</a:t>
            </a:r>
          </a:p>
          <a:p>
            <a:r>
              <a:rPr lang="en-US" dirty="0" smtClean="0"/>
              <a:t>What </a:t>
            </a:r>
            <a:r>
              <a:rPr lang="en-US" i="1" dirty="0" smtClean="0"/>
              <a:t>is</a:t>
            </a:r>
            <a:r>
              <a:rPr lang="en-US" dirty="0" smtClean="0"/>
              <a:t> the Spirit? (Is it a what?) </a:t>
            </a:r>
          </a:p>
          <a:p>
            <a:r>
              <a:rPr lang="en-US" dirty="0" smtClean="0"/>
              <a:t>1 Corinthians </a:t>
            </a:r>
            <a:r>
              <a:rPr lang="en-US" dirty="0" smtClean="0"/>
              <a:t>12</a:t>
            </a:r>
          </a:p>
          <a:p>
            <a:pPr lvl="1"/>
            <a:r>
              <a:rPr lang="en-US" dirty="0" smtClean="0"/>
              <a:t>(esp.12:1-13)</a:t>
            </a:r>
            <a:endParaRPr lang="en-US" dirty="0" smtClean="0"/>
          </a:p>
          <a:p>
            <a:r>
              <a:rPr lang="en-US" dirty="0" smtClean="0"/>
              <a:t>Did the Spirit’s role change between testaments?</a:t>
            </a:r>
          </a:p>
          <a:p>
            <a:r>
              <a:rPr lang="en-US" dirty="0" smtClean="0"/>
              <a:t>John </a:t>
            </a:r>
            <a:r>
              <a:rPr lang="en-US" dirty="0" smtClean="0"/>
              <a:t>14-16 vs e.g. 1 Sam 16:13-14; </a:t>
            </a:r>
            <a:r>
              <a:rPr lang="en-US" dirty="0" err="1" smtClean="0"/>
              <a:t>Jer</a:t>
            </a:r>
            <a:r>
              <a:rPr lang="en-US" dirty="0" smtClean="0"/>
              <a:t> 31:31-37</a:t>
            </a:r>
          </a:p>
          <a:p>
            <a:pPr lvl="1"/>
            <a:r>
              <a:rPr lang="en-US" dirty="0" smtClean="0"/>
              <a:t>(esp. 14:16-31; 16:1-15)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15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Trinity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Passages suggesting Multiplicity/</a:t>
            </a:r>
            <a:r>
              <a:rPr lang="en-US" dirty="0" smtClean="0"/>
              <a:t>T</a:t>
            </a:r>
            <a:r>
              <a:rPr lang="en-US" dirty="0" smtClean="0"/>
              <a:t>hreeness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Cor</a:t>
            </a:r>
            <a:r>
              <a:rPr lang="en-US" dirty="0" smtClean="0"/>
              <a:t> 8:4, </a:t>
            </a:r>
            <a:r>
              <a:rPr lang="en-US" dirty="0" smtClean="0"/>
              <a:t>6</a:t>
            </a:r>
          </a:p>
          <a:p>
            <a:r>
              <a:rPr lang="en-US" dirty="0" smtClean="0"/>
              <a:t>John 1:1</a:t>
            </a:r>
            <a:endParaRPr lang="en-US" dirty="0" smtClean="0"/>
          </a:p>
          <a:p>
            <a:r>
              <a:rPr lang="en-US" dirty="0" smtClean="0"/>
              <a:t>Matthew 28:18</a:t>
            </a:r>
          </a:p>
          <a:p>
            <a:r>
              <a:rPr lang="en-US" dirty="0" smtClean="0"/>
              <a:t>John 15:26</a:t>
            </a:r>
            <a:endParaRPr lang="en-US" dirty="0" smtClean="0"/>
          </a:p>
          <a:p>
            <a:r>
              <a:rPr lang="en-US" dirty="0" smtClean="0"/>
              <a:t>Genesis 1:26</a:t>
            </a:r>
          </a:p>
          <a:p>
            <a:r>
              <a:rPr lang="en-US" dirty="0" smtClean="0"/>
              <a:t>Not 1 John 5:7?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78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Trinity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Passages suggesting Oneness</a:t>
            </a:r>
          </a:p>
          <a:p>
            <a:r>
              <a:rPr lang="en-US" dirty="0" smtClean="0"/>
              <a:t>Deuteronomy 6:4</a:t>
            </a:r>
          </a:p>
          <a:p>
            <a:r>
              <a:rPr lang="en-US" dirty="0" smtClean="0"/>
              <a:t>Isaiah 44:6</a:t>
            </a:r>
          </a:p>
          <a:p>
            <a:r>
              <a:rPr lang="en-US" dirty="0" smtClean="0"/>
              <a:t>2 Sam 7:22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21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Distinguishing the Persons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Father from Son</a:t>
            </a:r>
          </a:p>
          <a:p>
            <a:r>
              <a:rPr lang="en-US" dirty="0" smtClean="0"/>
              <a:t>Matthew 24:36</a:t>
            </a:r>
          </a:p>
          <a:p>
            <a:r>
              <a:rPr lang="en-US" dirty="0" smtClean="0"/>
              <a:t>Matthew 26:39</a:t>
            </a:r>
          </a:p>
          <a:p>
            <a:r>
              <a:rPr lang="en-US" dirty="0" smtClean="0"/>
              <a:t>John 5:18-30</a:t>
            </a:r>
          </a:p>
          <a:p>
            <a:pPr marL="0" indent="0">
              <a:buNone/>
            </a:pPr>
            <a:r>
              <a:rPr lang="en-US" dirty="0" smtClean="0"/>
              <a:t>Father  and Son from Spirit</a:t>
            </a:r>
          </a:p>
          <a:p>
            <a:r>
              <a:rPr lang="en-US" dirty="0" smtClean="0"/>
              <a:t>John 14:26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83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9011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On the Father </a:t>
            </a:r>
          </a:p>
          <a:p>
            <a:pPr lvl="1"/>
            <a:r>
              <a:rPr lang="en-US" dirty="0" smtClean="0"/>
              <a:t>Words for “God”</a:t>
            </a:r>
          </a:p>
          <a:p>
            <a:pPr lvl="1"/>
            <a:r>
              <a:rPr lang="en-US" dirty="0" smtClean="0"/>
              <a:t>Passages Ascribing Deity</a:t>
            </a:r>
          </a:p>
          <a:p>
            <a:r>
              <a:rPr lang="en-US" dirty="0" smtClean="0"/>
              <a:t>On the Son or “Christ”</a:t>
            </a:r>
          </a:p>
          <a:p>
            <a:pPr lvl="1"/>
            <a:r>
              <a:rPr lang="en-US" dirty="0" smtClean="0"/>
              <a:t>Passages Ascribing Deity</a:t>
            </a:r>
          </a:p>
          <a:p>
            <a:pPr lvl="1"/>
            <a:r>
              <a:rPr lang="en-US" dirty="0" smtClean="0"/>
              <a:t>Problem Passages</a:t>
            </a:r>
          </a:p>
          <a:p>
            <a:r>
              <a:rPr lang="en-US" dirty="0" smtClean="0"/>
              <a:t>On the Spirit </a:t>
            </a:r>
          </a:p>
          <a:p>
            <a:pPr lvl="1"/>
            <a:r>
              <a:rPr lang="en-US" dirty="0" smtClean="0"/>
              <a:t>Passages Ascribing Deity</a:t>
            </a:r>
          </a:p>
          <a:p>
            <a:r>
              <a:rPr lang="en-US" dirty="0" smtClean="0"/>
              <a:t>On the Trinity</a:t>
            </a:r>
          </a:p>
          <a:p>
            <a:pPr lvl="1"/>
            <a:r>
              <a:rPr lang="en-US" dirty="0" smtClean="0"/>
              <a:t>Passages suggesting Multiplicity/Threeness</a:t>
            </a:r>
          </a:p>
          <a:p>
            <a:pPr lvl="1"/>
            <a:r>
              <a:rPr lang="en-US" dirty="0" smtClean="0"/>
              <a:t>Passages suggesting </a:t>
            </a:r>
            <a:r>
              <a:rPr lang="en-US" dirty="0" smtClean="0"/>
              <a:t>Oneness</a:t>
            </a:r>
          </a:p>
          <a:p>
            <a:pPr lvl="1"/>
            <a:r>
              <a:rPr lang="en-US" dirty="0" smtClean="0"/>
              <a:t>Distinguishing the Persons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7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Trinity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these passages, how does one accurately express the truth about God’s nature? </a:t>
            </a:r>
          </a:p>
          <a:p>
            <a:r>
              <a:rPr lang="en-US" dirty="0" smtClean="0"/>
              <a:t>What must be avoided?</a:t>
            </a:r>
          </a:p>
          <a:p>
            <a:r>
              <a:rPr lang="en-US" dirty="0" smtClean="0"/>
              <a:t>What must be affirmed?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59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34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96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87493" cy="1325563"/>
          </a:xfrm>
        </p:spPr>
        <p:txBody>
          <a:bodyPr/>
          <a:lstStyle/>
          <a:p>
            <a:r>
              <a:rPr lang="en-US" dirty="0" smtClean="0"/>
              <a:t>On the Father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Words for “God” in Old Testament</a:t>
            </a:r>
          </a:p>
          <a:p>
            <a:pPr lvl="1"/>
            <a:r>
              <a:rPr lang="en-US" dirty="0" smtClean="0"/>
              <a:t>YHWH “LORD” (Conjugation of ”to be” verb)</a:t>
            </a:r>
          </a:p>
          <a:p>
            <a:pPr lvl="1"/>
            <a:r>
              <a:rPr lang="en-US" dirty="0" err="1" smtClean="0"/>
              <a:t>Ehayeh</a:t>
            </a:r>
            <a:r>
              <a:rPr lang="en-US" dirty="0" smtClean="0"/>
              <a:t> ”I Am”  </a:t>
            </a:r>
          </a:p>
          <a:p>
            <a:pPr lvl="1"/>
            <a:r>
              <a:rPr lang="en-US" dirty="0" smtClean="0"/>
              <a:t>Elohim “Lord” or “God”</a:t>
            </a:r>
          </a:p>
          <a:p>
            <a:pPr lvl="1"/>
            <a:r>
              <a:rPr lang="en-US" dirty="0" smtClean="0"/>
              <a:t>Adonai “Master” or “God”</a:t>
            </a:r>
          </a:p>
          <a:p>
            <a:pPr lvl="1"/>
            <a:r>
              <a:rPr lang="en-US" dirty="0" smtClean="0"/>
              <a:t>El “God” (Common prefix or suffix) </a:t>
            </a:r>
          </a:p>
          <a:p>
            <a:r>
              <a:rPr lang="en-US" dirty="0" smtClean="0"/>
              <a:t>Words for God in New Testament</a:t>
            </a:r>
          </a:p>
          <a:p>
            <a:pPr lvl="1"/>
            <a:r>
              <a:rPr lang="en-US" dirty="0" err="1" smtClean="0"/>
              <a:t>Kurios</a:t>
            </a:r>
            <a:r>
              <a:rPr lang="en-US" dirty="0" smtClean="0"/>
              <a:t> “Lord”</a:t>
            </a:r>
          </a:p>
          <a:p>
            <a:pPr lvl="1"/>
            <a:r>
              <a:rPr lang="en-US" dirty="0" err="1" smtClean="0"/>
              <a:t>Theos</a:t>
            </a:r>
            <a:r>
              <a:rPr lang="en-US" dirty="0" smtClean="0"/>
              <a:t> “God”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58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87493" cy="1325563"/>
          </a:xfrm>
        </p:spPr>
        <p:txBody>
          <a:bodyPr/>
          <a:lstStyle/>
          <a:p>
            <a:r>
              <a:rPr lang="en-US" dirty="0"/>
              <a:t>On the Father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Passages Ascribing Deity</a:t>
            </a:r>
          </a:p>
          <a:p>
            <a:r>
              <a:rPr lang="en-US" dirty="0" smtClean="0"/>
              <a:t>Genesis 1:1</a:t>
            </a:r>
          </a:p>
          <a:p>
            <a:r>
              <a:rPr lang="en-US" dirty="0" smtClean="0"/>
              <a:t>Exodus 3:14</a:t>
            </a:r>
          </a:p>
          <a:p>
            <a:r>
              <a:rPr lang="en-US" dirty="0" smtClean="0"/>
              <a:t>Matthew </a:t>
            </a:r>
            <a:r>
              <a:rPr lang="en-US" dirty="0"/>
              <a:t>6:26-30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642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87493" cy="1325563"/>
          </a:xfrm>
        </p:spPr>
        <p:txBody>
          <a:bodyPr/>
          <a:lstStyle/>
          <a:p>
            <a:r>
              <a:rPr lang="en-US" dirty="0"/>
              <a:t>On the Father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Passages Ascribing Deity</a:t>
            </a:r>
          </a:p>
          <a:p>
            <a:r>
              <a:rPr lang="en-US" dirty="0" smtClean="0"/>
              <a:t>Genesis 1:1</a:t>
            </a:r>
          </a:p>
          <a:p>
            <a:pPr lvl="1"/>
            <a:r>
              <a:rPr lang="en-US" dirty="0" smtClean="0"/>
              <a:t>The existence of deity is presupposed in Scripture</a:t>
            </a:r>
          </a:p>
          <a:p>
            <a:pPr lvl="1"/>
            <a:r>
              <a:rPr lang="en-US" dirty="0" smtClean="0"/>
              <a:t>God creates and controls the world</a:t>
            </a:r>
          </a:p>
          <a:p>
            <a:r>
              <a:rPr lang="en-US" dirty="0" smtClean="0"/>
              <a:t>Exodus 3:14</a:t>
            </a:r>
          </a:p>
          <a:p>
            <a:r>
              <a:rPr lang="en-US" dirty="0" smtClean="0"/>
              <a:t>Matthew </a:t>
            </a:r>
            <a:r>
              <a:rPr lang="en-US" dirty="0"/>
              <a:t>6:26-30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8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87493" cy="1325563"/>
          </a:xfrm>
        </p:spPr>
        <p:txBody>
          <a:bodyPr/>
          <a:lstStyle/>
          <a:p>
            <a:r>
              <a:rPr lang="en-US" dirty="0"/>
              <a:t>On the Father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Passages Ascribing Deity</a:t>
            </a:r>
          </a:p>
          <a:p>
            <a:r>
              <a:rPr lang="en-US" dirty="0" smtClean="0"/>
              <a:t>Genesis 1:1</a:t>
            </a:r>
          </a:p>
          <a:p>
            <a:r>
              <a:rPr lang="en-US" dirty="0" smtClean="0"/>
              <a:t>Exodus 3:14</a:t>
            </a:r>
          </a:p>
          <a:p>
            <a:pPr lvl="1"/>
            <a:r>
              <a:rPr lang="en-US" dirty="0" smtClean="0"/>
              <a:t>The covenant name of God revealed to Moses</a:t>
            </a:r>
          </a:p>
          <a:p>
            <a:pPr lvl="1"/>
            <a:r>
              <a:rPr lang="en-US" dirty="0" smtClean="0"/>
              <a:t>The relationship between God and Israel reaffirmed</a:t>
            </a:r>
          </a:p>
          <a:p>
            <a:pPr lvl="1"/>
            <a:r>
              <a:rPr lang="en-US" dirty="0" smtClean="0"/>
              <a:t>“God of Abraham, Isaac, and Jacob”</a:t>
            </a:r>
          </a:p>
          <a:p>
            <a:r>
              <a:rPr lang="en-US" dirty="0" smtClean="0"/>
              <a:t>Matthew 6:26-30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453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87493" cy="1325563"/>
          </a:xfrm>
        </p:spPr>
        <p:txBody>
          <a:bodyPr/>
          <a:lstStyle/>
          <a:p>
            <a:r>
              <a:rPr lang="en-US" dirty="0"/>
              <a:t>On the Father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897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Passages Ascribing Deity</a:t>
            </a:r>
          </a:p>
          <a:p>
            <a:r>
              <a:rPr lang="en-US" dirty="0" smtClean="0"/>
              <a:t>Genesis 1:1</a:t>
            </a:r>
          </a:p>
          <a:p>
            <a:r>
              <a:rPr lang="en-US" dirty="0" smtClean="0"/>
              <a:t>Exodus 3:14</a:t>
            </a:r>
          </a:p>
          <a:p>
            <a:r>
              <a:rPr lang="en-US" dirty="0" smtClean="0"/>
              <a:t>Matthew 6:26-30 </a:t>
            </a:r>
            <a:endParaRPr lang="en-US" dirty="0"/>
          </a:p>
          <a:p>
            <a:pPr lvl="1"/>
            <a:r>
              <a:rPr lang="en-US" dirty="0" smtClean="0"/>
              <a:t>Term ”Father” is introduced by Jesus and used interchangeably with ”God” throughout Sermon on Mount</a:t>
            </a:r>
          </a:p>
          <a:p>
            <a:pPr lvl="1"/>
            <a:r>
              <a:rPr lang="en-US" dirty="0" smtClean="0"/>
              <a:t>Intertwining of familial relationships within Godhead</a:t>
            </a:r>
          </a:p>
        </p:txBody>
      </p:sp>
    </p:spTree>
    <p:extLst>
      <p:ext uri="{BB962C8B-B14F-4D97-AF65-F5344CB8AC3E}">
        <p14:creationId xmlns:p14="http://schemas.microsoft.com/office/powerpoint/2010/main" val="193482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87493" cy="1325563"/>
          </a:xfrm>
        </p:spPr>
        <p:txBody>
          <a:bodyPr/>
          <a:lstStyle/>
          <a:p>
            <a:r>
              <a:rPr lang="en-US" dirty="0"/>
              <a:t>On the Father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897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Passages Ascribing Deity</a:t>
            </a:r>
          </a:p>
          <a:p>
            <a:r>
              <a:rPr lang="en-US" dirty="0" smtClean="0"/>
              <a:t>The Person of the Father is commonly the one thought of as the generic word “God” in Scripture</a:t>
            </a:r>
          </a:p>
          <a:p>
            <a:r>
              <a:rPr lang="en-US" dirty="0" smtClean="0"/>
              <a:t>Is this correct or faulty thinking?</a:t>
            </a:r>
          </a:p>
        </p:txBody>
      </p:sp>
    </p:spTree>
    <p:extLst>
      <p:ext uri="{BB962C8B-B14F-4D97-AF65-F5344CB8AC3E}">
        <p14:creationId xmlns:p14="http://schemas.microsoft.com/office/powerpoint/2010/main" val="157469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Son or “Christ”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word “Christ”</a:t>
            </a:r>
          </a:p>
          <a:p>
            <a:r>
              <a:rPr lang="en-US" i="1" dirty="0" err="1" smtClean="0"/>
              <a:t>gk</a:t>
            </a:r>
            <a:r>
              <a:rPr lang="en-US" i="1" dirty="0" smtClean="0"/>
              <a:t>: </a:t>
            </a:r>
            <a:r>
              <a:rPr lang="en-US" i="1" dirty="0" err="1" smtClean="0"/>
              <a:t>christos</a:t>
            </a:r>
            <a:r>
              <a:rPr lang="en-US" dirty="0" smtClean="0"/>
              <a:t> = “anointed”</a:t>
            </a:r>
          </a:p>
          <a:p>
            <a:r>
              <a:rPr lang="en-US" i="1" dirty="0" err="1" smtClean="0"/>
              <a:t>heb</a:t>
            </a:r>
            <a:r>
              <a:rPr lang="en-US" i="1" dirty="0" smtClean="0"/>
              <a:t>: </a:t>
            </a:r>
            <a:r>
              <a:rPr lang="en-US" i="1" dirty="0" err="1" smtClean="0"/>
              <a:t>messiach</a:t>
            </a:r>
            <a:r>
              <a:rPr lang="en-US" i="1" dirty="0" smtClean="0"/>
              <a:t> </a:t>
            </a:r>
            <a:r>
              <a:rPr lang="en-US" dirty="0" smtClean="0"/>
              <a:t>= “anointed”</a:t>
            </a:r>
          </a:p>
          <a:p>
            <a:r>
              <a:rPr lang="en-US" dirty="0" smtClean="0"/>
              <a:t>John 1:41</a:t>
            </a:r>
          </a:p>
          <a:p>
            <a:r>
              <a:rPr lang="en-US" dirty="0" smtClean="0"/>
              <a:t>Exodus 29:1-9</a:t>
            </a:r>
          </a:p>
          <a:p>
            <a:pPr marL="0" indent="0">
              <a:buNone/>
            </a:pPr>
            <a:r>
              <a:rPr lang="en-US" dirty="0" smtClean="0"/>
              <a:t>Other names or titles for the Son (2</a:t>
            </a:r>
            <a:r>
              <a:rPr lang="en-US" baseline="30000" dirty="0" smtClean="0"/>
              <a:t>nd</a:t>
            </a:r>
            <a:r>
              <a:rPr lang="en-US" dirty="0" smtClean="0"/>
              <a:t> person of the Trinity)?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6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2208</TotalTime>
  <Words>839</Words>
  <Application>Microsoft Macintosh PowerPoint</Application>
  <PresentationFormat>Widescreen</PresentationFormat>
  <Paragraphs>154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Avenir Book</vt:lpstr>
      <vt:lpstr>Calibri</vt:lpstr>
      <vt:lpstr>Helvetica</vt:lpstr>
      <vt:lpstr>Arial</vt:lpstr>
      <vt:lpstr>Office Theme</vt:lpstr>
      <vt:lpstr>In Depth Study of Trinity: Biblical Defense</vt:lpstr>
      <vt:lpstr>Outline</vt:lpstr>
      <vt:lpstr>On the Father</vt:lpstr>
      <vt:lpstr>On the Father</vt:lpstr>
      <vt:lpstr>On the Father</vt:lpstr>
      <vt:lpstr>On the Father</vt:lpstr>
      <vt:lpstr>On the Father</vt:lpstr>
      <vt:lpstr>On the Father</vt:lpstr>
      <vt:lpstr>On the Son or “Christ”</vt:lpstr>
      <vt:lpstr>PowerPoint Presentation</vt:lpstr>
      <vt:lpstr>On the Son or “Christ”</vt:lpstr>
      <vt:lpstr>On the Son or “Christ”</vt:lpstr>
      <vt:lpstr>On the Son or “Christ”</vt:lpstr>
      <vt:lpstr>On the Spirit</vt:lpstr>
      <vt:lpstr>On the Spirit</vt:lpstr>
      <vt:lpstr>On the Spirit</vt:lpstr>
      <vt:lpstr>On the Trinity </vt:lpstr>
      <vt:lpstr>On the Trinity </vt:lpstr>
      <vt:lpstr>Distinguishing the Persons</vt:lpstr>
      <vt:lpstr>On the Trinity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Depth Study of Trinity: Biblical Defense</dc:title>
  <dc:creator>meeeeeeewith7es@gmail.com</dc:creator>
  <cp:lastModifiedBy>meeeeeeewith7es@gmail.com</cp:lastModifiedBy>
  <cp:revision>26</cp:revision>
  <dcterms:created xsi:type="dcterms:W3CDTF">2017-09-02T21:22:06Z</dcterms:created>
  <dcterms:modified xsi:type="dcterms:W3CDTF">2017-09-24T17:29:28Z</dcterms:modified>
</cp:coreProperties>
</file>