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257" r:id="rId3"/>
    <p:sldId id="264" r:id="rId4"/>
    <p:sldId id="265" r:id="rId5"/>
    <p:sldId id="277" r:id="rId6"/>
    <p:sldId id="276" r:id="rId7"/>
    <p:sldId id="263" r:id="rId8"/>
    <p:sldId id="259" r:id="rId9"/>
    <p:sldId id="294" r:id="rId10"/>
    <p:sldId id="321" r:id="rId11"/>
    <p:sldId id="322" r:id="rId12"/>
    <p:sldId id="323" r:id="rId13"/>
    <p:sldId id="267" r:id="rId14"/>
    <p:sldId id="274" r:id="rId15"/>
    <p:sldId id="268" r:id="rId16"/>
    <p:sldId id="275" r:id="rId17"/>
    <p:sldId id="269" r:id="rId18"/>
    <p:sldId id="271" r:id="rId19"/>
    <p:sldId id="305" r:id="rId20"/>
    <p:sldId id="306" r:id="rId21"/>
    <p:sldId id="307" r:id="rId22"/>
    <p:sldId id="260" r:id="rId23"/>
    <p:sldId id="278" r:id="rId24"/>
    <p:sldId id="301" r:id="rId25"/>
    <p:sldId id="302" r:id="rId26"/>
    <p:sldId id="296" r:id="rId27"/>
    <p:sldId id="297" r:id="rId28"/>
    <p:sldId id="298" r:id="rId29"/>
    <p:sldId id="299" r:id="rId30"/>
    <p:sldId id="300" r:id="rId31"/>
    <p:sldId id="279" r:id="rId32"/>
    <p:sldId id="280" r:id="rId33"/>
    <p:sldId id="283" r:id="rId34"/>
    <p:sldId id="303" r:id="rId35"/>
    <p:sldId id="304" r:id="rId36"/>
    <p:sldId id="261" r:id="rId37"/>
    <p:sldId id="284" r:id="rId38"/>
    <p:sldId id="285" r:id="rId39"/>
    <p:sldId id="308" r:id="rId40"/>
    <p:sldId id="309" r:id="rId41"/>
    <p:sldId id="310" r:id="rId42"/>
    <p:sldId id="286" r:id="rId43"/>
    <p:sldId id="313" r:id="rId44"/>
    <p:sldId id="287" r:id="rId45"/>
    <p:sldId id="288" r:id="rId46"/>
    <p:sldId id="314" r:id="rId47"/>
    <p:sldId id="262" r:id="rId48"/>
    <p:sldId id="272" r:id="rId49"/>
    <p:sldId id="273" r:id="rId50"/>
    <p:sldId id="32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25874D5-C723-D943-AD80-9DFE596AD2E4}">
          <p14:sldIdLst>
            <p14:sldId id="256"/>
            <p14:sldId id="257"/>
            <p14:sldId id="264"/>
          </p14:sldIdLst>
        </p14:section>
        <p14:section name="Introduction" id="{F986A0B6-F2D1-E943-AAAC-38B2D0902A7C}">
          <p14:sldIdLst>
            <p14:sldId id="265"/>
            <p14:sldId id="277"/>
            <p14:sldId id="276"/>
            <p14:sldId id="263"/>
            <p14:sldId id="259"/>
            <p14:sldId id="294"/>
            <p14:sldId id="321"/>
            <p14:sldId id="322"/>
            <p14:sldId id="323"/>
          </p14:sldIdLst>
        </p14:section>
        <p14:section name="Inspiration" id="{F06D6AAC-E55B-F94E-A850-C41E5B8D468B}">
          <p14:sldIdLst>
            <p14:sldId id="267"/>
            <p14:sldId id="274"/>
            <p14:sldId id="268"/>
            <p14:sldId id="275"/>
            <p14:sldId id="269"/>
            <p14:sldId id="271"/>
            <p14:sldId id="305"/>
            <p14:sldId id="306"/>
            <p14:sldId id="307"/>
          </p14:sldIdLst>
        </p14:section>
        <p14:section name="Inerrancy" id="{B9A2FDA2-295F-9246-BA34-045F0191B5B1}">
          <p14:sldIdLst>
            <p14:sldId id="260"/>
            <p14:sldId id="278"/>
            <p14:sldId id="301"/>
            <p14:sldId id="302"/>
            <p14:sldId id="296"/>
            <p14:sldId id="297"/>
            <p14:sldId id="298"/>
            <p14:sldId id="299"/>
            <p14:sldId id="300"/>
            <p14:sldId id="279"/>
            <p14:sldId id="280"/>
            <p14:sldId id="283"/>
            <p14:sldId id="303"/>
            <p14:sldId id="304"/>
          </p14:sldIdLst>
        </p14:section>
        <p14:section name="Canon and Hermeneutics" id="{84FFF59F-00BD-EB41-AC06-65E2228A1FB6}">
          <p14:sldIdLst>
            <p14:sldId id="261"/>
            <p14:sldId id="284"/>
            <p14:sldId id="285"/>
            <p14:sldId id="308"/>
            <p14:sldId id="309"/>
            <p14:sldId id="310"/>
            <p14:sldId id="286"/>
            <p14:sldId id="313"/>
            <p14:sldId id="287"/>
            <p14:sldId id="288"/>
            <p14:sldId id="314"/>
            <p14:sldId id="262"/>
            <p14:sldId id="272"/>
            <p14:sldId id="273"/>
            <p14:sldId id="32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11"/>
    <p:restoredTop sz="93910"/>
  </p:normalViewPr>
  <p:slideViewPr>
    <p:cSldViewPr snapToGrid="0" snapToObjects="1">
      <p:cViewPr>
        <p:scale>
          <a:sx n="64" d="100"/>
          <a:sy n="64" d="100"/>
        </p:scale>
        <p:origin x="1232" y="9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97F418-8EAD-7B46-8A49-DCD6067A16C7}" type="datetimeFigureOut">
              <a:rPr lang="en-US" smtClean="0"/>
              <a:t>1/14/17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8D0C59-2B58-8D45-9A1D-6E6D4AA92488}" type="slidenum">
              <a:rPr lang="en-US" smtClean="0"/>
              <a:t>‹#›</a:t>
            </a:fld>
            <a:endParaRPr lang="en-US"/>
          </a:p>
        </p:txBody>
      </p:sp>
    </p:spTree>
    <p:extLst>
      <p:ext uri="{BB962C8B-B14F-4D97-AF65-F5344CB8AC3E}">
        <p14:creationId xmlns:p14="http://schemas.microsoft.com/office/powerpoint/2010/main" val="190494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solidFill>
            <a:schemeClr val="bg1">
              <a:alpha val="60000"/>
            </a:schemeClr>
          </a:solidFill>
        </p:spPr>
        <p:txBody>
          <a:bodyPr anchor="ctr">
            <a:noAutofit/>
          </a:bodyPr>
          <a:lstStyle>
            <a:lvl1pPr algn="ctr">
              <a:defRPr sz="6600"/>
            </a:lvl1pPr>
          </a:lstStyle>
          <a:p>
            <a:r>
              <a:rPr lang="en-US" dirty="0" smtClean="0"/>
              <a:t>Click to edit Master title style</a:t>
            </a:r>
            <a:endParaRPr lang="en-US" dirty="0"/>
          </a:p>
        </p:txBody>
      </p:sp>
      <p:sp>
        <p:nvSpPr>
          <p:cNvPr id="3" name="Subtitle 2"/>
          <p:cNvSpPr>
            <a:spLocks noGrp="1"/>
          </p:cNvSpPr>
          <p:nvPr>
            <p:ph type="subTitle" idx="1"/>
          </p:nvPr>
        </p:nvSpPr>
        <p:spPr>
          <a:xfrm>
            <a:off x="2781300" y="3757313"/>
            <a:ext cx="6629400" cy="987215"/>
          </a:xfrm>
          <a:solidFill>
            <a:schemeClr val="bg1">
              <a:alpha val="54000"/>
            </a:schemeClr>
          </a:solidFill>
        </p:spPr>
        <p:txBody>
          <a:bodyPr anchor="ct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9511EB68-2BB1-D343-BF72-5EA8E334E39F}" type="datetimeFigureOut">
              <a:rPr lang="en-US" smtClean="0"/>
              <a:t>1/14/17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4DCA06-1819-7C4C-915D-0C6551A0D8E8}" type="slidenum">
              <a:rPr lang="en-US" smtClean="0"/>
              <a:t>‹#›</a:t>
            </a:fld>
            <a:endParaRPr lang="en-US"/>
          </a:p>
        </p:txBody>
      </p:sp>
    </p:spTree>
    <p:extLst>
      <p:ext uri="{BB962C8B-B14F-4D97-AF65-F5344CB8AC3E}">
        <p14:creationId xmlns:p14="http://schemas.microsoft.com/office/powerpoint/2010/main" val="1326252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11EB68-2BB1-D343-BF72-5EA8E334E39F}" type="datetimeFigureOut">
              <a:rPr lang="en-US" smtClean="0"/>
              <a:t>1/14/17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4DCA06-1819-7C4C-915D-0C6551A0D8E8}" type="slidenum">
              <a:rPr lang="en-US" smtClean="0"/>
              <a:t>‹#›</a:t>
            </a:fld>
            <a:endParaRPr lang="en-US"/>
          </a:p>
        </p:txBody>
      </p:sp>
    </p:spTree>
    <p:extLst>
      <p:ext uri="{BB962C8B-B14F-4D97-AF65-F5344CB8AC3E}">
        <p14:creationId xmlns:p14="http://schemas.microsoft.com/office/powerpoint/2010/main" val="1938415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11EB68-2BB1-D343-BF72-5EA8E334E39F}" type="datetimeFigureOut">
              <a:rPr lang="en-US" smtClean="0"/>
              <a:t>1/14/17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4DCA06-1819-7C4C-915D-0C6551A0D8E8}" type="slidenum">
              <a:rPr lang="en-US" smtClean="0"/>
              <a:t>‹#›</a:t>
            </a:fld>
            <a:endParaRPr lang="en-US"/>
          </a:p>
        </p:txBody>
      </p:sp>
    </p:spTree>
    <p:extLst>
      <p:ext uri="{BB962C8B-B14F-4D97-AF65-F5344CB8AC3E}">
        <p14:creationId xmlns:p14="http://schemas.microsoft.com/office/powerpoint/2010/main" val="1627123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11EB68-2BB1-D343-BF72-5EA8E334E39F}" type="datetimeFigureOut">
              <a:rPr lang="en-US" smtClean="0"/>
              <a:t>1/14/17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4DCA06-1819-7C4C-915D-0C6551A0D8E8}" type="slidenum">
              <a:rPr lang="en-US" smtClean="0"/>
              <a:t>‹#›</a:t>
            </a:fld>
            <a:endParaRPr lang="en-US"/>
          </a:p>
        </p:txBody>
      </p:sp>
    </p:spTree>
    <p:extLst>
      <p:ext uri="{BB962C8B-B14F-4D97-AF65-F5344CB8AC3E}">
        <p14:creationId xmlns:p14="http://schemas.microsoft.com/office/powerpoint/2010/main" val="1588675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11EB68-2BB1-D343-BF72-5EA8E334E39F}" type="datetimeFigureOut">
              <a:rPr lang="en-US" smtClean="0"/>
              <a:t>1/14/17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4DCA06-1819-7C4C-915D-0C6551A0D8E8}" type="slidenum">
              <a:rPr lang="en-US" smtClean="0"/>
              <a:t>‹#›</a:t>
            </a:fld>
            <a:endParaRPr lang="en-US"/>
          </a:p>
        </p:txBody>
      </p:sp>
    </p:spTree>
    <p:extLst>
      <p:ext uri="{BB962C8B-B14F-4D97-AF65-F5344CB8AC3E}">
        <p14:creationId xmlns:p14="http://schemas.microsoft.com/office/powerpoint/2010/main" val="1211466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11EB68-2BB1-D343-BF72-5EA8E334E39F}" type="datetimeFigureOut">
              <a:rPr lang="en-US" smtClean="0"/>
              <a:t>1/14/17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4DCA06-1819-7C4C-915D-0C6551A0D8E8}" type="slidenum">
              <a:rPr lang="en-US" smtClean="0"/>
              <a:t>‹#›</a:t>
            </a:fld>
            <a:endParaRPr lang="en-US"/>
          </a:p>
        </p:txBody>
      </p:sp>
    </p:spTree>
    <p:extLst>
      <p:ext uri="{BB962C8B-B14F-4D97-AF65-F5344CB8AC3E}">
        <p14:creationId xmlns:p14="http://schemas.microsoft.com/office/powerpoint/2010/main" val="824420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11EB68-2BB1-D343-BF72-5EA8E334E39F}" type="datetimeFigureOut">
              <a:rPr lang="en-US" smtClean="0"/>
              <a:t>1/14/17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4DCA06-1819-7C4C-915D-0C6551A0D8E8}" type="slidenum">
              <a:rPr lang="en-US" smtClean="0"/>
              <a:t>‹#›</a:t>
            </a:fld>
            <a:endParaRPr lang="en-US"/>
          </a:p>
        </p:txBody>
      </p:sp>
    </p:spTree>
    <p:extLst>
      <p:ext uri="{BB962C8B-B14F-4D97-AF65-F5344CB8AC3E}">
        <p14:creationId xmlns:p14="http://schemas.microsoft.com/office/powerpoint/2010/main" val="463256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11EB68-2BB1-D343-BF72-5EA8E334E39F}" type="datetimeFigureOut">
              <a:rPr lang="en-US" smtClean="0"/>
              <a:t>1/14/17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4DCA06-1819-7C4C-915D-0C6551A0D8E8}" type="slidenum">
              <a:rPr lang="en-US" smtClean="0"/>
              <a:t>‹#›</a:t>
            </a:fld>
            <a:endParaRPr lang="en-US"/>
          </a:p>
        </p:txBody>
      </p:sp>
    </p:spTree>
    <p:extLst>
      <p:ext uri="{BB962C8B-B14F-4D97-AF65-F5344CB8AC3E}">
        <p14:creationId xmlns:p14="http://schemas.microsoft.com/office/powerpoint/2010/main" val="1320279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11EB68-2BB1-D343-BF72-5EA8E334E39F}" type="datetimeFigureOut">
              <a:rPr lang="en-US" smtClean="0"/>
              <a:t>1/14/17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4DCA06-1819-7C4C-915D-0C6551A0D8E8}" type="slidenum">
              <a:rPr lang="en-US" smtClean="0"/>
              <a:t>‹#›</a:t>
            </a:fld>
            <a:endParaRPr lang="en-US"/>
          </a:p>
        </p:txBody>
      </p:sp>
    </p:spTree>
    <p:extLst>
      <p:ext uri="{BB962C8B-B14F-4D97-AF65-F5344CB8AC3E}">
        <p14:creationId xmlns:p14="http://schemas.microsoft.com/office/powerpoint/2010/main" val="2132633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11EB68-2BB1-D343-BF72-5EA8E334E39F}" type="datetimeFigureOut">
              <a:rPr lang="en-US" smtClean="0"/>
              <a:t>1/14/17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4DCA06-1819-7C4C-915D-0C6551A0D8E8}" type="slidenum">
              <a:rPr lang="en-US" smtClean="0"/>
              <a:t>‹#›</a:t>
            </a:fld>
            <a:endParaRPr lang="en-US"/>
          </a:p>
        </p:txBody>
      </p:sp>
    </p:spTree>
    <p:extLst>
      <p:ext uri="{BB962C8B-B14F-4D97-AF65-F5344CB8AC3E}">
        <p14:creationId xmlns:p14="http://schemas.microsoft.com/office/powerpoint/2010/main" val="1665451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11EB68-2BB1-D343-BF72-5EA8E334E39F}" type="datetimeFigureOut">
              <a:rPr lang="en-US" smtClean="0"/>
              <a:t>1/14/17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4DCA06-1819-7C4C-915D-0C6551A0D8E8}" type="slidenum">
              <a:rPr lang="en-US" smtClean="0"/>
              <a:t>‹#›</a:t>
            </a:fld>
            <a:endParaRPr lang="en-US"/>
          </a:p>
        </p:txBody>
      </p:sp>
    </p:spTree>
    <p:extLst>
      <p:ext uri="{BB962C8B-B14F-4D97-AF65-F5344CB8AC3E}">
        <p14:creationId xmlns:p14="http://schemas.microsoft.com/office/powerpoint/2010/main" val="9452534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a:solidFill>
            <a:schemeClr val="bg1">
              <a:alpha val="98000"/>
            </a:schemeClr>
          </a:solidFill>
        </p:spPr>
        <p:txBody>
          <a:bodyPr vert="horz" lIns="274320" tIns="91440" rIns="18288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a:solidFill>
            <a:schemeClr val="bg1">
              <a:alpha val="79000"/>
            </a:schemeClr>
          </a:solidFill>
        </p:spPr>
        <p:txBody>
          <a:bodyPr vert="horz" lIns="274320" tIns="182880" rIns="18288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11EB68-2BB1-D343-BF72-5EA8E334E39F}" type="datetimeFigureOut">
              <a:rPr lang="en-US" smtClean="0"/>
              <a:t>1/14/17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4DCA06-1819-7C4C-915D-0C6551A0D8E8}" type="slidenum">
              <a:rPr lang="en-US" smtClean="0"/>
              <a:t>‹#›</a:t>
            </a:fld>
            <a:endParaRPr lang="en-US"/>
          </a:p>
        </p:txBody>
      </p:sp>
    </p:spTree>
    <p:extLst>
      <p:ext uri="{BB962C8B-B14F-4D97-AF65-F5344CB8AC3E}">
        <p14:creationId xmlns:p14="http://schemas.microsoft.com/office/powerpoint/2010/main" val="1631358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800" b="1" kern="1200">
          <a:ln>
            <a:solidFill>
              <a:schemeClr val="tx1"/>
            </a:solidFill>
          </a:ln>
          <a:solidFill>
            <a:schemeClr val="bg2">
              <a:lumMod val="50000"/>
            </a:schemeClr>
          </a:solidFill>
          <a:effectLst>
            <a:outerShdw blurRad="25400" dist="50800" dir="2700000" algn="tl" rotWithShape="0">
              <a:prstClr val="black"/>
            </a:outerShdw>
          </a:effectLst>
          <a:latin typeface="GFS Ignacio" charset="0"/>
          <a:ea typeface="GFS Ignacio" charset="0"/>
          <a:cs typeface="GFS Ignacio" charset="0"/>
        </a:defRPr>
      </a:lvl1pPr>
    </p:titleStyle>
    <p:bodyStyle>
      <a:lvl1pPr marL="228600" indent="-228600" algn="l" defTabSz="914400" rtl="0" eaLnBrk="1" latinLnBrk="0" hangingPunct="1">
        <a:lnSpc>
          <a:spcPct val="90000"/>
        </a:lnSpc>
        <a:spcBef>
          <a:spcPts val="1000"/>
        </a:spcBef>
        <a:buFont typeface="Arial"/>
        <a:buChar char="•"/>
        <a:defRPr sz="3600" kern="1200">
          <a:solidFill>
            <a:schemeClr val="tx1"/>
          </a:solidFill>
          <a:effectLst>
            <a:outerShdw blurRad="38100" dist="38100" dir="2700000" algn="tl" rotWithShape="0">
              <a:schemeClr val="tx1">
                <a:lumMod val="50000"/>
                <a:lumOff val="50000"/>
                <a:alpha val="62000"/>
              </a:schemeClr>
            </a:outerShdw>
          </a:effectLst>
          <a:latin typeface="Beirut" charset="-78"/>
          <a:ea typeface="Beirut" charset="-78"/>
          <a:cs typeface="Beirut" charset="-78"/>
        </a:defRPr>
      </a:lvl1pPr>
      <a:lvl2pPr marL="685800" indent="-228600" algn="l" defTabSz="914400" rtl="0" eaLnBrk="1" latinLnBrk="0" hangingPunct="1">
        <a:lnSpc>
          <a:spcPct val="90000"/>
        </a:lnSpc>
        <a:spcBef>
          <a:spcPts val="500"/>
        </a:spcBef>
        <a:buFont typeface="Arial"/>
        <a:buChar char="•"/>
        <a:defRPr sz="3200" kern="1200">
          <a:solidFill>
            <a:schemeClr val="tx1"/>
          </a:solidFill>
          <a:effectLst>
            <a:outerShdw blurRad="38100" dist="38100" dir="2700000" algn="tl" rotWithShape="0">
              <a:schemeClr val="tx1">
                <a:lumMod val="50000"/>
                <a:lumOff val="50000"/>
                <a:alpha val="62000"/>
              </a:schemeClr>
            </a:outerShdw>
          </a:effectLst>
          <a:latin typeface="Beirut" charset="-78"/>
          <a:ea typeface="Beirut" charset="-78"/>
          <a:cs typeface="Beirut" charset="-78"/>
        </a:defRPr>
      </a:lvl2pPr>
      <a:lvl3pPr marL="1143000" indent="-228600" algn="l" defTabSz="914400" rtl="0" eaLnBrk="1" latinLnBrk="0" hangingPunct="1">
        <a:lnSpc>
          <a:spcPct val="90000"/>
        </a:lnSpc>
        <a:spcBef>
          <a:spcPts val="500"/>
        </a:spcBef>
        <a:buFont typeface="Arial"/>
        <a:buChar char="•"/>
        <a:defRPr sz="2800" kern="1200">
          <a:solidFill>
            <a:schemeClr val="tx1"/>
          </a:solidFill>
          <a:effectLst>
            <a:outerShdw blurRad="38100" dist="38100" dir="2700000" algn="tl" rotWithShape="0">
              <a:schemeClr val="tx1">
                <a:lumMod val="50000"/>
                <a:lumOff val="50000"/>
                <a:alpha val="62000"/>
              </a:schemeClr>
            </a:outerShdw>
          </a:effectLst>
          <a:latin typeface="Beirut" charset="-78"/>
          <a:ea typeface="Beirut" charset="-78"/>
          <a:cs typeface="Beirut" charset="-78"/>
        </a:defRPr>
      </a:lvl3pPr>
      <a:lvl4pPr marL="1600200" indent="-228600" algn="l" defTabSz="914400" rtl="0" eaLnBrk="1" latinLnBrk="0" hangingPunct="1">
        <a:lnSpc>
          <a:spcPct val="90000"/>
        </a:lnSpc>
        <a:spcBef>
          <a:spcPts val="500"/>
        </a:spcBef>
        <a:buFont typeface="Arial"/>
        <a:buChar char="•"/>
        <a:defRPr sz="2400" kern="1200">
          <a:solidFill>
            <a:schemeClr val="tx1"/>
          </a:solidFill>
          <a:effectLst>
            <a:outerShdw blurRad="38100" dist="38100" dir="2700000" algn="tl" rotWithShape="0">
              <a:schemeClr val="tx1">
                <a:lumMod val="50000"/>
                <a:lumOff val="50000"/>
                <a:alpha val="62000"/>
              </a:schemeClr>
            </a:outerShdw>
          </a:effectLst>
          <a:latin typeface="Beirut" charset="-78"/>
          <a:ea typeface="Beirut" charset="-78"/>
          <a:cs typeface="Beirut" charset="-78"/>
        </a:defRPr>
      </a:lvl4pPr>
      <a:lvl5pPr marL="2057400" indent="-228600" algn="l" defTabSz="914400" rtl="0" eaLnBrk="1" latinLnBrk="0" hangingPunct="1">
        <a:lnSpc>
          <a:spcPct val="90000"/>
        </a:lnSpc>
        <a:spcBef>
          <a:spcPts val="500"/>
        </a:spcBef>
        <a:buFont typeface="Arial"/>
        <a:buChar char="•"/>
        <a:defRPr sz="2400" kern="1200">
          <a:solidFill>
            <a:schemeClr val="tx1"/>
          </a:solidFill>
          <a:effectLst>
            <a:outerShdw blurRad="38100" dist="38100" dir="2700000" algn="tl" rotWithShape="0">
              <a:schemeClr val="tx1">
                <a:lumMod val="50000"/>
                <a:lumOff val="50000"/>
                <a:alpha val="62000"/>
              </a:schemeClr>
            </a:outerShdw>
          </a:effectLst>
          <a:latin typeface="Beirut" charset="-78"/>
          <a:ea typeface="Beirut" charset="-78"/>
          <a:cs typeface="Beirut" charset="-78"/>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4" Type="http://schemas.microsoft.com/office/2007/relationships/hdphoto" Target="../media/hdphoto3.wdp"/><Relationship Id="rId5"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microsoft.com/office/2007/relationships/hdphoto" Target="../media/hdphoto4.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microsoft.com/office/2007/relationships/hdphoto" Target="../media/hdphoto5.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microsoft.com/office/2007/relationships/hdphoto" Target="../media/hdphoto6.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microsoft.com/office/2007/relationships/hdphoto" Target="../media/hdphoto7.wdp"/></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1.wdp"/><Relationship Id="rId5" Type="http://schemas.openxmlformats.org/officeDocument/2006/relationships/image" Target="../media/image6.png"/><Relationship Id="rId6"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dirty="0" err="1" smtClean="0"/>
              <a:t>Bibliology</a:t>
            </a:r>
            <a:endParaRPr lang="en-US" sz="6600" dirty="0"/>
          </a:p>
        </p:txBody>
      </p:sp>
      <p:sp>
        <p:nvSpPr>
          <p:cNvPr id="3" name="Subtitle 2"/>
          <p:cNvSpPr>
            <a:spLocks noGrp="1"/>
          </p:cNvSpPr>
          <p:nvPr>
            <p:ph type="subTitle" idx="1"/>
          </p:nvPr>
        </p:nvSpPr>
        <p:spPr/>
        <p:txBody>
          <a:bodyPr/>
          <a:lstStyle/>
          <a:p>
            <a:r>
              <a:rPr lang="en-US" dirty="0" smtClean="0"/>
              <a:t>“Words About </a:t>
            </a:r>
            <a:r>
              <a:rPr lang="en-US" smtClean="0"/>
              <a:t>the Book”</a:t>
            </a:r>
            <a:endParaRPr lang="en-US" dirty="0"/>
          </a:p>
        </p:txBody>
      </p:sp>
      <p:sp>
        <p:nvSpPr>
          <p:cNvPr id="4" name="Subtitle 2"/>
          <p:cNvSpPr txBox="1">
            <a:spLocks/>
          </p:cNvSpPr>
          <p:nvPr/>
        </p:nvSpPr>
        <p:spPr>
          <a:xfrm>
            <a:off x="9601201" y="5981701"/>
            <a:ext cx="1676400" cy="876299"/>
          </a:xfrm>
          <a:prstGeom prst="rect">
            <a:avLst/>
          </a:prstGeom>
        </p:spPr>
        <p:txBody>
          <a:bodyPr>
            <a:normAutofit/>
          </a:bodyPr>
          <a:lstStyle>
            <a:lvl1pPr marL="0" indent="0" algn="ctr" defTabSz="342900" rtl="0" eaLnBrk="1" latinLnBrk="0" hangingPunct="1">
              <a:spcBef>
                <a:spcPct val="20000"/>
              </a:spcBef>
              <a:buFont typeface="Arial"/>
              <a:buNone/>
              <a:defRPr sz="3200" kern="1200">
                <a:ln w="3175">
                  <a:solidFill>
                    <a:schemeClr val="tx1"/>
                  </a:solidFill>
                </a:ln>
                <a:solidFill>
                  <a:schemeClr val="tx1">
                    <a:tint val="75000"/>
                  </a:schemeClr>
                </a:solidFill>
                <a:effectLst>
                  <a:outerShdw blurRad="12700" dist="38100" dir="2700000" algn="tl" rotWithShape="0">
                    <a:srgbClr val="000000">
                      <a:alpha val="98000"/>
                    </a:srgbClr>
                  </a:outerShdw>
                </a:effectLst>
                <a:latin typeface="Helvetica"/>
                <a:ea typeface="+mn-ea"/>
                <a:cs typeface="+mn-cs"/>
              </a:defRPr>
            </a:lvl1pPr>
            <a:lvl2pPr marL="342900" indent="0" algn="ctr" defTabSz="342900" rtl="0" eaLnBrk="1" latinLnBrk="0" hangingPunct="1">
              <a:spcBef>
                <a:spcPct val="20000"/>
              </a:spcBef>
              <a:buFont typeface="Arial"/>
              <a:buNone/>
              <a:defRPr sz="2800" kern="1200">
                <a:ln w="3175">
                  <a:solidFill>
                    <a:schemeClr val="tx1"/>
                  </a:solidFill>
                </a:ln>
                <a:solidFill>
                  <a:schemeClr val="tx1">
                    <a:tint val="75000"/>
                  </a:schemeClr>
                </a:solidFill>
                <a:effectLst>
                  <a:outerShdw blurRad="12700" dist="38100" dir="2700000" algn="tl" rotWithShape="0">
                    <a:srgbClr val="000000">
                      <a:alpha val="98000"/>
                    </a:srgbClr>
                  </a:outerShdw>
                </a:effectLst>
                <a:latin typeface="Helvetica"/>
                <a:ea typeface="+mn-ea"/>
                <a:cs typeface="+mn-cs"/>
              </a:defRPr>
            </a:lvl2pPr>
            <a:lvl3pPr marL="685800" indent="0" algn="ctr" defTabSz="342900" rtl="0" eaLnBrk="1" latinLnBrk="0" hangingPunct="1">
              <a:spcBef>
                <a:spcPct val="20000"/>
              </a:spcBef>
              <a:buFont typeface="Arial"/>
              <a:buNone/>
              <a:defRPr sz="2600" kern="1200">
                <a:ln w="3175">
                  <a:solidFill>
                    <a:schemeClr val="tx1"/>
                  </a:solidFill>
                </a:ln>
                <a:solidFill>
                  <a:schemeClr val="tx1">
                    <a:tint val="75000"/>
                  </a:schemeClr>
                </a:solidFill>
                <a:effectLst>
                  <a:outerShdw blurRad="12700" dist="38100" dir="2700000" algn="tl" rotWithShape="0">
                    <a:srgbClr val="000000">
                      <a:alpha val="98000"/>
                    </a:srgbClr>
                  </a:outerShdw>
                </a:effectLst>
                <a:latin typeface="Helvetica"/>
                <a:ea typeface="+mn-ea"/>
                <a:cs typeface="+mn-cs"/>
              </a:defRPr>
            </a:lvl3pPr>
            <a:lvl4pPr marL="1028700" indent="0" algn="ctr" defTabSz="342900" rtl="0" eaLnBrk="1" latinLnBrk="0" hangingPunct="1">
              <a:spcBef>
                <a:spcPct val="20000"/>
              </a:spcBef>
              <a:buFont typeface="Arial"/>
              <a:buNone/>
              <a:defRPr sz="2400" kern="1200">
                <a:ln w="3175">
                  <a:solidFill>
                    <a:schemeClr val="tx1"/>
                  </a:solidFill>
                </a:ln>
                <a:solidFill>
                  <a:schemeClr val="tx1">
                    <a:tint val="75000"/>
                  </a:schemeClr>
                </a:solidFill>
                <a:effectLst>
                  <a:outerShdw blurRad="12700" dist="38100" dir="2700000" algn="tl" rotWithShape="0">
                    <a:srgbClr val="000000">
                      <a:alpha val="98000"/>
                    </a:srgbClr>
                  </a:outerShdw>
                </a:effectLst>
                <a:latin typeface="Helvetica"/>
                <a:ea typeface="+mn-ea"/>
                <a:cs typeface="+mn-cs"/>
              </a:defRPr>
            </a:lvl4pPr>
            <a:lvl5pPr marL="1371600" indent="0" algn="ctr" defTabSz="342900" rtl="0" eaLnBrk="1" latinLnBrk="0" hangingPunct="1">
              <a:spcBef>
                <a:spcPct val="20000"/>
              </a:spcBef>
              <a:buFont typeface="Arial"/>
              <a:buNone/>
              <a:defRPr sz="2400" kern="1200">
                <a:ln w="3175">
                  <a:solidFill>
                    <a:schemeClr val="tx1"/>
                  </a:solidFill>
                </a:ln>
                <a:solidFill>
                  <a:schemeClr val="tx1">
                    <a:tint val="75000"/>
                  </a:schemeClr>
                </a:solidFill>
                <a:effectLst>
                  <a:outerShdw blurRad="12700" dist="38100" dir="2700000" algn="tl" rotWithShape="0">
                    <a:srgbClr val="000000">
                      <a:alpha val="98000"/>
                    </a:srgbClr>
                  </a:outerShdw>
                </a:effectLst>
                <a:latin typeface="Helvetica"/>
                <a:ea typeface="+mn-ea"/>
                <a:cs typeface="+mn-cs"/>
              </a:defRPr>
            </a:lvl5pPr>
            <a:lvl6pPr marL="17145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6pPr>
            <a:lvl7pPr marL="20574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7pPr>
            <a:lvl8pPr marL="24003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8pPr>
            <a:lvl9pPr marL="2743200" indent="0" algn="ctr" defTabSz="342900" rtl="0" eaLnBrk="1" latinLnBrk="0" hangingPunct="1">
              <a:spcBef>
                <a:spcPct val="20000"/>
              </a:spcBef>
              <a:buFont typeface="Arial"/>
              <a:buNone/>
              <a:defRPr sz="1500" kern="1200">
                <a:solidFill>
                  <a:schemeClr val="tx1">
                    <a:tint val="75000"/>
                  </a:schemeClr>
                </a:solidFill>
                <a:latin typeface="+mn-lt"/>
                <a:ea typeface="+mn-ea"/>
                <a:cs typeface="+mn-cs"/>
              </a:defRPr>
            </a:lvl9pPr>
          </a:lstStyle>
          <a:p>
            <a:pPr algn="r" fontAlgn="auto">
              <a:spcAft>
                <a:spcPts val="0"/>
              </a:spcAft>
              <a:defRPr/>
            </a:pPr>
            <a:r>
              <a:rPr lang="en-US" sz="1400" dirty="0" smtClean="0">
                <a:ln w="3175">
                  <a:noFill/>
                </a:ln>
                <a:solidFill>
                  <a:schemeClr val="tx1"/>
                </a:solidFill>
                <a:effectLst/>
              </a:rPr>
              <a:t>By Stephen </a:t>
            </a:r>
            <a:r>
              <a:rPr lang="en-US" sz="1400" dirty="0" err="1" smtClean="0">
                <a:ln w="3175">
                  <a:noFill/>
                </a:ln>
                <a:solidFill>
                  <a:schemeClr val="tx1"/>
                </a:solidFill>
                <a:effectLst/>
              </a:rPr>
              <a:t>Curto</a:t>
            </a:r>
            <a:endParaRPr lang="en-US" sz="1400" dirty="0" smtClean="0">
              <a:ln w="3175">
                <a:noFill/>
              </a:ln>
              <a:solidFill>
                <a:schemeClr val="tx1"/>
              </a:solidFill>
              <a:effectLst/>
            </a:endParaRPr>
          </a:p>
          <a:p>
            <a:pPr algn="r" fontAlgn="auto">
              <a:spcAft>
                <a:spcPts val="0"/>
              </a:spcAft>
              <a:defRPr/>
            </a:pPr>
            <a:r>
              <a:rPr lang="en-US" sz="1400" dirty="0" smtClean="0">
                <a:ln w="3175">
                  <a:noFill/>
                </a:ln>
                <a:solidFill>
                  <a:schemeClr val="tx1"/>
                </a:solidFill>
                <a:effectLst/>
              </a:rPr>
              <a:t>For </a:t>
            </a:r>
            <a:r>
              <a:rPr lang="en-US" sz="1400" dirty="0" err="1" smtClean="0">
                <a:ln w="3175">
                  <a:noFill/>
                </a:ln>
                <a:solidFill>
                  <a:schemeClr val="tx1"/>
                </a:solidFill>
                <a:effectLst/>
              </a:rPr>
              <a:t>Homegroup</a:t>
            </a:r>
            <a:endParaRPr lang="en-US" sz="1400" dirty="0" smtClean="0">
              <a:ln w="3175">
                <a:noFill/>
              </a:ln>
              <a:solidFill>
                <a:schemeClr val="tx1"/>
              </a:solidFill>
              <a:effectLst/>
            </a:endParaRPr>
          </a:p>
          <a:p>
            <a:pPr algn="r" fontAlgn="auto">
              <a:spcAft>
                <a:spcPts val="0"/>
              </a:spcAft>
              <a:defRPr/>
            </a:pPr>
            <a:r>
              <a:rPr lang="en-US" sz="1400" dirty="0" smtClean="0">
                <a:ln w="3175">
                  <a:noFill/>
                </a:ln>
                <a:solidFill>
                  <a:schemeClr val="tx1"/>
                </a:solidFill>
                <a:effectLst/>
              </a:rPr>
              <a:t>January 15, 2017</a:t>
            </a:r>
            <a:endParaRPr lang="en-US" sz="1400" dirty="0">
              <a:ln w="3175">
                <a:noFill/>
              </a:ln>
              <a:solidFill>
                <a:schemeClr val="tx1"/>
              </a:solidFill>
              <a:effectLst/>
            </a:endParaRPr>
          </a:p>
        </p:txBody>
      </p:sp>
      <p:pic>
        <p:nvPicPr>
          <p:cNvPr id="5" name="Picture 4" descr="logo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277600" y="5981701"/>
            <a:ext cx="801688"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09118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The Bible as the Sole Authority</a:t>
            </a:r>
          </a:p>
          <a:p>
            <a:pPr>
              <a:lnSpc>
                <a:spcPct val="100000"/>
              </a:lnSpc>
              <a:spcBef>
                <a:spcPts val="0"/>
              </a:spcBef>
            </a:pPr>
            <a:r>
              <a:rPr lang="en-US" dirty="0" smtClean="0"/>
              <a:t>All authentic revelation is equally authoritative</a:t>
            </a:r>
          </a:p>
          <a:p>
            <a:pPr>
              <a:lnSpc>
                <a:spcPct val="100000"/>
              </a:lnSpc>
              <a:spcBef>
                <a:spcPts val="0"/>
              </a:spcBef>
            </a:pPr>
            <a:r>
              <a:rPr lang="en-US" dirty="0" smtClean="0"/>
              <a:t>Not all revelation is equally available</a:t>
            </a:r>
          </a:p>
          <a:p>
            <a:pPr>
              <a:lnSpc>
                <a:spcPct val="100000"/>
              </a:lnSpc>
              <a:spcBef>
                <a:spcPts val="0"/>
              </a:spcBef>
            </a:pPr>
            <a:r>
              <a:rPr lang="en-US" dirty="0" smtClean="0"/>
              <a:t>Not all revelation is equally understandable</a:t>
            </a:r>
          </a:p>
          <a:p>
            <a:pPr>
              <a:lnSpc>
                <a:spcPct val="100000"/>
              </a:lnSpc>
              <a:spcBef>
                <a:spcPts val="0"/>
              </a:spcBef>
            </a:pPr>
            <a:r>
              <a:rPr lang="en-US" u="sng" dirty="0" smtClean="0"/>
              <a:t>The Bible is the only verifiable, authentic special revelation available to all Christians in this Dispensation.</a:t>
            </a:r>
          </a:p>
        </p:txBody>
      </p:sp>
    </p:spTree>
    <p:extLst>
      <p:ext uri="{BB962C8B-B14F-4D97-AF65-F5344CB8AC3E}">
        <p14:creationId xmlns:p14="http://schemas.microsoft.com/office/powerpoint/2010/main" val="3171817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The Bible as the Sole Authority</a:t>
            </a:r>
          </a:p>
          <a:p>
            <a:pPr>
              <a:lnSpc>
                <a:spcPct val="100000"/>
              </a:lnSpc>
              <a:spcBef>
                <a:spcPts val="0"/>
              </a:spcBef>
            </a:pPr>
            <a:r>
              <a:rPr lang="en-US" dirty="0" smtClean="0"/>
              <a:t>What about the authority of the Church? </a:t>
            </a:r>
          </a:p>
          <a:p>
            <a:pPr lvl="1">
              <a:lnSpc>
                <a:spcPct val="100000"/>
              </a:lnSpc>
              <a:spcBef>
                <a:spcPts val="0"/>
              </a:spcBef>
            </a:pPr>
            <a:endParaRPr lang="en-US" u="sng" dirty="0" smtClean="0"/>
          </a:p>
        </p:txBody>
      </p:sp>
    </p:spTree>
    <p:extLst>
      <p:ext uri="{BB962C8B-B14F-4D97-AF65-F5344CB8AC3E}">
        <p14:creationId xmlns:p14="http://schemas.microsoft.com/office/powerpoint/2010/main" val="15133685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The Bible as the Sole Authority</a:t>
            </a:r>
          </a:p>
          <a:p>
            <a:pPr>
              <a:lnSpc>
                <a:spcPct val="100000"/>
              </a:lnSpc>
              <a:spcBef>
                <a:spcPts val="0"/>
              </a:spcBef>
            </a:pPr>
            <a:r>
              <a:rPr lang="en-US" dirty="0" smtClean="0"/>
              <a:t>What about the authority of the Church? </a:t>
            </a:r>
          </a:p>
          <a:p>
            <a:pPr lvl="1">
              <a:lnSpc>
                <a:spcPct val="100000"/>
              </a:lnSpc>
              <a:spcBef>
                <a:spcPts val="0"/>
              </a:spcBef>
            </a:pPr>
            <a:r>
              <a:rPr lang="en-US" sz="2600" dirty="0"/>
              <a:t>“Unless I am convinced by the testimony of the Holy Scriptures or by evident </a:t>
            </a:r>
            <a:r>
              <a:rPr lang="en-US" sz="2600" u="sng" dirty="0"/>
              <a:t>reason-for I can believe neither pope nor councils alone, as it is clear that they have erred repeatedly and contradicted themselves</a:t>
            </a:r>
            <a:r>
              <a:rPr lang="en-US" sz="2600" dirty="0"/>
              <a:t>-I consider myself convicted by the testimony of Holy Scripture, which is my basis; my conscience is captive to the Word of God. Thus I cannot and will not recant, because acting against one's conscience is neither safe nor sound. God help me. Amen</a:t>
            </a:r>
            <a:r>
              <a:rPr lang="en-US" sz="2600" dirty="0" smtClean="0"/>
              <a:t>.” - Luther</a:t>
            </a:r>
            <a:endParaRPr lang="en-US" sz="2600" dirty="0"/>
          </a:p>
          <a:p>
            <a:pPr lvl="1">
              <a:lnSpc>
                <a:spcPct val="100000"/>
              </a:lnSpc>
              <a:spcBef>
                <a:spcPts val="0"/>
              </a:spcBef>
            </a:pPr>
            <a:endParaRPr lang="en-US" u="sng" dirty="0" smtClean="0"/>
          </a:p>
        </p:txBody>
      </p:sp>
      <p:pic>
        <p:nvPicPr>
          <p:cNvPr id="4" name="Picture 3"/>
          <p:cNvPicPr>
            <a:picLocks noChangeAspect="1"/>
          </p:cNvPicPr>
          <p:nvPr/>
        </p:nvPicPr>
        <p:blipFill>
          <a:blip r:embed="rId2"/>
          <a:stretch>
            <a:fillRect/>
          </a:stretch>
        </p:blipFill>
        <p:spPr>
          <a:xfrm>
            <a:off x="7679266" y="-169334"/>
            <a:ext cx="4962323" cy="2574205"/>
          </a:xfrm>
          <a:prstGeom prst="rect">
            <a:avLst/>
          </a:prstGeom>
        </p:spPr>
      </p:pic>
    </p:spTree>
    <p:extLst>
      <p:ext uri="{BB962C8B-B14F-4D97-AF65-F5344CB8AC3E}">
        <p14:creationId xmlns:p14="http://schemas.microsoft.com/office/powerpoint/2010/main" val="13647146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Inspiration</a:t>
            </a:r>
            <a:endParaRPr lang="en-US" dirty="0"/>
          </a:p>
        </p:txBody>
      </p:sp>
      <p:sp>
        <p:nvSpPr>
          <p:cNvPr id="3" name="Content Placeholder 2"/>
          <p:cNvSpPr>
            <a:spLocks noGrp="1"/>
          </p:cNvSpPr>
          <p:nvPr>
            <p:ph idx="1"/>
          </p:nvPr>
        </p:nvSpPr>
        <p:spPr/>
        <p:txBody>
          <a:bodyPr>
            <a:normAutofit/>
          </a:bodyPr>
          <a:lstStyle/>
          <a:p>
            <a:r>
              <a:rPr lang="en-US" dirty="0" smtClean="0"/>
              <a:t>Definition (Stephen’s View)</a:t>
            </a:r>
          </a:p>
          <a:p>
            <a:r>
              <a:rPr lang="en-US" dirty="0" smtClean="0"/>
              <a:t>Internal Evidence</a:t>
            </a:r>
          </a:p>
          <a:p>
            <a:r>
              <a:rPr lang="en-US" dirty="0" smtClean="0"/>
              <a:t>Opposing Views</a:t>
            </a:r>
          </a:p>
        </p:txBody>
      </p:sp>
    </p:spTree>
    <p:extLst>
      <p:ext uri="{BB962C8B-B14F-4D97-AF65-F5344CB8AC3E}">
        <p14:creationId xmlns:p14="http://schemas.microsoft.com/office/powerpoint/2010/main" val="14470910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Inspiration</a:t>
            </a:r>
            <a:endParaRPr lang="en-US" dirty="0"/>
          </a:p>
        </p:txBody>
      </p:sp>
      <p:sp>
        <p:nvSpPr>
          <p:cNvPr id="3" name="Content Placeholder 2"/>
          <p:cNvSpPr>
            <a:spLocks noGrp="1"/>
          </p:cNvSpPr>
          <p:nvPr>
            <p:ph idx="1"/>
          </p:nvPr>
        </p:nvSpPr>
        <p:spPr>
          <a:xfrm>
            <a:off x="838200" y="1825625"/>
            <a:ext cx="10515600" cy="4351338"/>
          </a:xfrm>
        </p:spPr>
        <p:txBody>
          <a:bodyPr>
            <a:normAutofit/>
          </a:bodyPr>
          <a:lstStyle/>
          <a:p>
            <a:pPr marL="0" indent="0">
              <a:buNone/>
            </a:pPr>
            <a:r>
              <a:rPr lang="en-US" dirty="0" smtClean="0"/>
              <a:t>Definition (Stephen’s View)</a:t>
            </a:r>
          </a:p>
          <a:p>
            <a:r>
              <a:rPr lang="en-US" dirty="0" smtClean="0"/>
              <a:t>Verbal Plenary Inspiration</a:t>
            </a:r>
          </a:p>
          <a:p>
            <a:pPr lvl="1"/>
            <a:r>
              <a:rPr lang="en-US" dirty="0" smtClean="0"/>
              <a:t>Verbal – the specific words are inspired</a:t>
            </a:r>
          </a:p>
          <a:p>
            <a:pPr lvl="1"/>
            <a:r>
              <a:rPr lang="en-US" dirty="0" smtClean="0"/>
              <a:t>Plenary – all of the words are inspired</a:t>
            </a:r>
          </a:p>
          <a:p>
            <a:pPr lvl="1"/>
            <a:r>
              <a:rPr lang="en-US" dirty="0" smtClean="0"/>
              <a:t>Inspiration – God breathed the words through the men</a:t>
            </a:r>
          </a:p>
          <a:p>
            <a:pPr lvl="2"/>
            <a:r>
              <a:rPr lang="en-US" dirty="0" err="1" smtClean="0"/>
              <a:t>latin</a:t>
            </a:r>
            <a:r>
              <a:rPr lang="en-US" dirty="0" smtClean="0"/>
              <a:t>: </a:t>
            </a:r>
            <a:r>
              <a:rPr lang="en-US" i="1" dirty="0" smtClean="0"/>
              <a:t>in</a:t>
            </a:r>
            <a:r>
              <a:rPr lang="en-US" dirty="0" smtClean="0"/>
              <a:t>- “into”; </a:t>
            </a:r>
            <a:r>
              <a:rPr lang="en-US" i="1" dirty="0" err="1" smtClean="0"/>
              <a:t>spirare</a:t>
            </a:r>
            <a:r>
              <a:rPr lang="en-US" dirty="0" smtClean="0"/>
              <a:t>- “breath”</a:t>
            </a:r>
            <a:endParaRPr lang="en-US" i="1" dirty="0" smtClean="0"/>
          </a:p>
        </p:txBody>
      </p:sp>
      <p:pic>
        <p:nvPicPr>
          <p:cNvPr id="4" name="Picture 3"/>
          <p:cNvPicPr>
            <a:picLocks noChangeAspect="1"/>
          </p:cNvPicPr>
          <p:nvPr/>
        </p:nvPicPr>
        <p:blipFill>
          <a:blip r:embed="rId2"/>
          <a:stretch>
            <a:fillRect/>
          </a:stretch>
        </p:blipFill>
        <p:spPr>
          <a:xfrm>
            <a:off x="6336262" y="671803"/>
            <a:ext cx="2029409" cy="1352939"/>
          </a:xfrm>
          <a:prstGeom prst="rect">
            <a:avLst/>
          </a:prstGeom>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54717" y1="94688" x2="54717" y2="94688"/>
                        <a14:foregroundMark x1="83962" y1="89813" x2="83962" y2="89813"/>
                        <a14:foregroundMark x1="88470" y1="93063" x2="23690" y2="93875"/>
                        <a14:foregroundMark x1="4927" y1="79438" x2="13627" y2="96875"/>
                        <a14:foregroundMark x1="19602" y1="84063" x2="49266" y2="87625"/>
                      </a14:backgroundRemoval>
                    </a14:imgEffect>
                  </a14:imgLayer>
                </a14:imgProps>
              </a:ext>
            </a:extLst>
          </a:blip>
          <a:stretch>
            <a:fillRect/>
          </a:stretch>
        </p:blipFill>
        <p:spPr>
          <a:xfrm>
            <a:off x="8225047" y="738608"/>
            <a:ext cx="1473407" cy="2471123"/>
          </a:xfrm>
          <a:prstGeom prst="rect">
            <a:avLst/>
          </a:prstGeom>
        </p:spPr>
      </p:pic>
      <p:pic>
        <p:nvPicPr>
          <p:cNvPr id="6" name="Picture 5"/>
          <p:cNvPicPr>
            <a:picLocks noChangeAspect="1"/>
          </p:cNvPicPr>
          <p:nvPr/>
        </p:nvPicPr>
        <p:blipFill>
          <a:blip r:embed="rId5"/>
          <a:stretch>
            <a:fillRect/>
          </a:stretch>
        </p:blipFill>
        <p:spPr>
          <a:xfrm>
            <a:off x="9650359" y="1690688"/>
            <a:ext cx="2505269" cy="2505269"/>
          </a:xfrm>
          <a:prstGeom prst="rect">
            <a:avLst/>
          </a:prstGeom>
        </p:spPr>
      </p:pic>
    </p:spTree>
    <p:extLst>
      <p:ext uri="{BB962C8B-B14F-4D97-AF65-F5344CB8AC3E}">
        <p14:creationId xmlns:p14="http://schemas.microsoft.com/office/powerpoint/2010/main" val="71583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Inspiration</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smtClean="0"/>
              <a:t>Definition (Stephen’s View)</a:t>
            </a:r>
          </a:p>
          <a:p>
            <a:r>
              <a:rPr lang="en-US" dirty="0" smtClean="0"/>
              <a:t>“God superintended the human authors of the Bible so that they composed and recorded without error His message to mankind in the words of their original writings.”-</a:t>
            </a:r>
            <a:r>
              <a:rPr lang="en-US" sz="2800" dirty="0" smtClean="0"/>
              <a:t>Ryrie</a:t>
            </a:r>
            <a:r>
              <a:rPr lang="en-US" baseline="30000" dirty="0" smtClean="0"/>
              <a:t>1</a:t>
            </a:r>
          </a:p>
          <a:p>
            <a:r>
              <a:rPr lang="en-US" dirty="0"/>
              <a:t>“In the sense in which the works of a man are his words, revealing his thoughts</a:t>
            </a:r>
            <a:r>
              <a:rPr lang="en-US" dirty="0" smtClean="0"/>
              <a:t>, will</a:t>
            </a:r>
            <a:r>
              <a:rPr lang="en-US" dirty="0"/>
              <a:t>, purposes, the Scriptures are the word of God. He is their author. Their contents </a:t>
            </a:r>
            <a:r>
              <a:rPr lang="en-US" dirty="0" smtClean="0"/>
              <a:t>rest on </a:t>
            </a:r>
            <a:r>
              <a:rPr lang="en-US" dirty="0"/>
              <a:t>his authority. They are not merely his as written by pious men, not a human form </a:t>
            </a:r>
            <a:r>
              <a:rPr lang="en-US" dirty="0" smtClean="0"/>
              <a:t>of divine </a:t>
            </a:r>
            <a:r>
              <a:rPr lang="en-US" dirty="0"/>
              <a:t>truth, but God’s own exhibition of truth. </a:t>
            </a:r>
            <a:r>
              <a:rPr lang="en-US" dirty="0" smtClean="0"/>
              <a:t>“ – </a:t>
            </a:r>
            <a:r>
              <a:rPr lang="en-US" sz="2800" dirty="0" smtClean="0"/>
              <a:t>Hodge</a:t>
            </a:r>
            <a:r>
              <a:rPr lang="en-US" sz="2800" baseline="30000" dirty="0" smtClean="0"/>
              <a:t>2</a:t>
            </a:r>
          </a:p>
          <a:p>
            <a:r>
              <a:rPr lang="en-US" dirty="0" smtClean="0">
                <a:effectLst/>
              </a:rPr>
              <a:t>“A </a:t>
            </a:r>
            <a:r>
              <a:rPr lang="en-US" dirty="0">
                <a:effectLst/>
              </a:rPr>
              <a:t>supernatural influence exerted on the sacred writers by the Spirit of God, by virtue of which their writings are given Divine trustworthiness</a:t>
            </a:r>
            <a:r>
              <a:rPr lang="en-US" dirty="0" smtClean="0">
                <a:effectLst/>
              </a:rPr>
              <a:t>.”- </a:t>
            </a:r>
            <a:r>
              <a:rPr lang="en-US" sz="2800" dirty="0" smtClean="0">
                <a:effectLst/>
              </a:rPr>
              <a:t>Warfield</a:t>
            </a:r>
            <a:r>
              <a:rPr lang="en-US" sz="2800" baseline="30000" dirty="0" smtClean="0">
                <a:effectLst/>
              </a:rPr>
              <a:t>3</a:t>
            </a:r>
            <a:endParaRPr lang="en-US" sz="2800" dirty="0" smtClean="0"/>
          </a:p>
        </p:txBody>
      </p:sp>
    </p:spTree>
    <p:extLst>
      <p:ext uri="{BB962C8B-B14F-4D97-AF65-F5344CB8AC3E}">
        <p14:creationId xmlns:p14="http://schemas.microsoft.com/office/powerpoint/2010/main" val="20107291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Inspiration</a:t>
            </a:r>
            <a:endParaRPr lang="en-US" dirty="0"/>
          </a:p>
        </p:txBody>
      </p:sp>
      <p:sp>
        <p:nvSpPr>
          <p:cNvPr id="3" name="Content Placeholder 2"/>
          <p:cNvSpPr>
            <a:spLocks noGrp="1"/>
          </p:cNvSpPr>
          <p:nvPr>
            <p:ph idx="1"/>
          </p:nvPr>
        </p:nvSpPr>
        <p:spPr>
          <a:xfrm>
            <a:off x="838200" y="1825625"/>
            <a:ext cx="10515600" cy="4351338"/>
          </a:xfrm>
        </p:spPr>
        <p:txBody>
          <a:bodyPr>
            <a:normAutofit/>
          </a:bodyPr>
          <a:lstStyle/>
          <a:p>
            <a:pPr marL="0" indent="0">
              <a:buNone/>
            </a:pPr>
            <a:r>
              <a:rPr lang="en-US" dirty="0" smtClean="0"/>
              <a:t>Definition (Stephen’s View)</a:t>
            </a:r>
          </a:p>
          <a:p>
            <a:r>
              <a:rPr lang="en-US" dirty="0" smtClean="0"/>
              <a:t>“</a:t>
            </a:r>
            <a:r>
              <a:rPr lang="en-US" u="sng" dirty="0" smtClean="0"/>
              <a:t>Every word </a:t>
            </a:r>
            <a:r>
              <a:rPr lang="en-US" dirty="0" smtClean="0"/>
              <a:t>of scripture is inspired by God, and done so in such a way that </a:t>
            </a:r>
            <a:r>
              <a:rPr lang="en-US" u="sng" dirty="0" smtClean="0"/>
              <a:t>the author</a:t>
            </a:r>
            <a:r>
              <a:rPr lang="en-US" dirty="0" smtClean="0"/>
              <a:t> is both truly God and truly man. Every word correctly conveys </a:t>
            </a:r>
            <a:r>
              <a:rPr lang="en-US" u="sng" dirty="0" smtClean="0"/>
              <a:t>God’s intended meaning</a:t>
            </a:r>
            <a:r>
              <a:rPr lang="en-US" dirty="0" smtClean="0"/>
              <a:t>, while</a:t>
            </a:r>
            <a:r>
              <a:rPr lang="en-US" u="sng" dirty="0" smtClean="0"/>
              <a:t> the man acting as God’s instrument does not surrender his mind, will, or style therein</a:t>
            </a:r>
            <a:r>
              <a:rPr lang="en-US" dirty="0" smtClean="0"/>
              <a:t>.” </a:t>
            </a:r>
            <a:r>
              <a:rPr lang="en-US" sz="2400" dirty="0" smtClean="0"/>
              <a:t>– </a:t>
            </a:r>
            <a:r>
              <a:rPr lang="en-US" sz="2400" dirty="0" err="1" smtClean="0"/>
              <a:t>Curto</a:t>
            </a:r>
            <a:endParaRPr lang="en-US" sz="2400" dirty="0" smtClean="0"/>
          </a:p>
          <a:p>
            <a:endParaRPr lang="en-US" dirty="0" smtClean="0"/>
          </a:p>
        </p:txBody>
      </p:sp>
    </p:spTree>
    <p:extLst>
      <p:ext uri="{BB962C8B-B14F-4D97-AF65-F5344CB8AC3E}">
        <p14:creationId xmlns:p14="http://schemas.microsoft.com/office/powerpoint/2010/main" val="1724836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Inspiration</a:t>
            </a:r>
            <a:endParaRPr lang="en-US" dirty="0"/>
          </a:p>
        </p:txBody>
      </p:sp>
      <p:sp>
        <p:nvSpPr>
          <p:cNvPr id="3" name="Content Placeholder 2"/>
          <p:cNvSpPr>
            <a:spLocks noGrp="1"/>
          </p:cNvSpPr>
          <p:nvPr>
            <p:ph idx="1"/>
          </p:nvPr>
        </p:nvSpPr>
        <p:spPr>
          <a:xfrm>
            <a:off x="838200" y="1825625"/>
            <a:ext cx="10515600" cy="4836432"/>
          </a:xfrm>
        </p:spPr>
        <p:txBody>
          <a:bodyPr>
            <a:normAutofit fontScale="92500"/>
          </a:bodyPr>
          <a:lstStyle/>
          <a:p>
            <a:pPr marL="0" indent="0">
              <a:buNone/>
            </a:pPr>
            <a:r>
              <a:rPr lang="en-US" dirty="0" smtClean="0"/>
              <a:t>Internal Evidence</a:t>
            </a:r>
          </a:p>
          <a:p>
            <a:r>
              <a:rPr lang="en-US" dirty="0" smtClean="0"/>
              <a:t>Verbal – </a:t>
            </a:r>
            <a:r>
              <a:rPr lang="en-US" u="sng" dirty="0" smtClean="0"/>
              <a:t>1 </a:t>
            </a:r>
            <a:r>
              <a:rPr lang="en-US" u="sng" dirty="0" err="1" smtClean="0"/>
              <a:t>Cor</a:t>
            </a:r>
            <a:r>
              <a:rPr lang="en-US" u="sng" dirty="0" smtClean="0"/>
              <a:t> 2:2-13</a:t>
            </a:r>
          </a:p>
          <a:p>
            <a:pPr lvl="1"/>
            <a:r>
              <a:rPr lang="en-US" dirty="0" smtClean="0"/>
              <a:t>“which we also speak in words, not in teachings of men’s wisdom</a:t>
            </a:r>
            <a:r>
              <a:rPr lang="is-IS" dirty="0" smtClean="0"/>
              <a:t>…”</a:t>
            </a:r>
            <a:endParaRPr lang="en-US" dirty="0" smtClean="0"/>
          </a:p>
          <a:p>
            <a:r>
              <a:rPr lang="en-US" dirty="0" smtClean="0"/>
              <a:t>Plenary – </a:t>
            </a:r>
            <a:r>
              <a:rPr lang="en-US" u="sng" dirty="0" smtClean="0"/>
              <a:t>2 Tim 3:16-17 </a:t>
            </a:r>
          </a:p>
          <a:p>
            <a:pPr lvl="1"/>
            <a:r>
              <a:rPr lang="en-US" dirty="0" smtClean="0"/>
              <a:t>“All scripture is God-breathed</a:t>
            </a:r>
            <a:r>
              <a:rPr lang="is-IS" dirty="0" smtClean="0"/>
              <a:t>…” </a:t>
            </a:r>
            <a:r>
              <a:rPr lang="el-GR" dirty="0" err="1" smtClean="0"/>
              <a:t>θεοπνευστος</a:t>
            </a:r>
            <a:r>
              <a:rPr lang="en-US" dirty="0" smtClean="0"/>
              <a:t>  </a:t>
            </a:r>
            <a:r>
              <a:rPr lang="en-US" i="1" dirty="0" err="1" smtClean="0"/>
              <a:t>theopneustos</a:t>
            </a:r>
            <a:endParaRPr lang="en-US" i="1" dirty="0" smtClean="0"/>
          </a:p>
          <a:p>
            <a:r>
              <a:rPr lang="en-US" dirty="0" smtClean="0"/>
              <a:t>Inspiration – </a:t>
            </a:r>
            <a:r>
              <a:rPr lang="en-US" u="sng" dirty="0" smtClean="0"/>
              <a:t>2 Pet 1:21 </a:t>
            </a:r>
            <a:r>
              <a:rPr lang="en-US" dirty="0" smtClean="0"/>
              <a:t>(and 2 Tim 3:16)</a:t>
            </a:r>
          </a:p>
          <a:p>
            <a:pPr lvl="1"/>
            <a:r>
              <a:rPr lang="en-US" dirty="0" smtClean="0"/>
              <a:t>“For no prophecy was ever brought by the will of men, but men spoke from God, being brought by the Holy Spirit.” </a:t>
            </a:r>
          </a:p>
          <a:p>
            <a:pPr marL="0" indent="0">
              <a:buNone/>
            </a:pPr>
            <a:endParaRPr lang="en-US" dirty="0" smtClean="0"/>
          </a:p>
        </p:txBody>
      </p:sp>
    </p:spTree>
    <p:extLst>
      <p:ext uri="{BB962C8B-B14F-4D97-AF65-F5344CB8AC3E}">
        <p14:creationId xmlns:p14="http://schemas.microsoft.com/office/powerpoint/2010/main" val="15224909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Inspiration</a:t>
            </a:r>
            <a:endParaRPr lang="en-US" dirty="0"/>
          </a:p>
        </p:txBody>
      </p:sp>
      <p:sp>
        <p:nvSpPr>
          <p:cNvPr id="3" name="Content Placeholder 2"/>
          <p:cNvSpPr>
            <a:spLocks noGrp="1"/>
          </p:cNvSpPr>
          <p:nvPr>
            <p:ph idx="1"/>
          </p:nvPr>
        </p:nvSpPr>
        <p:spPr>
          <a:xfrm>
            <a:off x="838200" y="1825625"/>
            <a:ext cx="5431971" cy="4351338"/>
          </a:xfrm>
        </p:spPr>
        <p:txBody>
          <a:bodyPr>
            <a:normAutofit/>
          </a:bodyPr>
          <a:lstStyle/>
          <a:p>
            <a:pPr marL="0" indent="0">
              <a:buNone/>
            </a:pPr>
            <a:r>
              <a:rPr lang="en-US" dirty="0" smtClean="0"/>
              <a:t>Opposing Views</a:t>
            </a:r>
          </a:p>
          <a:p>
            <a:r>
              <a:rPr lang="en-US" dirty="0" smtClean="0"/>
              <a:t>Natural Inspiration</a:t>
            </a:r>
          </a:p>
          <a:p>
            <a:r>
              <a:rPr lang="en-US" dirty="0" smtClean="0"/>
              <a:t>Mystical Inspiration (Trance Theory)</a:t>
            </a:r>
          </a:p>
          <a:p>
            <a:r>
              <a:rPr lang="en-US" dirty="0" smtClean="0"/>
              <a:t>Mechanical Inspiration (Dictation Theory)</a:t>
            </a:r>
          </a:p>
          <a:p>
            <a:r>
              <a:rPr lang="en-US" dirty="0" smtClean="0"/>
              <a:t>Partial Inspiration </a:t>
            </a:r>
          </a:p>
        </p:txBody>
      </p:sp>
      <p:pic>
        <p:nvPicPr>
          <p:cNvPr id="4" name="Picture 3"/>
          <p:cNvPicPr>
            <a:picLocks noChangeAspect="1"/>
          </p:cNvPicPr>
          <p:nvPr/>
        </p:nvPicPr>
        <p:blipFill>
          <a:blip r:embed="rId2"/>
          <a:stretch>
            <a:fillRect/>
          </a:stretch>
        </p:blipFill>
        <p:spPr>
          <a:xfrm>
            <a:off x="6755363" y="1195061"/>
            <a:ext cx="4452516" cy="498190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7596" y="3592707"/>
            <a:ext cx="908049" cy="681037"/>
          </a:xfrm>
          <a:prstGeom prst="rect">
            <a:avLst/>
          </a:prstGeom>
        </p:spPr>
      </p:pic>
    </p:spTree>
    <p:extLst>
      <p:ext uri="{BB962C8B-B14F-4D97-AF65-F5344CB8AC3E}">
        <p14:creationId xmlns:p14="http://schemas.microsoft.com/office/powerpoint/2010/main" val="20711637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Inspiration</a:t>
            </a:r>
            <a:endParaRPr lang="en-US" dirty="0"/>
          </a:p>
        </p:txBody>
      </p:sp>
      <p:sp>
        <p:nvSpPr>
          <p:cNvPr id="3" name="Content Placeholder 2"/>
          <p:cNvSpPr>
            <a:spLocks noGrp="1"/>
          </p:cNvSpPr>
          <p:nvPr>
            <p:ph idx="1"/>
          </p:nvPr>
        </p:nvSpPr>
        <p:spPr>
          <a:xfrm>
            <a:off x="838200" y="1825625"/>
            <a:ext cx="5431971" cy="4351338"/>
          </a:xfrm>
        </p:spPr>
        <p:txBody>
          <a:bodyPr>
            <a:normAutofit/>
          </a:bodyPr>
          <a:lstStyle/>
          <a:p>
            <a:pPr marL="0" indent="0">
              <a:buNone/>
            </a:pPr>
            <a:r>
              <a:rPr lang="en-US" dirty="0" smtClean="0"/>
              <a:t>Opposing Views</a:t>
            </a:r>
          </a:p>
          <a:p>
            <a:r>
              <a:rPr lang="en-US" dirty="0" smtClean="0"/>
              <a:t>Natural Inspiration</a:t>
            </a:r>
          </a:p>
          <a:p>
            <a:r>
              <a:rPr lang="en-US" dirty="0" smtClean="0"/>
              <a:t>Mystical Inspiration (Trance Theory)</a:t>
            </a:r>
          </a:p>
          <a:p>
            <a:r>
              <a:rPr lang="en-US" dirty="0" smtClean="0"/>
              <a:t>Mechanical Inspiration (Dictation Theory)</a:t>
            </a:r>
          </a:p>
          <a:p>
            <a:r>
              <a:rPr lang="en-US" dirty="0" smtClean="0"/>
              <a:t>Partial Inspiration </a:t>
            </a:r>
          </a:p>
        </p:txBody>
      </p:sp>
      <p:pic>
        <p:nvPicPr>
          <p:cNvPr id="6" name="Picture 5"/>
          <p:cNvPicPr>
            <a:picLocks noChangeAspect="1"/>
          </p:cNvPicPr>
          <p:nvPr/>
        </p:nvPicPr>
        <p:blipFill>
          <a:blip r:embed="rId2"/>
          <a:stretch>
            <a:fillRect/>
          </a:stretch>
        </p:blipFill>
        <p:spPr>
          <a:xfrm>
            <a:off x="6563182" y="2188806"/>
            <a:ext cx="4790618" cy="3596174"/>
          </a:xfrm>
          <a:prstGeom prst="rect">
            <a:avLst/>
          </a:prstGeom>
        </p:spPr>
      </p:pic>
    </p:spTree>
    <p:extLst>
      <p:ext uri="{BB962C8B-B14F-4D97-AF65-F5344CB8AC3E}">
        <p14:creationId xmlns:p14="http://schemas.microsoft.com/office/powerpoint/2010/main" val="5580507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Introduction</a:t>
            </a:r>
          </a:p>
          <a:p>
            <a:r>
              <a:rPr lang="en-US" dirty="0" smtClean="0"/>
              <a:t>Inspiration</a:t>
            </a:r>
          </a:p>
          <a:p>
            <a:r>
              <a:rPr lang="en-US" dirty="0" smtClean="0"/>
              <a:t>Inerrancy</a:t>
            </a:r>
          </a:p>
          <a:p>
            <a:r>
              <a:rPr lang="en-US" dirty="0" smtClean="0"/>
              <a:t>Canon</a:t>
            </a:r>
          </a:p>
          <a:p>
            <a:r>
              <a:rPr lang="en-US" dirty="0" smtClean="0"/>
              <a:t>Interpretation</a:t>
            </a:r>
            <a:endParaRPr lang="en-US" dirty="0"/>
          </a:p>
        </p:txBody>
      </p:sp>
    </p:spTree>
    <p:extLst>
      <p:ext uri="{BB962C8B-B14F-4D97-AF65-F5344CB8AC3E}">
        <p14:creationId xmlns:p14="http://schemas.microsoft.com/office/powerpoint/2010/main" val="14370165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Inspiration</a:t>
            </a:r>
            <a:endParaRPr lang="en-US" dirty="0"/>
          </a:p>
        </p:txBody>
      </p:sp>
      <p:sp>
        <p:nvSpPr>
          <p:cNvPr id="3" name="Content Placeholder 2"/>
          <p:cNvSpPr>
            <a:spLocks noGrp="1"/>
          </p:cNvSpPr>
          <p:nvPr>
            <p:ph idx="1"/>
          </p:nvPr>
        </p:nvSpPr>
        <p:spPr>
          <a:xfrm>
            <a:off x="838200" y="1825625"/>
            <a:ext cx="5431971" cy="4351338"/>
          </a:xfrm>
        </p:spPr>
        <p:txBody>
          <a:bodyPr>
            <a:normAutofit/>
          </a:bodyPr>
          <a:lstStyle/>
          <a:p>
            <a:pPr marL="0" indent="0">
              <a:buNone/>
            </a:pPr>
            <a:r>
              <a:rPr lang="en-US" dirty="0" smtClean="0"/>
              <a:t>Opposing Views</a:t>
            </a:r>
          </a:p>
          <a:p>
            <a:r>
              <a:rPr lang="en-US" dirty="0" smtClean="0"/>
              <a:t>Natural Inspiration</a:t>
            </a:r>
          </a:p>
          <a:p>
            <a:r>
              <a:rPr lang="en-US" dirty="0" smtClean="0"/>
              <a:t>Mystical Inspiration (Trance Theory)</a:t>
            </a:r>
          </a:p>
          <a:p>
            <a:r>
              <a:rPr lang="en-US" dirty="0" smtClean="0"/>
              <a:t>Mechanical Inspiration (Dictation Theory)</a:t>
            </a:r>
          </a:p>
          <a:p>
            <a:r>
              <a:rPr lang="en-US" dirty="0" smtClean="0"/>
              <a:t>Partial Inspiration </a:t>
            </a: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47222" y1="15247" x2="47222" y2="15247"/>
                        <a14:foregroundMark x1="30222" y1="9529" x2="66333" y2="10090"/>
                        <a14:foregroundMark x1="70111" y1="7848" x2="70111" y2="7848"/>
                        <a14:foregroundMark x1="72000" y1="6278" x2="72000" y2="6278"/>
                        <a14:foregroundMark x1="17444" y1="28924" x2="17444" y2="28924"/>
                        <a14:foregroundMark x1="15556" y1="31054" x2="17556" y2="27803"/>
                        <a14:foregroundMark x1="18556" y1="27691" x2="18556" y2="27691"/>
                        <a14:foregroundMark x1="22333" y1="23879" x2="22333" y2="23879"/>
                        <a14:foregroundMark x1="7333" y1="31278" x2="7333" y2="31278"/>
                        <a14:foregroundMark x1="8111" y1="33072" x2="8111" y2="33072"/>
                        <a14:foregroundMark x1="12889" y1="32287" x2="12889" y2="32287"/>
                        <a14:foregroundMark x1="12889" y1="33184" x2="12889" y2="33184"/>
                        <a14:foregroundMark x1="82222" y1="27130" x2="84778" y2="31054"/>
                        <a14:foregroundMark x1="85889" y1="33184" x2="85667" y2="31839"/>
                        <a14:foregroundMark x1="20444" y1="86996" x2="20444" y2="86996"/>
                      </a14:backgroundRemoval>
                    </a14:imgEffect>
                  </a14:imgLayer>
                </a14:imgProps>
              </a:ext>
            </a:extLst>
          </a:blip>
          <a:stretch>
            <a:fillRect/>
          </a:stretch>
        </p:blipFill>
        <p:spPr>
          <a:xfrm>
            <a:off x="6140144" y="1027906"/>
            <a:ext cx="5213656" cy="5167312"/>
          </a:xfrm>
          <a:prstGeom prst="rect">
            <a:avLst/>
          </a:prstGeom>
        </p:spPr>
      </p:pic>
    </p:spTree>
    <p:extLst>
      <p:ext uri="{BB962C8B-B14F-4D97-AF65-F5344CB8AC3E}">
        <p14:creationId xmlns:p14="http://schemas.microsoft.com/office/powerpoint/2010/main" val="10983225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Inspiration</a:t>
            </a:r>
            <a:endParaRPr lang="en-US" dirty="0"/>
          </a:p>
        </p:txBody>
      </p:sp>
      <p:sp>
        <p:nvSpPr>
          <p:cNvPr id="3" name="Content Placeholder 2"/>
          <p:cNvSpPr>
            <a:spLocks noGrp="1"/>
          </p:cNvSpPr>
          <p:nvPr>
            <p:ph idx="1"/>
          </p:nvPr>
        </p:nvSpPr>
        <p:spPr>
          <a:xfrm>
            <a:off x="838200" y="1825625"/>
            <a:ext cx="5431971" cy="4351338"/>
          </a:xfrm>
        </p:spPr>
        <p:txBody>
          <a:bodyPr>
            <a:normAutofit/>
          </a:bodyPr>
          <a:lstStyle/>
          <a:p>
            <a:pPr marL="0" indent="0">
              <a:buNone/>
            </a:pPr>
            <a:r>
              <a:rPr lang="en-US" dirty="0" smtClean="0"/>
              <a:t>Opposing Views</a:t>
            </a:r>
          </a:p>
          <a:p>
            <a:r>
              <a:rPr lang="en-US" dirty="0" smtClean="0"/>
              <a:t>Natural Inspiration</a:t>
            </a:r>
          </a:p>
          <a:p>
            <a:r>
              <a:rPr lang="en-US" dirty="0" smtClean="0"/>
              <a:t>Mystical Inspiration (Trance Theory)</a:t>
            </a:r>
          </a:p>
          <a:p>
            <a:r>
              <a:rPr lang="en-US" dirty="0" smtClean="0"/>
              <a:t>Mechanical Inspiration (Dictation Theory)</a:t>
            </a:r>
          </a:p>
          <a:p>
            <a:r>
              <a:rPr lang="en-US" dirty="0" smtClean="0"/>
              <a:t>Partial Inspiration </a:t>
            </a:r>
          </a:p>
        </p:txBody>
      </p:sp>
      <p:pic>
        <p:nvPicPr>
          <p:cNvPr id="5" name="Picture 4"/>
          <p:cNvPicPr>
            <a:picLocks noChangeAspect="1"/>
          </p:cNvPicPr>
          <p:nvPr/>
        </p:nvPicPr>
        <p:blipFill>
          <a:blip r:embed="rId2"/>
          <a:stretch>
            <a:fillRect/>
          </a:stretch>
        </p:blipFill>
        <p:spPr>
          <a:xfrm>
            <a:off x="6572250" y="2020094"/>
            <a:ext cx="4953000" cy="3962400"/>
          </a:xfrm>
          <a:prstGeom prst="rect">
            <a:avLst/>
          </a:prstGeom>
        </p:spPr>
      </p:pic>
    </p:spTree>
    <p:extLst>
      <p:ext uri="{BB962C8B-B14F-4D97-AF65-F5344CB8AC3E}">
        <p14:creationId xmlns:p14="http://schemas.microsoft.com/office/powerpoint/2010/main" val="18858241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Inerrancy</a:t>
            </a:r>
            <a:endParaRPr lang="en-US" dirty="0"/>
          </a:p>
        </p:txBody>
      </p:sp>
      <p:sp>
        <p:nvSpPr>
          <p:cNvPr id="3" name="Content Placeholder 2"/>
          <p:cNvSpPr>
            <a:spLocks noGrp="1"/>
          </p:cNvSpPr>
          <p:nvPr>
            <p:ph idx="1"/>
          </p:nvPr>
        </p:nvSpPr>
        <p:spPr/>
        <p:txBody>
          <a:bodyPr/>
          <a:lstStyle/>
          <a:p>
            <a:r>
              <a:rPr lang="en-US" dirty="0" smtClean="0"/>
              <a:t>Definition</a:t>
            </a:r>
          </a:p>
          <a:p>
            <a:r>
              <a:rPr lang="en-US" dirty="0"/>
              <a:t>Chicago Statement</a:t>
            </a:r>
          </a:p>
          <a:p>
            <a:r>
              <a:rPr lang="en-US" dirty="0" smtClean="0"/>
              <a:t>Internal Evidence</a:t>
            </a:r>
          </a:p>
          <a:p>
            <a:r>
              <a:rPr lang="en-US" dirty="0" smtClean="0"/>
              <a:t>External Evidence</a:t>
            </a:r>
          </a:p>
          <a:p>
            <a:r>
              <a:rPr lang="en-US" dirty="0" smtClean="0"/>
              <a:t>Problem Passages?</a:t>
            </a:r>
            <a:endParaRPr lang="en-US" dirty="0"/>
          </a:p>
        </p:txBody>
      </p:sp>
    </p:spTree>
    <p:extLst>
      <p:ext uri="{BB962C8B-B14F-4D97-AF65-F5344CB8AC3E}">
        <p14:creationId xmlns:p14="http://schemas.microsoft.com/office/powerpoint/2010/main" val="16153003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Inerrancy</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Definition</a:t>
            </a:r>
          </a:p>
          <a:p>
            <a:r>
              <a:rPr lang="en-US" dirty="0" smtClean="0"/>
              <a:t>“The Scriptures possess the quality of freedom from error. They are exempt from the liability to mistake, incapable of error. In all their teachings they are in perfect accord with the truth.” – </a:t>
            </a:r>
            <a:r>
              <a:rPr lang="en-US" sz="2800" dirty="0" smtClean="0"/>
              <a:t>Young</a:t>
            </a:r>
            <a:r>
              <a:rPr lang="en-US" sz="2800" baseline="30000" dirty="0"/>
              <a:t>4</a:t>
            </a:r>
            <a:endParaRPr lang="en-US" sz="2800" baseline="30000" dirty="0" smtClean="0"/>
          </a:p>
          <a:p>
            <a:r>
              <a:rPr lang="en-US" dirty="0" smtClean="0"/>
              <a:t>“The Scriptures have never erred” –</a:t>
            </a:r>
            <a:r>
              <a:rPr lang="en-US" sz="2800" dirty="0" smtClean="0"/>
              <a:t>Luther</a:t>
            </a:r>
            <a:r>
              <a:rPr lang="en-US" sz="2800" baseline="30000" dirty="0"/>
              <a:t>5</a:t>
            </a:r>
            <a:endParaRPr lang="en-US" sz="2800" baseline="30000" dirty="0" smtClean="0"/>
          </a:p>
          <a:p>
            <a:r>
              <a:rPr lang="en-US" dirty="0" smtClean="0"/>
              <a:t>“the inerrancy of the Bible means simply that the Bible tells the truth.” – </a:t>
            </a:r>
            <a:r>
              <a:rPr lang="en-US" sz="2800" dirty="0" smtClean="0"/>
              <a:t>Ryrie</a:t>
            </a:r>
            <a:r>
              <a:rPr lang="en-US" sz="2800" baseline="30000" dirty="0"/>
              <a:t>6</a:t>
            </a:r>
            <a:endParaRPr lang="en-US" sz="2800" dirty="0" smtClean="0"/>
          </a:p>
        </p:txBody>
      </p:sp>
    </p:spTree>
    <p:extLst>
      <p:ext uri="{BB962C8B-B14F-4D97-AF65-F5344CB8AC3E}">
        <p14:creationId xmlns:p14="http://schemas.microsoft.com/office/powerpoint/2010/main" val="7108041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Inerrancy</a:t>
            </a:r>
            <a:endParaRPr lang="en-US" dirty="0"/>
          </a:p>
        </p:txBody>
      </p:sp>
      <p:sp>
        <p:nvSpPr>
          <p:cNvPr id="3" name="Content Placeholder 2"/>
          <p:cNvSpPr>
            <a:spLocks noGrp="1"/>
          </p:cNvSpPr>
          <p:nvPr>
            <p:ph idx="1"/>
          </p:nvPr>
        </p:nvSpPr>
        <p:spPr>
          <a:xfrm>
            <a:off x="838200" y="1825625"/>
            <a:ext cx="10515600" cy="4799110"/>
          </a:xfrm>
        </p:spPr>
        <p:txBody>
          <a:bodyPr>
            <a:normAutofit fontScale="92500" lnSpcReduction="10000"/>
          </a:bodyPr>
          <a:lstStyle/>
          <a:p>
            <a:pPr marL="0" indent="0">
              <a:buNone/>
            </a:pPr>
            <a:r>
              <a:rPr lang="en-US" dirty="0" smtClean="0"/>
              <a:t>Definition</a:t>
            </a:r>
          </a:p>
          <a:p>
            <a:r>
              <a:rPr lang="en-US" dirty="0" smtClean="0"/>
              <a:t>Figures of speech are acceptable</a:t>
            </a:r>
          </a:p>
          <a:p>
            <a:r>
              <a:rPr lang="en-US" dirty="0" smtClean="0"/>
              <a:t>differing but true accounts are acceptable</a:t>
            </a:r>
          </a:p>
          <a:p>
            <a:pPr lvl="1"/>
            <a:r>
              <a:rPr lang="en-US" dirty="0" smtClean="0"/>
              <a:t>One angel or two?</a:t>
            </a:r>
            <a:endParaRPr lang="en-US" dirty="0"/>
          </a:p>
          <a:p>
            <a:r>
              <a:rPr lang="en-US" dirty="0" smtClean="0"/>
              <a:t>approximations are acceptable</a:t>
            </a:r>
          </a:p>
          <a:p>
            <a:pPr lvl="1"/>
            <a:r>
              <a:rPr lang="en-US" dirty="0" smtClean="0"/>
              <a:t>”I make 100k a year.” Salary: $100,240</a:t>
            </a:r>
          </a:p>
          <a:p>
            <a:r>
              <a:rPr lang="en-US" dirty="0" smtClean="0"/>
              <a:t>free quotations are acceptable</a:t>
            </a:r>
          </a:p>
          <a:p>
            <a:pPr lvl="1"/>
            <a:r>
              <a:rPr lang="en-US" dirty="0" smtClean="0"/>
              <a:t>“He said, ‘Take a bath.’” Actual quote: “You must bathe now.”</a:t>
            </a:r>
          </a:p>
          <a:p>
            <a:r>
              <a:rPr lang="en-US" dirty="0" smtClean="0"/>
              <a:t>Extends only to original manuscripts</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7750" y1="27317" x2="7750" y2="75610"/>
                        <a14:foregroundMark x1="94125" y1="22927" x2="94125" y2="80976"/>
                      </a14:backgroundRemoval>
                    </a14:imgEffect>
                  </a14:imgLayer>
                </a14:imgProps>
              </a:ext>
            </a:extLst>
          </a:blip>
          <a:stretch>
            <a:fillRect/>
          </a:stretch>
        </p:blipFill>
        <p:spPr>
          <a:xfrm rot="1962203">
            <a:off x="7622993" y="2564112"/>
            <a:ext cx="4461257" cy="1143197"/>
          </a:xfrm>
          <a:prstGeom prst="rect">
            <a:avLst/>
          </a:prstGeom>
        </p:spPr>
      </p:pic>
    </p:spTree>
    <p:extLst>
      <p:ext uri="{BB962C8B-B14F-4D97-AF65-F5344CB8AC3E}">
        <p14:creationId xmlns:p14="http://schemas.microsoft.com/office/powerpoint/2010/main" val="17442508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Inerrancy</a:t>
            </a:r>
            <a:endParaRPr lang="en-US" dirty="0"/>
          </a:p>
        </p:txBody>
      </p:sp>
      <p:sp>
        <p:nvSpPr>
          <p:cNvPr id="3" name="Content Placeholder 2"/>
          <p:cNvSpPr>
            <a:spLocks noGrp="1"/>
          </p:cNvSpPr>
          <p:nvPr>
            <p:ph idx="1"/>
          </p:nvPr>
        </p:nvSpPr>
        <p:spPr>
          <a:xfrm>
            <a:off x="838200" y="1825625"/>
            <a:ext cx="10515600" cy="4799110"/>
          </a:xfrm>
        </p:spPr>
        <p:txBody>
          <a:bodyPr>
            <a:normAutofit/>
          </a:bodyPr>
          <a:lstStyle/>
          <a:p>
            <a:pPr marL="0" indent="0">
              <a:buNone/>
            </a:pPr>
            <a:r>
              <a:rPr lang="en-US" dirty="0" smtClean="0"/>
              <a:t>Definition</a:t>
            </a:r>
          </a:p>
          <a:p>
            <a:r>
              <a:rPr lang="en-US" dirty="0" smtClean="0"/>
              <a:t>“What was </a:t>
            </a:r>
            <a:r>
              <a:rPr lang="en-US" u="sng" dirty="0" smtClean="0"/>
              <a:t>literally intended </a:t>
            </a:r>
            <a:r>
              <a:rPr lang="en-US" dirty="0" smtClean="0"/>
              <a:t>by the original            authors in their </a:t>
            </a:r>
            <a:r>
              <a:rPr lang="en-US" u="sng" dirty="0" smtClean="0"/>
              <a:t>original manuscripts</a:t>
            </a:r>
            <a:r>
              <a:rPr lang="en-US" dirty="0" smtClean="0"/>
              <a:t> is </a:t>
            </a:r>
            <a:r>
              <a:rPr lang="en-US" u="sng" dirty="0" smtClean="0"/>
              <a:t>without         error in any way </a:t>
            </a:r>
            <a:r>
              <a:rPr lang="en-US" dirty="0" smtClean="0"/>
              <a:t>and such intention </a:t>
            </a:r>
            <a:r>
              <a:rPr lang="en-US" u="sng" dirty="0" smtClean="0"/>
              <a:t>can be communicated with the words chosen by the author</a:t>
            </a:r>
            <a:r>
              <a:rPr lang="en-US" dirty="0" smtClean="0"/>
              <a:t> in a reasonable way so as to be called ‘true’ for </a:t>
            </a:r>
            <a:r>
              <a:rPr lang="en-US" u="sng" dirty="0" smtClean="0"/>
              <a:t>every single word or phrase therein</a:t>
            </a:r>
            <a:r>
              <a:rPr lang="en-US" dirty="0" smtClean="0"/>
              <a:t>.” –</a:t>
            </a:r>
            <a:r>
              <a:rPr lang="en-US" sz="2400" dirty="0" smtClean="0"/>
              <a:t> </a:t>
            </a:r>
            <a:r>
              <a:rPr lang="en-US" sz="2400" dirty="0" err="1" smtClean="0"/>
              <a:t>Curto</a:t>
            </a:r>
            <a:r>
              <a:rPr lang="en-US" sz="2400" dirty="0" smtClean="0"/>
              <a:t> </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backgroundMark x1="22333" y1="46444" x2="22333" y2="46444"/>
                        <a14:backgroundMark x1="23333" y1="45111" x2="23333" y2="45111"/>
                        <a14:backgroundMark x1="26000" y1="45778" x2="26000" y2="45778"/>
                        <a14:backgroundMark x1="18000" y1="53111" x2="18000" y2="53111"/>
                        <a14:backgroundMark x1="17667" y1="54444" x2="17667" y2="54444"/>
                        <a14:backgroundMark x1="38333" y1="33333" x2="38333" y2="33333"/>
                        <a14:backgroundMark x1="35333" y1="33333" x2="35333" y2="33333"/>
                        <a14:backgroundMark x1="21667" y1="60444" x2="21667" y2="60444"/>
                        <a14:backgroundMark x1="72000" y1="73333" x2="72000" y2="73333"/>
                        <a14:backgroundMark x1="76667" y1="72667" x2="76667" y2="72667"/>
                        <a14:backgroundMark x1="73333" y1="61333" x2="73333" y2="61333"/>
                        <a14:backgroundMark x1="73000" y1="64000" x2="73000" y2="64000"/>
                        <a14:backgroundMark x1="43667" y1="32000" x2="43667" y2="32000"/>
                        <a14:backgroundMark x1="21333" y1="14222" x2="21333" y2="14222"/>
                        <a14:backgroundMark x1="23667" y1="32222" x2="23667" y2="32222"/>
                        <a14:backgroundMark x1="333" y1="24000" x2="333" y2="24000"/>
                        <a14:backgroundMark x1="333" y1="31111" x2="333" y2="31111"/>
                        <a14:backgroundMark x1="333" y1="27778" x2="333" y2="27778"/>
                        <a14:backgroundMark x1="333" y1="26222" x2="333" y2="26222"/>
                        <a14:backgroundMark x1="56000" y1="10444" x2="56333" y2="7778"/>
                      </a14:backgroundRemoval>
                    </a14:imgEffect>
                  </a14:imgLayer>
                </a14:imgProps>
              </a:ext>
            </a:extLst>
          </a:blip>
          <a:stretch>
            <a:fillRect/>
          </a:stretch>
        </p:blipFill>
        <p:spPr>
          <a:xfrm>
            <a:off x="9245600" y="152712"/>
            <a:ext cx="2624667" cy="3937001"/>
          </a:xfrm>
          <a:prstGeom prst="rect">
            <a:avLst/>
          </a:prstGeom>
        </p:spPr>
      </p:pic>
    </p:spTree>
    <p:extLst>
      <p:ext uri="{BB962C8B-B14F-4D97-AF65-F5344CB8AC3E}">
        <p14:creationId xmlns:p14="http://schemas.microsoft.com/office/powerpoint/2010/main" val="2369965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Inerrancy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Chicago Statement 1978</a:t>
            </a:r>
          </a:p>
          <a:p>
            <a:pPr marL="0" indent="0">
              <a:buNone/>
            </a:pPr>
            <a:r>
              <a:rPr lang="en-US" dirty="0" smtClean="0"/>
              <a:t>“1</a:t>
            </a:r>
            <a:r>
              <a:rPr lang="en-US" dirty="0"/>
              <a:t>. God, who is Himself Truth and speaks truth only, has inspired Holy Scripture in order thereby to reveal Himself to lost mankind through Jesus Christ as Creator and Lord, Redeemer and Judge. Holy Scripture is </a:t>
            </a:r>
            <a:r>
              <a:rPr lang="en-US" dirty="0" smtClean="0"/>
              <a:t>God’s </a:t>
            </a:r>
            <a:r>
              <a:rPr lang="en-US" dirty="0"/>
              <a:t>witness to </a:t>
            </a:r>
            <a:r>
              <a:rPr lang="en-US" dirty="0" smtClean="0"/>
              <a:t>Himself.</a:t>
            </a:r>
          </a:p>
        </p:txBody>
      </p:sp>
      <p:pic>
        <p:nvPicPr>
          <p:cNvPr id="4" name="Picture 3"/>
          <p:cNvPicPr>
            <a:picLocks noChangeAspect="1"/>
          </p:cNvPicPr>
          <p:nvPr/>
        </p:nvPicPr>
        <p:blipFill>
          <a:blip r:embed="rId2"/>
          <a:stretch>
            <a:fillRect/>
          </a:stretch>
        </p:blipFill>
        <p:spPr>
          <a:xfrm>
            <a:off x="8058150" y="174650"/>
            <a:ext cx="3619500" cy="2377811"/>
          </a:xfrm>
          <a:prstGeom prst="rect">
            <a:avLst/>
          </a:prstGeom>
        </p:spPr>
      </p:pic>
    </p:spTree>
    <p:extLst>
      <p:ext uri="{BB962C8B-B14F-4D97-AF65-F5344CB8AC3E}">
        <p14:creationId xmlns:p14="http://schemas.microsoft.com/office/powerpoint/2010/main" val="19468295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Inerrancy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Chicago Statement</a:t>
            </a:r>
          </a:p>
          <a:p>
            <a:pPr marL="0" indent="0">
              <a:buNone/>
            </a:pPr>
            <a:r>
              <a:rPr lang="en-US" dirty="0" smtClean="0"/>
              <a:t>“2</a:t>
            </a:r>
            <a:r>
              <a:rPr lang="en-US" dirty="0"/>
              <a:t>. Holy Scripture, being </a:t>
            </a:r>
            <a:r>
              <a:rPr lang="en-US" dirty="0" smtClean="0"/>
              <a:t>God’s </a:t>
            </a:r>
            <a:r>
              <a:rPr lang="en-US" dirty="0"/>
              <a:t>own Word, written by men prepared and superintended by His Spirit, is of infallible divine authority in all matters upon which it touches: it is to be believed, as </a:t>
            </a:r>
            <a:r>
              <a:rPr lang="en-US" dirty="0" smtClean="0"/>
              <a:t>God’s </a:t>
            </a:r>
            <a:r>
              <a:rPr lang="en-US" dirty="0"/>
              <a:t>instruction, in all that it affirms: obeyed, as </a:t>
            </a:r>
            <a:r>
              <a:rPr lang="en-US" dirty="0" smtClean="0"/>
              <a:t>God’s </a:t>
            </a:r>
            <a:r>
              <a:rPr lang="en-US" dirty="0"/>
              <a:t>command, in all that it requires; embraced, as </a:t>
            </a:r>
            <a:r>
              <a:rPr lang="en-US" dirty="0" smtClean="0"/>
              <a:t>God’s </a:t>
            </a:r>
            <a:r>
              <a:rPr lang="en-US" dirty="0"/>
              <a:t>pledge, in all that it </a:t>
            </a:r>
            <a:r>
              <a:rPr lang="en-US" dirty="0" smtClean="0"/>
              <a:t>promises.</a:t>
            </a:r>
          </a:p>
        </p:txBody>
      </p:sp>
      <p:pic>
        <p:nvPicPr>
          <p:cNvPr id="4" name="Picture 3"/>
          <p:cNvPicPr>
            <a:picLocks noChangeAspect="1"/>
          </p:cNvPicPr>
          <p:nvPr/>
        </p:nvPicPr>
        <p:blipFill>
          <a:blip r:embed="rId2"/>
          <a:stretch>
            <a:fillRect/>
          </a:stretch>
        </p:blipFill>
        <p:spPr>
          <a:xfrm>
            <a:off x="8058150" y="174650"/>
            <a:ext cx="3619500" cy="2377811"/>
          </a:xfrm>
          <a:prstGeom prst="rect">
            <a:avLst/>
          </a:prstGeom>
        </p:spPr>
      </p:pic>
    </p:spTree>
    <p:extLst>
      <p:ext uri="{BB962C8B-B14F-4D97-AF65-F5344CB8AC3E}">
        <p14:creationId xmlns:p14="http://schemas.microsoft.com/office/powerpoint/2010/main" val="13030145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Inerrancy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Chicago Statement</a:t>
            </a:r>
          </a:p>
          <a:p>
            <a:pPr marL="0" indent="0">
              <a:buNone/>
            </a:pPr>
            <a:r>
              <a:rPr lang="en-US" dirty="0" smtClean="0"/>
              <a:t>“3</a:t>
            </a:r>
            <a:r>
              <a:rPr lang="en-US" dirty="0"/>
              <a:t>. The Holy Spirit, </a:t>
            </a:r>
            <a:r>
              <a:rPr lang="en-US" dirty="0" smtClean="0"/>
              <a:t>Scripture’s </a:t>
            </a:r>
            <a:r>
              <a:rPr lang="en-US" dirty="0"/>
              <a:t>divine Author, both authenticates it to us by His inward witness and opens our minds to understand its </a:t>
            </a:r>
            <a:r>
              <a:rPr lang="en-US" dirty="0" smtClean="0"/>
              <a:t>meaning.</a:t>
            </a:r>
          </a:p>
        </p:txBody>
      </p:sp>
      <p:pic>
        <p:nvPicPr>
          <p:cNvPr id="4" name="Picture 3"/>
          <p:cNvPicPr>
            <a:picLocks noChangeAspect="1"/>
          </p:cNvPicPr>
          <p:nvPr/>
        </p:nvPicPr>
        <p:blipFill>
          <a:blip r:embed="rId2"/>
          <a:stretch>
            <a:fillRect/>
          </a:stretch>
        </p:blipFill>
        <p:spPr>
          <a:xfrm>
            <a:off x="8058150" y="174650"/>
            <a:ext cx="3619500" cy="2377811"/>
          </a:xfrm>
          <a:prstGeom prst="rect">
            <a:avLst/>
          </a:prstGeom>
        </p:spPr>
      </p:pic>
    </p:spTree>
    <p:extLst>
      <p:ext uri="{BB962C8B-B14F-4D97-AF65-F5344CB8AC3E}">
        <p14:creationId xmlns:p14="http://schemas.microsoft.com/office/powerpoint/2010/main" val="18755833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Inerrancy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Chicago Statement</a:t>
            </a:r>
          </a:p>
          <a:p>
            <a:pPr marL="0" indent="0">
              <a:buNone/>
            </a:pPr>
            <a:r>
              <a:rPr lang="en-US" dirty="0" smtClean="0"/>
              <a:t>“4</a:t>
            </a:r>
            <a:r>
              <a:rPr lang="en-US" dirty="0"/>
              <a:t>. Being wholly and verbally God-given, Scripture is without error or fault in all its teaching, no less in what it states about </a:t>
            </a:r>
            <a:r>
              <a:rPr lang="en-US" dirty="0" smtClean="0"/>
              <a:t>God’s </a:t>
            </a:r>
            <a:r>
              <a:rPr lang="en-US" dirty="0"/>
              <a:t>acts in creation, about the events of world history, and about its own literary origins under God, than in its witness to </a:t>
            </a:r>
            <a:r>
              <a:rPr lang="en-US" dirty="0" smtClean="0"/>
              <a:t>God’s </a:t>
            </a:r>
            <a:r>
              <a:rPr lang="en-US" dirty="0"/>
              <a:t>saving grace in individual </a:t>
            </a:r>
            <a:r>
              <a:rPr lang="en-US" dirty="0" smtClean="0"/>
              <a:t>lives.</a:t>
            </a:r>
          </a:p>
        </p:txBody>
      </p:sp>
      <p:pic>
        <p:nvPicPr>
          <p:cNvPr id="4" name="Picture 3"/>
          <p:cNvPicPr>
            <a:picLocks noChangeAspect="1"/>
          </p:cNvPicPr>
          <p:nvPr/>
        </p:nvPicPr>
        <p:blipFill>
          <a:blip r:embed="rId2"/>
          <a:stretch>
            <a:fillRect/>
          </a:stretch>
        </p:blipFill>
        <p:spPr>
          <a:xfrm>
            <a:off x="8058150" y="174650"/>
            <a:ext cx="3619500" cy="2377811"/>
          </a:xfrm>
          <a:prstGeom prst="rect">
            <a:avLst/>
          </a:prstGeom>
        </p:spPr>
      </p:pic>
    </p:spTree>
    <p:extLst>
      <p:ext uri="{BB962C8B-B14F-4D97-AF65-F5344CB8AC3E}">
        <p14:creationId xmlns:p14="http://schemas.microsoft.com/office/powerpoint/2010/main" val="164049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Revelation</a:t>
            </a:r>
          </a:p>
          <a:p>
            <a:r>
              <a:rPr lang="en-US" dirty="0" smtClean="0"/>
              <a:t>Special and General Revelation</a:t>
            </a:r>
          </a:p>
          <a:p>
            <a:r>
              <a:rPr lang="en-US" dirty="0" smtClean="0"/>
              <a:t>Types of Special Revelation</a:t>
            </a:r>
          </a:p>
          <a:p>
            <a:r>
              <a:rPr lang="en-US" dirty="0" smtClean="0"/>
              <a:t>The Bible as the Sole Authority</a:t>
            </a:r>
          </a:p>
        </p:txBody>
      </p:sp>
    </p:spTree>
    <p:extLst>
      <p:ext uri="{BB962C8B-B14F-4D97-AF65-F5344CB8AC3E}">
        <p14:creationId xmlns:p14="http://schemas.microsoft.com/office/powerpoint/2010/main" val="21198601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Inerrancy</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Chicago Statement</a:t>
            </a:r>
          </a:p>
          <a:p>
            <a:pPr marL="0" indent="0">
              <a:buNone/>
            </a:pPr>
            <a:r>
              <a:rPr lang="en-US" dirty="0" smtClean="0"/>
              <a:t>“5</a:t>
            </a:r>
            <a:r>
              <a:rPr lang="en-US" dirty="0"/>
              <a:t>. The authority of Scripture is inescapably impaired if this total divine inerrancy is in any way limited or disregarded, or made relative to a view of truth contrary to the </a:t>
            </a:r>
            <a:r>
              <a:rPr lang="en-US" dirty="0" smtClean="0"/>
              <a:t>Bible’s </a:t>
            </a:r>
            <a:r>
              <a:rPr lang="en-US" dirty="0"/>
              <a:t>own; and such lapses bring serious loss to both the individual and the Church</a:t>
            </a:r>
            <a:r>
              <a:rPr lang="en-US" dirty="0" smtClean="0"/>
              <a:t>.”</a:t>
            </a:r>
          </a:p>
        </p:txBody>
      </p:sp>
      <p:pic>
        <p:nvPicPr>
          <p:cNvPr id="4" name="Picture 3"/>
          <p:cNvPicPr>
            <a:picLocks noChangeAspect="1"/>
          </p:cNvPicPr>
          <p:nvPr/>
        </p:nvPicPr>
        <p:blipFill>
          <a:blip r:embed="rId2"/>
          <a:stretch>
            <a:fillRect/>
          </a:stretch>
        </p:blipFill>
        <p:spPr>
          <a:xfrm>
            <a:off x="8058150" y="174650"/>
            <a:ext cx="3619500" cy="2377811"/>
          </a:xfrm>
          <a:prstGeom prst="rect">
            <a:avLst/>
          </a:prstGeom>
        </p:spPr>
      </p:pic>
    </p:spTree>
    <p:extLst>
      <p:ext uri="{BB962C8B-B14F-4D97-AF65-F5344CB8AC3E}">
        <p14:creationId xmlns:p14="http://schemas.microsoft.com/office/powerpoint/2010/main" val="8397012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Inerrancy</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Internal Evidence</a:t>
            </a:r>
          </a:p>
          <a:p>
            <a:r>
              <a:rPr lang="en-US" dirty="0" smtClean="0"/>
              <a:t>Jesus’s confidence in the Scriptures - Matt 4:1-11; 5:17-18; 10:15; 12:17,40; 17:11-12; 19:3-5; </a:t>
            </a:r>
            <a:r>
              <a:rPr lang="en-US" dirty="0" err="1" smtClean="0"/>
              <a:t>ch</a:t>
            </a:r>
            <a:r>
              <a:rPr lang="en-US" dirty="0" smtClean="0"/>
              <a:t> 22; 24:15</a:t>
            </a:r>
          </a:p>
          <a:p>
            <a:r>
              <a:rPr lang="en-US" dirty="0" smtClean="0"/>
              <a:t> </a:t>
            </a:r>
            <a:r>
              <a:rPr lang="en-US" u="sng" dirty="0" smtClean="0"/>
              <a:t>Matt 22:29-32</a:t>
            </a:r>
          </a:p>
          <a:p>
            <a:pPr lvl="1"/>
            <a:r>
              <a:rPr lang="en-US" dirty="0" smtClean="0"/>
              <a:t>Jesus bases an entire argument for resurrection on                  a verb </a:t>
            </a:r>
            <a:r>
              <a:rPr lang="en-US" i="1" dirty="0" smtClean="0"/>
              <a:t>tense</a:t>
            </a:r>
            <a:r>
              <a:rPr lang="en-US" dirty="0" smtClean="0"/>
              <a:t>. </a:t>
            </a:r>
          </a:p>
          <a:p>
            <a:r>
              <a:rPr lang="en-US" dirty="0" smtClean="0"/>
              <a:t>An appeal for inerrancy from within the document is circular reasoning.</a:t>
            </a:r>
          </a:p>
        </p:txBody>
      </p:sp>
    </p:spTree>
    <p:extLst>
      <p:ext uri="{BB962C8B-B14F-4D97-AF65-F5344CB8AC3E}">
        <p14:creationId xmlns:p14="http://schemas.microsoft.com/office/powerpoint/2010/main" val="345939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Inerrancy</a:t>
            </a:r>
            <a:endParaRPr lang="en-US" dirty="0"/>
          </a:p>
        </p:txBody>
      </p:sp>
      <p:sp>
        <p:nvSpPr>
          <p:cNvPr id="3" name="Content Placeholder 2"/>
          <p:cNvSpPr>
            <a:spLocks noGrp="1"/>
          </p:cNvSpPr>
          <p:nvPr>
            <p:ph idx="1"/>
          </p:nvPr>
        </p:nvSpPr>
        <p:spPr>
          <a:xfrm>
            <a:off x="838200" y="1825625"/>
            <a:ext cx="5772150" cy="4676776"/>
          </a:xfrm>
        </p:spPr>
        <p:txBody>
          <a:bodyPr>
            <a:normAutofit lnSpcReduction="10000"/>
          </a:bodyPr>
          <a:lstStyle/>
          <a:p>
            <a:pPr marL="0" indent="0">
              <a:buNone/>
            </a:pPr>
            <a:r>
              <a:rPr lang="en-US" dirty="0" smtClean="0"/>
              <a:t>External Evidence</a:t>
            </a:r>
          </a:p>
          <a:p>
            <a:r>
              <a:rPr lang="en-US" dirty="0" smtClean="0"/>
              <a:t>Its lack of demonstrable errors give credence</a:t>
            </a:r>
          </a:p>
          <a:p>
            <a:r>
              <a:rPr lang="en-US" dirty="0" smtClean="0"/>
              <a:t>Illustration: a man trusts his wife</a:t>
            </a:r>
          </a:p>
          <a:p>
            <a:r>
              <a:rPr lang="en-US" dirty="0" smtClean="0"/>
              <a:t>Syllogism: God always tells the truth. The Bible is God’s word. Therefore, the Bible is always true.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2017" y="2473150"/>
            <a:ext cx="4531783" cy="3428472"/>
          </a:xfrm>
          <a:prstGeom prst="rect">
            <a:avLst/>
          </a:prstGeom>
        </p:spPr>
      </p:pic>
    </p:spTree>
    <p:extLst>
      <p:ext uri="{BB962C8B-B14F-4D97-AF65-F5344CB8AC3E}">
        <p14:creationId xmlns:p14="http://schemas.microsoft.com/office/powerpoint/2010/main" val="15992774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Inerrancy</a:t>
            </a:r>
            <a:endParaRPr lang="en-US" dirty="0"/>
          </a:p>
        </p:txBody>
      </p:sp>
      <p:sp>
        <p:nvSpPr>
          <p:cNvPr id="3" name="Content Placeholder 2"/>
          <p:cNvSpPr>
            <a:spLocks noGrp="1"/>
          </p:cNvSpPr>
          <p:nvPr>
            <p:ph idx="1"/>
          </p:nvPr>
        </p:nvSpPr>
        <p:spPr/>
        <p:txBody>
          <a:bodyPr/>
          <a:lstStyle/>
          <a:p>
            <a:pPr marL="0" indent="0">
              <a:buNone/>
            </a:pPr>
            <a:r>
              <a:rPr lang="en-US" dirty="0" smtClean="0"/>
              <a:t>Problem Passages?</a:t>
            </a:r>
          </a:p>
          <a:p>
            <a:r>
              <a:rPr lang="en-US" dirty="0" smtClean="0"/>
              <a:t>e.g. </a:t>
            </a:r>
            <a:r>
              <a:rPr lang="en-US" u="sng" dirty="0" smtClean="0"/>
              <a:t>Matt 20:29-34 vs Mark 10:46-52 vs Luke 18:35-43</a:t>
            </a:r>
          </a:p>
          <a:p>
            <a:r>
              <a:rPr lang="en-US" dirty="0" smtClean="0"/>
              <a:t>How many were there?</a:t>
            </a:r>
          </a:p>
          <a:p>
            <a:r>
              <a:rPr lang="en-US" dirty="0" smtClean="0"/>
              <a:t>Was Jesus entering or leaving Jericho?</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4571" t="37766" r="49220"/>
          <a:stretch/>
        </p:blipFill>
        <p:spPr>
          <a:xfrm>
            <a:off x="10504942" y="1770425"/>
            <a:ext cx="1238249" cy="1293528"/>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0671" t="33466"/>
          <a:stretch/>
        </p:blipFill>
        <p:spPr>
          <a:xfrm>
            <a:off x="9423400" y="1091626"/>
            <a:ext cx="1470932" cy="1467998"/>
          </a:xfrm>
          <a:prstGeom prst="rect">
            <a:avLst/>
          </a:prstGeom>
        </p:spPr>
      </p:pic>
    </p:spTree>
    <p:extLst>
      <p:ext uri="{BB962C8B-B14F-4D97-AF65-F5344CB8AC3E}">
        <p14:creationId xmlns:p14="http://schemas.microsoft.com/office/powerpoint/2010/main" val="958739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Inerrancy</a:t>
            </a:r>
            <a:endParaRPr lang="en-US" dirty="0"/>
          </a:p>
        </p:txBody>
      </p:sp>
      <p:sp>
        <p:nvSpPr>
          <p:cNvPr id="3" name="Content Placeholder 2"/>
          <p:cNvSpPr>
            <a:spLocks noGrp="1"/>
          </p:cNvSpPr>
          <p:nvPr>
            <p:ph idx="1"/>
          </p:nvPr>
        </p:nvSpPr>
        <p:spPr/>
        <p:txBody>
          <a:bodyPr/>
          <a:lstStyle/>
          <a:p>
            <a:pPr marL="0" indent="0">
              <a:buNone/>
            </a:pPr>
            <a:r>
              <a:rPr lang="en-US" dirty="0" smtClean="0"/>
              <a:t>Problem Passages?</a:t>
            </a:r>
          </a:p>
          <a:p>
            <a:r>
              <a:rPr lang="en-US" dirty="0" smtClean="0"/>
              <a:t>e.g. </a:t>
            </a:r>
            <a:r>
              <a:rPr lang="en-US" u="sng" dirty="0" smtClean="0"/>
              <a:t>Matt 20:29-34 vs Mark 10:46-52 vs Luke 18:35-43</a:t>
            </a:r>
          </a:p>
          <a:p>
            <a:r>
              <a:rPr lang="en-US" dirty="0" smtClean="0"/>
              <a:t>How many were there?</a:t>
            </a:r>
          </a:p>
          <a:p>
            <a:pPr lvl="1"/>
            <a:r>
              <a:rPr lang="en-US" dirty="0" smtClean="0"/>
              <a:t>Where there is 2 there is also 1.</a:t>
            </a:r>
          </a:p>
          <a:p>
            <a:pPr lvl="1"/>
            <a:r>
              <a:rPr lang="en-US" dirty="0" smtClean="0"/>
              <a:t>No author says there was “only one” man, just that there was “a man”</a:t>
            </a:r>
          </a:p>
          <a:p>
            <a:r>
              <a:rPr lang="en-US" dirty="0" smtClean="0"/>
              <a:t>Was Jesus entering or leaving Jericho?</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4571" t="37766" r="49220"/>
          <a:stretch/>
        </p:blipFill>
        <p:spPr>
          <a:xfrm>
            <a:off x="10504942" y="1770425"/>
            <a:ext cx="1238249" cy="1293528"/>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0671" t="33466"/>
          <a:stretch/>
        </p:blipFill>
        <p:spPr>
          <a:xfrm>
            <a:off x="9423400" y="1091626"/>
            <a:ext cx="1470932" cy="1467998"/>
          </a:xfrm>
          <a:prstGeom prst="rect">
            <a:avLst/>
          </a:prstGeom>
        </p:spPr>
      </p:pic>
    </p:spTree>
    <p:extLst>
      <p:ext uri="{BB962C8B-B14F-4D97-AF65-F5344CB8AC3E}">
        <p14:creationId xmlns:p14="http://schemas.microsoft.com/office/powerpoint/2010/main" val="18287096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Inerrancy</a:t>
            </a:r>
            <a:endParaRPr lang="en-US" dirty="0"/>
          </a:p>
        </p:txBody>
      </p:sp>
      <p:sp>
        <p:nvSpPr>
          <p:cNvPr id="3" name="Content Placeholder 2"/>
          <p:cNvSpPr>
            <a:spLocks noGrp="1"/>
          </p:cNvSpPr>
          <p:nvPr>
            <p:ph idx="1"/>
          </p:nvPr>
        </p:nvSpPr>
        <p:spPr/>
        <p:txBody>
          <a:bodyPr/>
          <a:lstStyle/>
          <a:p>
            <a:pPr marL="0" indent="0">
              <a:buNone/>
            </a:pPr>
            <a:r>
              <a:rPr lang="en-US" dirty="0" smtClean="0"/>
              <a:t>Problem Passages?</a:t>
            </a:r>
          </a:p>
          <a:p>
            <a:r>
              <a:rPr lang="en-US" dirty="0" smtClean="0"/>
              <a:t>e.g. </a:t>
            </a:r>
            <a:r>
              <a:rPr lang="en-US" u="sng" dirty="0" smtClean="0"/>
              <a:t>Matt 20:29-34 vs Mark 10:46-52 vs Luke 18:35-43</a:t>
            </a:r>
          </a:p>
          <a:p>
            <a:r>
              <a:rPr lang="en-US" dirty="0" smtClean="0"/>
              <a:t>How many were there?</a:t>
            </a:r>
          </a:p>
          <a:p>
            <a:r>
              <a:rPr lang="en-US" dirty="0" smtClean="0"/>
              <a:t>Was Jesus entering or leaving Jericho?</a:t>
            </a:r>
          </a:p>
          <a:p>
            <a:pPr lvl="1"/>
            <a:r>
              <a:rPr lang="en-US" dirty="0" smtClean="0"/>
              <a:t>There were actually two Jericho’s (at least!) at the time: Old Jericho and New Jericho</a:t>
            </a:r>
          </a:p>
          <a:p>
            <a:pPr lvl="1"/>
            <a:r>
              <a:rPr lang="en-US" dirty="0" smtClean="0"/>
              <a:t>It may be that Jesus was going between the two</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4571" t="37766" r="49220"/>
          <a:stretch/>
        </p:blipFill>
        <p:spPr>
          <a:xfrm>
            <a:off x="10504942" y="1770425"/>
            <a:ext cx="1238249" cy="1293528"/>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0671" t="33466"/>
          <a:stretch/>
        </p:blipFill>
        <p:spPr>
          <a:xfrm>
            <a:off x="9423400" y="1091626"/>
            <a:ext cx="1470932" cy="1467998"/>
          </a:xfrm>
          <a:prstGeom prst="rect">
            <a:avLst/>
          </a:prstGeom>
        </p:spPr>
      </p:pic>
    </p:spTree>
    <p:extLst>
      <p:ext uri="{BB962C8B-B14F-4D97-AF65-F5344CB8AC3E}">
        <p14:creationId xmlns:p14="http://schemas.microsoft.com/office/powerpoint/2010/main" val="3713437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a:t>
            </a:r>
            <a:endParaRPr lang="en-US" dirty="0"/>
          </a:p>
        </p:txBody>
      </p:sp>
      <p:sp>
        <p:nvSpPr>
          <p:cNvPr id="3" name="Content Placeholder 2"/>
          <p:cNvSpPr>
            <a:spLocks noGrp="1"/>
          </p:cNvSpPr>
          <p:nvPr>
            <p:ph idx="1"/>
          </p:nvPr>
        </p:nvSpPr>
        <p:spPr/>
        <p:txBody>
          <a:bodyPr/>
          <a:lstStyle/>
          <a:p>
            <a:r>
              <a:rPr lang="en-US" dirty="0" smtClean="0"/>
              <a:t>Definition</a:t>
            </a:r>
          </a:p>
          <a:p>
            <a:r>
              <a:rPr lang="en-US" dirty="0" smtClean="0"/>
              <a:t>History</a:t>
            </a:r>
          </a:p>
          <a:p>
            <a:r>
              <a:rPr lang="en-US" dirty="0" smtClean="0"/>
              <a:t>Tests</a:t>
            </a:r>
          </a:p>
          <a:p>
            <a:r>
              <a:rPr lang="en-US" dirty="0" smtClean="0"/>
              <a:t>Formation</a:t>
            </a:r>
          </a:p>
          <a:p>
            <a:r>
              <a:rPr lang="en-US" dirty="0" smtClean="0"/>
              <a:t>RC vs Protestant</a:t>
            </a:r>
            <a:endParaRPr lang="en-US" dirty="0"/>
          </a:p>
        </p:txBody>
      </p:sp>
    </p:spTree>
    <p:extLst>
      <p:ext uri="{BB962C8B-B14F-4D97-AF65-F5344CB8AC3E}">
        <p14:creationId xmlns:p14="http://schemas.microsoft.com/office/powerpoint/2010/main" val="20115452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a:t>
            </a:r>
            <a:endParaRPr lang="en-US" dirty="0"/>
          </a:p>
        </p:txBody>
      </p:sp>
      <p:sp>
        <p:nvSpPr>
          <p:cNvPr id="3" name="Content Placeholder 2"/>
          <p:cNvSpPr>
            <a:spLocks noGrp="1"/>
          </p:cNvSpPr>
          <p:nvPr>
            <p:ph idx="1"/>
          </p:nvPr>
        </p:nvSpPr>
        <p:spPr/>
        <p:txBody>
          <a:bodyPr/>
          <a:lstStyle/>
          <a:p>
            <a:pPr marL="0" indent="0">
              <a:buNone/>
            </a:pPr>
            <a:r>
              <a:rPr lang="en-US" dirty="0" smtClean="0"/>
              <a:t>Definition</a:t>
            </a:r>
          </a:p>
          <a:p>
            <a:r>
              <a:rPr lang="el-GR" dirty="0" err="1" smtClean="0"/>
              <a:t>κανον</a:t>
            </a:r>
            <a:r>
              <a:rPr lang="en-US" dirty="0" smtClean="0"/>
              <a:t> </a:t>
            </a:r>
            <a:r>
              <a:rPr lang="en-US" i="1" dirty="0" err="1" smtClean="0"/>
              <a:t>kanon</a:t>
            </a:r>
            <a:r>
              <a:rPr lang="en-US" i="1" dirty="0" smtClean="0"/>
              <a:t> </a:t>
            </a:r>
            <a:r>
              <a:rPr lang="en-US" dirty="0" smtClean="0"/>
              <a:t>“rod, ruler”</a:t>
            </a:r>
          </a:p>
          <a:p>
            <a:r>
              <a:rPr lang="en-US" dirty="0" smtClean="0"/>
              <a:t>The ruler, or measuring stick, for Christians</a:t>
            </a:r>
          </a:p>
          <a:p>
            <a:r>
              <a:rPr lang="en-US" dirty="0" smtClean="0"/>
              <a:t>Those books which an author actually wrote.</a:t>
            </a:r>
          </a:p>
          <a:p>
            <a:r>
              <a:rPr lang="en-US" dirty="0" smtClean="0"/>
              <a:t>canonization: the process of recognizing those books actually written by God.  </a:t>
            </a:r>
          </a:p>
          <a:p>
            <a:endParaRPr lang="en-US" dirty="0" smtClean="0"/>
          </a:p>
          <a:p>
            <a:endParaRPr lang="en-US" dirty="0" smtClean="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rot="4477794">
            <a:off x="7094611" y="795866"/>
            <a:ext cx="5355555" cy="4080933"/>
          </a:xfrm>
          <a:prstGeom prst="rect">
            <a:avLst/>
          </a:prstGeom>
        </p:spPr>
      </p:pic>
    </p:spTree>
    <p:extLst>
      <p:ext uri="{BB962C8B-B14F-4D97-AF65-F5344CB8AC3E}">
        <p14:creationId xmlns:p14="http://schemas.microsoft.com/office/powerpoint/2010/main" val="18159655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a:t>
            </a:r>
            <a:endParaRPr lang="en-US" dirty="0"/>
          </a:p>
        </p:txBody>
      </p:sp>
      <p:sp>
        <p:nvSpPr>
          <p:cNvPr id="3" name="Content Placeholder 2"/>
          <p:cNvSpPr>
            <a:spLocks noGrp="1"/>
          </p:cNvSpPr>
          <p:nvPr>
            <p:ph idx="1"/>
          </p:nvPr>
        </p:nvSpPr>
        <p:spPr/>
        <p:txBody>
          <a:bodyPr/>
          <a:lstStyle/>
          <a:p>
            <a:pPr marL="0" indent="0">
              <a:buNone/>
            </a:pPr>
            <a:r>
              <a:rPr lang="en-US" dirty="0" smtClean="0"/>
              <a:t>History</a:t>
            </a:r>
            <a:endParaRPr lang="en-US" dirty="0"/>
          </a:p>
          <a:p>
            <a:r>
              <a:rPr lang="en-US" dirty="0" smtClean="0"/>
              <a:t>Questions to consider:</a:t>
            </a:r>
          </a:p>
          <a:p>
            <a:pPr lvl="1"/>
            <a:r>
              <a:rPr lang="en-US" dirty="0" smtClean="0"/>
              <a:t>Why didn’t they collect books until the 2</a:t>
            </a:r>
            <a:r>
              <a:rPr lang="en-US" baseline="30000" dirty="0" smtClean="0"/>
              <a:t>nd</a:t>
            </a:r>
            <a:r>
              <a:rPr lang="en-US" dirty="0" smtClean="0"/>
              <a:t>  and 3</a:t>
            </a:r>
            <a:r>
              <a:rPr lang="en-US" baseline="30000" dirty="0" smtClean="0"/>
              <a:t>rd</a:t>
            </a:r>
            <a:r>
              <a:rPr lang="en-US" dirty="0" smtClean="0"/>
              <a:t>  centuries?</a:t>
            </a:r>
          </a:p>
          <a:p>
            <a:pPr lvl="1"/>
            <a:r>
              <a:rPr lang="en-US" dirty="0" smtClean="0"/>
              <a:t>Why didn’t they offer lists of scriptures until the 3</a:t>
            </a:r>
            <a:r>
              <a:rPr lang="en-US" baseline="30000" dirty="0" smtClean="0"/>
              <a:t>rd</a:t>
            </a:r>
            <a:r>
              <a:rPr lang="en-US" dirty="0" smtClean="0"/>
              <a:t> and 4</a:t>
            </a:r>
            <a:r>
              <a:rPr lang="en-US" baseline="30000" dirty="0" smtClean="0"/>
              <a:t>th</a:t>
            </a:r>
            <a:r>
              <a:rPr lang="en-US" dirty="0" smtClean="0"/>
              <a:t> centuries?</a:t>
            </a:r>
          </a:p>
          <a:p>
            <a:pPr lvl="1"/>
            <a:r>
              <a:rPr lang="en-US" dirty="0" smtClean="0"/>
              <a:t>When was the issue actually settled? </a:t>
            </a:r>
          </a:p>
        </p:txBody>
      </p:sp>
    </p:spTree>
    <p:extLst>
      <p:ext uri="{BB962C8B-B14F-4D97-AF65-F5344CB8AC3E}">
        <p14:creationId xmlns:p14="http://schemas.microsoft.com/office/powerpoint/2010/main" val="8953068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a:t>
            </a:r>
            <a:endParaRPr lang="en-US" dirty="0"/>
          </a:p>
        </p:txBody>
      </p:sp>
      <p:sp>
        <p:nvSpPr>
          <p:cNvPr id="3" name="Content Placeholder 2"/>
          <p:cNvSpPr>
            <a:spLocks noGrp="1"/>
          </p:cNvSpPr>
          <p:nvPr>
            <p:ph idx="1"/>
          </p:nvPr>
        </p:nvSpPr>
        <p:spPr/>
        <p:txBody>
          <a:bodyPr/>
          <a:lstStyle/>
          <a:p>
            <a:pPr marL="0" indent="0">
              <a:buNone/>
            </a:pPr>
            <a:r>
              <a:rPr lang="en-US" dirty="0" smtClean="0"/>
              <a:t>History</a:t>
            </a:r>
            <a:endParaRPr lang="en-US" dirty="0"/>
          </a:p>
          <a:p>
            <a:r>
              <a:rPr lang="en-US" dirty="0" smtClean="0"/>
              <a:t>Why didn’t they collect books until the 2</a:t>
            </a:r>
            <a:r>
              <a:rPr lang="en-US" baseline="30000" dirty="0" smtClean="0"/>
              <a:t>nd</a:t>
            </a:r>
            <a:r>
              <a:rPr lang="en-US" dirty="0" smtClean="0"/>
              <a:t>  and 3</a:t>
            </a:r>
            <a:r>
              <a:rPr lang="en-US" baseline="30000" dirty="0" smtClean="0"/>
              <a:t>rd</a:t>
            </a:r>
            <a:r>
              <a:rPr lang="en-US" dirty="0" smtClean="0"/>
              <a:t>  centuries?</a:t>
            </a:r>
          </a:p>
          <a:p>
            <a:pPr lvl="1"/>
            <a:r>
              <a:rPr lang="en-US" dirty="0" smtClean="0"/>
              <a:t>The Apostles’ deaths</a:t>
            </a:r>
          </a:p>
          <a:p>
            <a:pPr lvl="1"/>
            <a:r>
              <a:rPr lang="en-US" dirty="0" smtClean="0"/>
              <a:t>persecution means scarcity (less ability)</a:t>
            </a:r>
          </a:p>
          <a:p>
            <a:pPr lvl="1"/>
            <a:r>
              <a:rPr lang="en-US" dirty="0" smtClean="0"/>
              <a:t>persecution means unanimity (no need)</a:t>
            </a:r>
          </a:p>
        </p:txBody>
      </p:sp>
      <p:pic>
        <p:nvPicPr>
          <p:cNvPr id="4" name="Picture 3"/>
          <p:cNvPicPr>
            <a:picLocks noChangeAspect="1"/>
          </p:cNvPicPr>
          <p:nvPr/>
        </p:nvPicPr>
        <p:blipFill>
          <a:blip r:embed="rId2"/>
          <a:stretch>
            <a:fillRect/>
          </a:stretch>
        </p:blipFill>
        <p:spPr>
          <a:xfrm>
            <a:off x="8377472" y="3249697"/>
            <a:ext cx="3649428" cy="2439903"/>
          </a:xfrm>
          <a:prstGeom prst="rect">
            <a:avLst/>
          </a:prstGeom>
        </p:spPr>
      </p:pic>
    </p:spTree>
    <p:extLst>
      <p:ext uri="{BB962C8B-B14F-4D97-AF65-F5344CB8AC3E}">
        <p14:creationId xmlns:p14="http://schemas.microsoft.com/office/powerpoint/2010/main" val="19084973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Revelation</a:t>
            </a:r>
            <a:endParaRPr lang="en-US" dirty="0"/>
          </a:p>
          <a:p>
            <a:r>
              <a:rPr lang="en-US" dirty="0" smtClean="0"/>
              <a:t>the process of making something known that was previously unknown</a:t>
            </a:r>
          </a:p>
          <a:p>
            <a:r>
              <a:rPr lang="en-US" dirty="0" smtClean="0"/>
              <a:t>to “reveal”</a:t>
            </a:r>
            <a:endParaRPr lang="en-US" dirty="0"/>
          </a:p>
          <a:p>
            <a:endParaRPr lang="en-US" dirty="0" smtClean="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052" r="11188"/>
          <a:stretch/>
        </p:blipFill>
        <p:spPr>
          <a:xfrm>
            <a:off x="5744818" y="3578087"/>
            <a:ext cx="4694588" cy="3031987"/>
          </a:xfrm>
          <a:prstGeom prst="rect">
            <a:avLst/>
          </a:prstGeom>
        </p:spPr>
      </p:pic>
    </p:spTree>
    <p:extLst>
      <p:ext uri="{BB962C8B-B14F-4D97-AF65-F5344CB8AC3E}">
        <p14:creationId xmlns:p14="http://schemas.microsoft.com/office/powerpoint/2010/main" val="7069725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a:t>
            </a:r>
            <a:endParaRPr lang="en-US" dirty="0"/>
          </a:p>
        </p:txBody>
      </p:sp>
      <p:sp>
        <p:nvSpPr>
          <p:cNvPr id="3" name="Content Placeholder 2"/>
          <p:cNvSpPr>
            <a:spLocks noGrp="1"/>
          </p:cNvSpPr>
          <p:nvPr>
            <p:ph idx="1"/>
          </p:nvPr>
        </p:nvSpPr>
        <p:spPr/>
        <p:txBody>
          <a:bodyPr/>
          <a:lstStyle/>
          <a:p>
            <a:pPr marL="0" indent="0">
              <a:buNone/>
            </a:pPr>
            <a:r>
              <a:rPr lang="en-US" dirty="0" smtClean="0"/>
              <a:t>History</a:t>
            </a:r>
            <a:endParaRPr lang="en-US" dirty="0"/>
          </a:p>
          <a:p>
            <a:r>
              <a:rPr lang="en-US" dirty="0" smtClean="0"/>
              <a:t>Why didn’t they offer lists of scriptures                               until the 3</a:t>
            </a:r>
            <a:r>
              <a:rPr lang="en-US" baseline="30000" dirty="0" smtClean="0"/>
              <a:t>rd</a:t>
            </a:r>
            <a:r>
              <a:rPr lang="en-US" dirty="0" smtClean="0"/>
              <a:t> and 4</a:t>
            </a:r>
            <a:r>
              <a:rPr lang="en-US" baseline="30000" dirty="0" smtClean="0"/>
              <a:t>th</a:t>
            </a:r>
            <a:r>
              <a:rPr lang="en-US" dirty="0" smtClean="0"/>
              <a:t> centuries?</a:t>
            </a:r>
            <a:endParaRPr lang="en-US" dirty="0"/>
          </a:p>
          <a:p>
            <a:pPr lvl="1"/>
            <a:r>
              <a:rPr lang="en-US" dirty="0" smtClean="0"/>
              <a:t>Development of tests</a:t>
            </a:r>
          </a:p>
          <a:p>
            <a:pPr lvl="1"/>
            <a:r>
              <a:rPr lang="en-US" dirty="0" smtClean="0"/>
              <a:t>massive argumentation</a:t>
            </a:r>
          </a:p>
        </p:txBody>
      </p:sp>
      <p:pic>
        <p:nvPicPr>
          <p:cNvPr id="4" name="Picture 3"/>
          <p:cNvPicPr>
            <a:picLocks noChangeAspect="1"/>
          </p:cNvPicPr>
          <p:nvPr/>
        </p:nvPicPr>
        <p:blipFill>
          <a:blip r:embed="rId2"/>
          <a:stretch>
            <a:fillRect/>
          </a:stretch>
        </p:blipFill>
        <p:spPr>
          <a:xfrm>
            <a:off x="8551331" y="2133600"/>
            <a:ext cx="3220269" cy="4178300"/>
          </a:xfrm>
          <a:prstGeom prst="rect">
            <a:avLst/>
          </a:prstGeom>
        </p:spPr>
      </p:pic>
    </p:spTree>
    <p:extLst>
      <p:ext uri="{BB962C8B-B14F-4D97-AF65-F5344CB8AC3E}">
        <p14:creationId xmlns:p14="http://schemas.microsoft.com/office/powerpoint/2010/main" val="10792722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a:t>
            </a:r>
            <a:endParaRPr lang="en-US" dirty="0"/>
          </a:p>
        </p:txBody>
      </p:sp>
      <p:sp>
        <p:nvSpPr>
          <p:cNvPr id="3" name="Content Placeholder 2"/>
          <p:cNvSpPr>
            <a:spLocks noGrp="1"/>
          </p:cNvSpPr>
          <p:nvPr>
            <p:ph idx="1"/>
          </p:nvPr>
        </p:nvSpPr>
        <p:spPr/>
        <p:txBody>
          <a:bodyPr/>
          <a:lstStyle/>
          <a:p>
            <a:pPr marL="0" indent="0">
              <a:buNone/>
            </a:pPr>
            <a:r>
              <a:rPr lang="en-US" dirty="0" smtClean="0"/>
              <a:t>History</a:t>
            </a:r>
            <a:endParaRPr lang="en-US" dirty="0"/>
          </a:p>
          <a:p>
            <a:r>
              <a:rPr lang="en-US" dirty="0" smtClean="0"/>
              <a:t>When was the issue actually settled? </a:t>
            </a:r>
          </a:p>
          <a:p>
            <a:pPr lvl="1"/>
            <a:r>
              <a:rPr lang="en-US" dirty="0" smtClean="0"/>
              <a:t>Council of Carthage, 397 and 419 (Sort of)</a:t>
            </a:r>
          </a:p>
          <a:p>
            <a:pPr lvl="1"/>
            <a:r>
              <a:rPr lang="en-US" dirty="0" smtClean="0"/>
              <a:t>Reformation, Council of Trent 1545-1563 (Finally)</a:t>
            </a:r>
          </a:p>
          <a:p>
            <a:pPr lvl="1"/>
            <a:endParaRPr lang="en-US" dirty="0" smtClean="0"/>
          </a:p>
        </p:txBody>
      </p:sp>
    </p:spTree>
    <p:extLst>
      <p:ext uri="{BB962C8B-B14F-4D97-AF65-F5344CB8AC3E}">
        <p14:creationId xmlns:p14="http://schemas.microsoft.com/office/powerpoint/2010/main" val="10459194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a:t>
            </a:r>
            <a:endParaRPr lang="en-US" dirty="0"/>
          </a:p>
        </p:txBody>
      </p:sp>
      <p:pic>
        <p:nvPicPr>
          <p:cNvPr id="4" name="Picture 3"/>
          <p:cNvPicPr>
            <a:picLocks noChangeAspect="1"/>
          </p:cNvPicPr>
          <p:nvPr/>
        </p:nvPicPr>
        <p:blipFill>
          <a:blip r:embed="rId2"/>
          <a:stretch>
            <a:fillRect/>
          </a:stretch>
        </p:blipFill>
        <p:spPr>
          <a:xfrm>
            <a:off x="6748681" y="1368954"/>
            <a:ext cx="4994973" cy="4676775"/>
          </a:xfrm>
          <a:prstGeom prst="rect">
            <a:avLst/>
          </a:prstGeom>
        </p:spPr>
      </p:pic>
      <p:sp>
        <p:nvSpPr>
          <p:cNvPr id="6" name="Content Placeholder 2"/>
          <p:cNvSpPr>
            <a:spLocks noGrp="1"/>
          </p:cNvSpPr>
          <p:nvPr>
            <p:ph idx="1"/>
          </p:nvPr>
        </p:nvSpPr>
        <p:spPr>
          <a:xfrm>
            <a:off x="838200" y="1825625"/>
            <a:ext cx="5765800" cy="4812242"/>
          </a:xfrm>
        </p:spPr>
        <p:txBody>
          <a:bodyPr>
            <a:normAutofit lnSpcReduction="10000"/>
          </a:bodyPr>
          <a:lstStyle/>
          <a:p>
            <a:pPr marL="0" indent="0">
              <a:buNone/>
            </a:pPr>
            <a:r>
              <a:rPr lang="en-US" dirty="0" smtClean="0"/>
              <a:t>Tests</a:t>
            </a:r>
          </a:p>
          <a:p>
            <a:r>
              <a:rPr lang="en-US" dirty="0" smtClean="0"/>
              <a:t>Apostleship</a:t>
            </a:r>
          </a:p>
          <a:p>
            <a:pPr lvl="1"/>
            <a:r>
              <a:rPr lang="en-US" dirty="0" smtClean="0"/>
              <a:t>Was it written during the age of the Apostles?</a:t>
            </a:r>
          </a:p>
          <a:p>
            <a:r>
              <a:rPr lang="en-US" dirty="0" smtClean="0"/>
              <a:t>Acceptance</a:t>
            </a:r>
          </a:p>
          <a:p>
            <a:pPr lvl="1"/>
            <a:r>
              <a:rPr lang="en-US" dirty="0" smtClean="0"/>
              <a:t>Would you die for this book?</a:t>
            </a:r>
          </a:p>
          <a:p>
            <a:r>
              <a:rPr lang="en-US" dirty="0" smtClean="0"/>
              <a:t>Authority</a:t>
            </a:r>
          </a:p>
          <a:p>
            <a:pPr lvl="1"/>
            <a:r>
              <a:rPr lang="en-US" dirty="0" smtClean="0"/>
              <a:t>Does it have any demonstrated errors?</a:t>
            </a:r>
          </a:p>
        </p:txBody>
      </p:sp>
    </p:spTree>
    <p:extLst>
      <p:ext uri="{BB962C8B-B14F-4D97-AF65-F5344CB8AC3E}">
        <p14:creationId xmlns:p14="http://schemas.microsoft.com/office/powerpoint/2010/main" val="42125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a:t>
            </a:r>
            <a:endParaRPr lang="en-US" dirty="0"/>
          </a:p>
        </p:txBody>
      </p:sp>
      <p:sp>
        <p:nvSpPr>
          <p:cNvPr id="3" name="Content Placeholder 2"/>
          <p:cNvSpPr>
            <a:spLocks noGrp="1"/>
          </p:cNvSpPr>
          <p:nvPr>
            <p:ph idx="1"/>
          </p:nvPr>
        </p:nvSpPr>
        <p:spPr>
          <a:xfrm>
            <a:off x="838200" y="1825624"/>
            <a:ext cx="10515600" cy="4727575"/>
          </a:xfrm>
        </p:spPr>
        <p:txBody>
          <a:bodyPr>
            <a:normAutofit fontScale="92500" lnSpcReduction="10000"/>
          </a:bodyPr>
          <a:lstStyle/>
          <a:p>
            <a:pPr marL="0" indent="0">
              <a:buNone/>
            </a:pPr>
            <a:r>
              <a:rPr lang="en-US" dirty="0" smtClean="0"/>
              <a:t>Formation - OT</a:t>
            </a:r>
          </a:p>
          <a:p>
            <a:r>
              <a:rPr lang="en-US" dirty="0" smtClean="0"/>
              <a:t>Septuagint (Greek Translation of OT) (400’s BC)</a:t>
            </a:r>
          </a:p>
          <a:p>
            <a:pPr lvl="1"/>
            <a:r>
              <a:rPr lang="en-US" dirty="0" smtClean="0"/>
              <a:t>Includes entire 15 book Apocrypha</a:t>
            </a:r>
          </a:p>
          <a:p>
            <a:r>
              <a:rPr lang="en-US" dirty="0" smtClean="0"/>
              <a:t>Josephus’s Listing (</a:t>
            </a:r>
            <a:r>
              <a:rPr lang="en-US" dirty="0" err="1" smtClean="0"/>
              <a:t>approx</a:t>
            </a:r>
            <a:r>
              <a:rPr lang="en-US" dirty="0" smtClean="0"/>
              <a:t> AD 50-100)</a:t>
            </a:r>
          </a:p>
          <a:p>
            <a:pPr lvl="1"/>
            <a:r>
              <a:rPr lang="en-US" dirty="0" smtClean="0"/>
              <a:t>Matches our list of 39 books</a:t>
            </a:r>
          </a:p>
          <a:p>
            <a:r>
              <a:rPr lang="en-US" dirty="0" smtClean="0"/>
              <a:t>Council of </a:t>
            </a:r>
            <a:r>
              <a:rPr lang="en-US" dirty="0" err="1" smtClean="0"/>
              <a:t>Jamnia</a:t>
            </a:r>
            <a:r>
              <a:rPr lang="en-US" dirty="0" smtClean="0"/>
              <a:t> (</a:t>
            </a:r>
            <a:r>
              <a:rPr lang="en-US" dirty="0" err="1" smtClean="0"/>
              <a:t>approx</a:t>
            </a:r>
            <a:r>
              <a:rPr lang="en-US" dirty="0" smtClean="0"/>
              <a:t> AD 90</a:t>
            </a:r>
            <a:r>
              <a:rPr lang="en-US" dirty="0"/>
              <a:t>) (Jews in Rome)</a:t>
            </a:r>
          </a:p>
          <a:p>
            <a:pPr lvl="1"/>
            <a:r>
              <a:rPr lang="en-US" dirty="0" smtClean="0"/>
              <a:t>Matches our list of 39 books</a:t>
            </a:r>
          </a:p>
          <a:p>
            <a:r>
              <a:rPr lang="en-US" dirty="0" smtClean="0"/>
              <a:t>Council of Trent (AD 1545-1563) (Roman Catholic Council)</a:t>
            </a:r>
          </a:p>
          <a:p>
            <a:pPr lvl="1"/>
            <a:r>
              <a:rPr lang="en-US" dirty="0" smtClean="0"/>
              <a:t>Included 7 more books and extra sections of Daniel and Esther</a:t>
            </a:r>
          </a:p>
        </p:txBody>
      </p:sp>
    </p:spTree>
    <p:extLst>
      <p:ext uri="{BB962C8B-B14F-4D97-AF65-F5344CB8AC3E}">
        <p14:creationId xmlns:p14="http://schemas.microsoft.com/office/powerpoint/2010/main" val="7400611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a:t>
            </a:r>
            <a:endParaRPr lang="en-US" dirty="0"/>
          </a:p>
        </p:txBody>
      </p:sp>
      <p:sp>
        <p:nvSpPr>
          <p:cNvPr id="3" name="Content Placeholder 2"/>
          <p:cNvSpPr>
            <a:spLocks noGrp="1"/>
          </p:cNvSpPr>
          <p:nvPr>
            <p:ph idx="1"/>
          </p:nvPr>
        </p:nvSpPr>
        <p:spPr>
          <a:xfrm>
            <a:off x="838200" y="1825624"/>
            <a:ext cx="10515600" cy="4727575"/>
          </a:xfrm>
        </p:spPr>
        <p:txBody>
          <a:bodyPr>
            <a:normAutofit fontScale="92500" lnSpcReduction="20000"/>
          </a:bodyPr>
          <a:lstStyle/>
          <a:p>
            <a:pPr marL="0" indent="0">
              <a:buNone/>
            </a:pPr>
            <a:r>
              <a:rPr lang="en-US" dirty="0" smtClean="0"/>
              <a:t>Formation - NT</a:t>
            </a:r>
          </a:p>
          <a:p>
            <a:r>
              <a:rPr lang="en-US" dirty="0" err="1" smtClean="0"/>
              <a:t>Muratorian</a:t>
            </a:r>
            <a:r>
              <a:rPr lang="en-US" dirty="0" smtClean="0"/>
              <a:t> Fragment (</a:t>
            </a:r>
            <a:r>
              <a:rPr lang="en-US" dirty="0" err="1" smtClean="0"/>
              <a:t>approx</a:t>
            </a:r>
            <a:r>
              <a:rPr lang="en-US" dirty="0" smtClean="0"/>
              <a:t> AD 170) </a:t>
            </a:r>
          </a:p>
          <a:p>
            <a:pPr lvl="1"/>
            <a:r>
              <a:rPr lang="en-US" dirty="0" smtClean="0"/>
              <a:t>Omits: </a:t>
            </a:r>
            <a:r>
              <a:rPr lang="en-US" dirty="0"/>
              <a:t>Hebrews, 1 and 2 Peter, James, and 3 </a:t>
            </a:r>
            <a:r>
              <a:rPr lang="en-US" dirty="0" smtClean="0"/>
              <a:t>John; </a:t>
            </a:r>
          </a:p>
          <a:p>
            <a:pPr lvl="1"/>
            <a:r>
              <a:rPr lang="en-US" dirty="0" smtClean="0"/>
              <a:t>Includes: </a:t>
            </a:r>
            <a:r>
              <a:rPr lang="en-US" dirty="0"/>
              <a:t>Wisdom of </a:t>
            </a:r>
            <a:r>
              <a:rPr lang="en-US" dirty="0" smtClean="0"/>
              <a:t>Solomon</a:t>
            </a:r>
          </a:p>
          <a:p>
            <a:r>
              <a:rPr lang="en-US" dirty="0" smtClean="0"/>
              <a:t>Athanasius’s 39</a:t>
            </a:r>
            <a:r>
              <a:rPr lang="en-US" baseline="30000" dirty="0" smtClean="0"/>
              <a:t>th</a:t>
            </a:r>
            <a:r>
              <a:rPr lang="en-US" dirty="0" smtClean="0"/>
              <a:t> Festal Letter (AD 367)</a:t>
            </a:r>
          </a:p>
          <a:p>
            <a:pPr lvl="1"/>
            <a:r>
              <a:rPr lang="en-US" dirty="0" smtClean="0"/>
              <a:t>Omits Esther; Includes Baruch</a:t>
            </a:r>
          </a:p>
          <a:p>
            <a:r>
              <a:rPr lang="en-US" dirty="0" smtClean="0"/>
              <a:t>Council of Hippo (AD 393) </a:t>
            </a:r>
          </a:p>
          <a:p>
            <a:pPr lvl="1"/>
            <a:r>
              <a:rPr lang="en-US" dirty="0" smtClean="0"/>
              <a:t>matches our list of 27 books</a:t>
            </a:r>
          </a:p>
          <a:p>
            <a:r>
              <a:rPr lang="en-US" dirty="0" smtClean="0"/>
              <a:t>Councils of Carthage 1 and 2 (397, 419)</a:t>
            </a:r>
          </a:p>
          <a:p>
            <a:pPr lvl="1"/>
            <a:r>
              <a:rPr lang="en-US" dirty="0" smtClean="0"/>
              <a:t>matches our list of 27 books</a:t>
            </a:r>
          </a:p>
        </p:txBody>
      </p:sp>
    </p:spTree>
    <p:extLst>
      <p:ext uri="{BB962C8B-B14F-4D97-AF65-F5344CB8AC3E}">
        <p14:creationId xmlns:p14="http://schemas.microsoft.com/office/powerpoint/2010/main" val="20813385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a:t>
            </a:r>
            <a:endParaRPr lang="en-US" dirty="0"/>
          </a:p>
        </p:txBody>
      </p:sp>
      <p:sp>
        <p:nvSpPr>
          <p:cNvPr id="3" name="Content Placeholder 2"/>
          <p:cNvSpPr>
            <a:spLocks noGrp="1"/>
          </p:cNvSpPr>
          <p:nvPr>
            <p:ph idx="1"/>
          </p:nvPr>
        </p:nvSpPr>
        <p:spPr/>
        <p:txBody>
          <a:bodyPr/>
          <a:lstStyle/>
          <a:p>
            <a:pPr marL="0" indent="0">
              <a:buNone/>
            </a:pPr>
            <a:r>
              <a:rPr lang="en-US" dirty="0" smtClean="0"/>
              <a:t>RC vs Protestant</a:t>
            </a:r>
          </a:p>
          <a:p>
            <a:r>
              <a:rPr lang="en-US" dirty="0" smtClean="0"/>
              <a:t>Jerome translates Latin Vulgate (AD 405)</a:t>
            </a:r>
          </a:p>
          <a:p>
            <a:pPr lvl="1"/>
            <a:r>
              <a:rPr lang="en-US" dirty="0" smtClean="0"/>
              <a:t>Includes 15 apocryphal books in appendix</a:t>
            </a:r>
            <a:endParaRPr lang="en-US" dirty="0"/>
          </a:p>
          <a:p>
            <a:pPr lvl="1"/>
            <a:r>
              <a:rPr lang="en-US" dirty="0" smtClean="0"/>
              <a:t>“Not to be read in churches”</a:t>
            </a:r>
          </a:p>
          <a:p>
            <a:r>
              <a:rPr lang="en-US" dirty="0" smtClean="0"/>
              <a:t>The Roman Catholic and Protestants agree on 66 books</a:t>
            </a:r>
          </a:p>
          <a:p>
            <a:r>
              <a:rPr lang="en-US" dirty="0" smtClean="0"/>
              <a:t>They disagree about 7 “OT” books</a:t>
            </a:r>
          </a:p>
        </p:txBody>
      </p:sp>
    </p:spTree>
    <p:extLst>
      <p:ext uri="{BB962C8B-B14F-4D97-AF65-F5344CB8AC3E}">
        <p14:creationId xmlns:p14="http://schemas.microsoft.com/office/powerpoint/2010/main" val="6958670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Canon</a:t>
            </a:r>
            <a:endParaRPr lang="en-US" dirty="0"/>
          </a:p>
        </p:txBody>
      </p:sp>
      <p:sp>
        <p:nvSpPr>
          <p:cNvPr id="3" name="Content Placeholder 2"/>
          <p:cNvSpPr>
            <a:spLocks noGrp="1"/>
          </p:cNvSpPr>
          <p:nvPr>
            <p:ph idx="1"/>
          </p:nvPr>
        </p:nvSpPr>
        <p:spPr>
          <a:xfrm>
            <a:off x="838200" y="1825625"/>
            <a:ext cx="10515600" cy="4812242"/>
          </a:xfrm>
        </p:spPr>
        <p:txBody>
          <a:bodyPr numCol="4">
            <a:normAutofit fontScale="55000" lnSpcReduction="20000"/>
          </a:bodyPr>
          <a:lstStyle/>
          <a:p>
            <a:pPr marL="0" indent="0">
              <a:buNone/>
            </a:pPr>
            <a:r>
              <a:rPr lang="en-US" sz="5100" u="sng" dirty="0" smtClean="0"/>
              <a:t>RC vs Protestant</a:t>
            </a:r>
          </a:p>
          <a:p>
            <a:pPr marL="0" indent="0">
              <a:buNone/>
            </a:pPr>
            <a:endParaRPr lang="en-US" dirty="0" smtClean="0"/>
          </a:p>
          <a:p>
            <a:pPr>
              <a:lnSpc>
                <a:spcPct val="120000"/>
              </a:lnSpc>
              <a:spcBef>
                <a:spcPts val="0"/>
              </a:spcBef>
            </a:pPr>
            <a:r>
              <a:rPr lang="en-US" sz="4500" dirty="0">
                <a:effectLst/>
              </a:rPr>
              <a:t>Genesis</a:t>
            </a:r>
          </a:p>
          <a:p>
            <a:pPr>
              <a:lnSpc>
                <a:spcPct val="120000"/>
              </a:lnSpc>
              <a:spcBef>
                <a:spcPts val="0"/>
              </a:spcBef>
            </a:pPr>
            <a:r>
              <a:rPr lang="en-US" sz="4500" dirty="0">
                <a:effectLst/>
              </a:rPr>
              <a:t>Exodus</a:t>
            </a:r>
          </a:p>
          <a:p>
            <a:pPr>
              <a:lnSpc>
                <a:spcPct val="120000"/>
              </a:lnSpc>
              <a:spcBef>
                <a:spcPts val="0"/>
              </a:spcBef>
            </a:pPr>
            <a:r>
              <a:rPr lang="en-US" sz="4500" dirty="0">
                <a:effectLst/>
              </a:rPr>
              <a:t>Leviticus</a:t>
            </a:r>
          </a:p>
          <a:p>
            <a:pPr>
              <a:lnSpc>
                <a:spcPct val="120000"/>
              </a:lnSpc>
              <a:spcBef>
                <a:spcPts val="0"/>
              </a:spcBef>
            </a:pPr>
            <a:r>
              <a:rPr lang="en-US" sz="4500" dirty="0">
                <a:effectLst/>
              </a:rPr>
              <a:t>Numbers</a:t>
            </a:r>
          </a:p>
          <a:p>
            <a:pPr>
              <a:lnSpc>
                <a:spcPct val="120000"/>
              </a:lnSpc>
              <a:spcBef>
                <a:spcPts val="0"/>
              </a:spcBef>
            </a:pPr>
            <a:r>
              <a:rPr lang="en-US" sz="4500" dirty="0">
                <a:effectLst/>
              </a:rPr>
              <a:t>Deuteronomy</a:t>
            </a:r>
          </a:p>
          <a:p>
            <a:pPr>
              <a:lnSpc>
                <a:spcPct val="120000"/>
              </a:lnSpc>
              <a:spcBef>
                <a:spcPts val="0"/>
              </a:spcBef>
            </a:pPr>
            <a:r>
              <a:rPr lang="en-US" sz="4500" dirty="0">
                <a:effectLst/>
              </a:rPr>
              <a:t>Joshua</a:t>
            </a:r>
          </a:p>
          <a:p>
            <a:pPr>
              <a:lnSpc>
                <a:spcPct val="120000"/>
              </a:lnSpc>
              <a:spcBef>
                <a:spcPts val="0"/>
              </a:spcBef>
            </a:pPr>
            <a:r>
              <a:rPr lang="en-US" sz="4500" dirty="0">
                <a:effectLst/>
              </a:rPr>
              <a:t>Judges</a:t>
            </a:r>
          </a:p>
          <a:p>
            <a:pPr>
              <a:lnSpc>
                <a:spcPct val="120000"/>
              </a:lnSpc>
              <a:spcBef>
                <a:spcPts val="0"/>
              </a:spcBef>
            </a:pPr>
            <a:r>
              <a:rPr lang="en-US" sz="4500" dirty="0">
                <a:effectLst/>
              </a:rPr>
              <a:t>Ruth</a:t>
            </a:r>
          </a:p>
          <a:p>
            <a:pPr>
              <a:lnSpc>
                <a:spcPct val="120000"/>
              </a:lnSpc>
              <a:spcBef>
                <a:spcPts val="0"/>
              </a:spcBef>
            </a:pPr>
            <a:r>
              <a:rPr lang="en-US" sz="4500" dirty="0">
                <a:effectLst/>
              </a:rPr>
              <a:t>1 Samuel</a:t>
            </a:r>
          </a:p>
          <a:p>
            <a:pPr>
              <a:lnSpc>
                <a:spcPct val="120000"/>
              </a:lnSpc>
              <a:spcBef>
                <a:spcPts val="0"/>
              </a:spcBef>
            </a:pPr>
            <a:r>
              <a:rPr lang="en-US" sz="4500" dirty="0">
                <a:effectLst/>
              </a:rPr>
              <a:t>2 Samuel</a:t>
            </a:r>
          </a:p>
          <a:p>
            <a:pPr>
              <a:lnSpc>
                <a:spcPct val="120000"/>
              </a:lnSpc>
              <a:spcBef>
                <a:spcPts val="0"/>
              </a:spcBef>
            </a:pPr>
            <a:r>
              <a:rPr lang="en-US" sz="4500" dirty="0">
                <a:effectLst/>
              </a:rPr>
              <a:t>1 Kings</a:t>
            </a:r>
          </a:p>
          <a:p>
            <a:pPr>
              <a:lnSpc>
                <a:spcPct val="120000"/>
              </a:lnSpc>
              <a:spcBef>
                <a:spcPts val="0"/>
              </a:spcBef>
            </a:pPr>
            <a:r>
              <a:rPr lang="en-US" sz="4500" dirty="0">
                <a:effectLst/>
              </a:rPr>
              <a:t>2 Kings</a:t>
            </a:r>
          </a:p>
          <a:p>
            <a:pPr>
              <a:lnSpc>
                <a:spcPct val="120000"/>
              </a:lnSpc>
              <a:spcBef>
                <a:spcPts val="0"/>
              </a:spcBef>
            </a:pPr>
            <a:r>
              <a:rPr lang="en-US" sz="4500" dirty="0">
                <a:effectLst/>
              </a:rPr>
              <a:t>1 Chronicles</a:t>
            </a:r>
          </a:p>
          <a:p>
            <a:pPr>
              <a:lnSpc>
                <a:spcPct val="120000"/>
              </a:lnSpc>
              <a:spcBef>
                <a:spcPts val="0"/>
              </a:spcBef>
            </a:pPr>
            <a:r>
              <a:rPr lang="en-US" sz="4500" dirty="0">
                <a:effectLst/>
              </a:rPr>
              <a:t>2 Chronicles</a:t>
            </a:r>
          </a:p>
          <a:p>
            <a:pPr>
              <a:lnSpc>
                <a:spcPct val="120000"/>
              </a:lnSpc>
              <a:spcBef>
                <a:spcPts val="0"/>
              </a:spcBef>
            </a:pPr>
            <a:r>
              <a:rPr lang="en-US" sz="4500" dirty="0">
                <a:effectLst/>
              </a:rPr>
              <a:t>Ezra</a:t>
            </a:r>
          </a:p>
          <a:p>
            <a:pPr>
              <a:lnSpc>
                <a:spcPct val="120000"/>
              </a:lnSpc>
              <a:spcBef>
                <a:spcPts val="0"/>
              </a:spcBef>
            </a:pPr>
            <a:r>
              <a:rPr lang="en-US" sz="4500" dirty="0">
                <a:effectLst/>
              </a:rPr>
              <a:t>Nehemiah</a:t>
            </a:r>
          </a:p>
          <a:p>
            <a:pPr>
              <a:lnSpc>
                <a:spcPct val="120000"/>
              </a:lnSpc>
              <a:spcBef>
                <a:spcPts val="0"/>
              </a:spcBef>
            </a:pPr>
            <a:r>
              <a:rPr lang="en-US" sz="4500" dirty="0">
                <a:solidFill>
                  <a:srgbClr val="FF0000"/>
                </a:solidFill>
                <a:effectLst/>
              </a:rPr>
              <a:t>Tobit</a:t>
            </a:r>
          </a:p>
          <a:p>
            <a:pPr>
              <a:lnSpc>
                <a:spcPct val="120000"/>
              </a:lnSpc>
              <a:spcBef>
                <a:spcPts val="0"/>
              </a:spcBef>
            </a:pPr>
            <a:r>
              <a:rPr lang="en-US" sz="4500" dirty="0">
                <a:solidFill>
                  <a:srgbClr val="FF0000"/>
                </a:solidFill>
                <a:effectLst/>
              </a:rPr>
              <a:t>Judith</a:t>
            </a:r>
          </a:p>
          <a:p>
            <a:pPr>
              <a:lnSpc>
                <a:spcPct val="120000"/>
              </a:lnSpc>
              <a:spcBef>
                <a:spcPts val="0"/>
              </a:spcBef>
            </a:pPr>
            <a:r>
              <a:rPr lang="en-US" sz="4500" dirty="0">
                <a:solidFill>
                  <a:schemeClr val="accent2">
                    <a:lumMod val="75000"/>
                  </a:schemeClr>
                </a:solidFill>
                <a:effectLst/>
              </a:rPr>
              <a:t>Esther</a:t>
            </a:r>
          </a:p>
          <a:p>
            <a:pPr>
              <a:lnSpc>
                <a:spcPct val="120000"/>
              </a:lnSpc>
              <a:spcBef>
                <a:spcPts val="0"/>
              </a:spcBef>
            </a:pPr>
            <a:r>
              <a:rPr lang="en-US" sz="4500" dirty="0">
                <a:solidFill>
                  <a:srgbClr val="FF0000"/>
                </a:solidFill>
                <a:effectLst/>
              </a:rPr>
              <a:t>1 Maccabees</a:t>
            </a:r>
          </a:p>
          <a:p>
            <a:pPr>
              <a:lnSpc>
                <a:spcPct val="120000"/>
              </a:lnSpc>
              <a:spcBef>
                <a:spcPts val="0"/>
              </a:spcBef>
            </a:pPr>
            <a:r>
              <a:rPr lang="en-US" sz="4500" dirty="0">
                <a:solidFill>
                  <a:srgbClr val="FF0000"/>
                </a:solidFill>
                <a:effectLst/>
              </a:rPr>
              <a:t>2 Maccabees</a:t>
            </a:r>
          </a:p>
          <a:p>
            <a:pPr>
              <a:lnSpc>
                <a:spcPct val="120000"/>
              </a:lnSpc>
              <a:spcBef>
                <a:spcPts val="0"/>
              </a:spcBef>
            </a:pPr>
            <a:r>
              <a:rPr lang="en-US" sz="4500" dirty="0">
                <a:effectLst/>
              </a:rPr>
              <a:t>Job</a:t>
            </a:r>
          </a:p>
          <a:p>
            <a:pPr>
              <a:lnSpc>
                <a:spcPct val="120000"/>
              </a:lnSpc>
              <a:spcBef>
                <a:spcPts val="0"/>
              </a:spcBef>
            </a:pPr>
            <a:r>
              <a:rPr lang="en-US" sz="4500" dirty="0">
                <a:effectLst/>
              </a:rPr>
              <a:t>Psalms</a:t>
            </a:r>
          </a:p>
          <a:p>
            <a:pPr>
              <a:lnSpc>
                <a:spcPct val="120000"/>
              </a:lnSpc>
              <a:spcBef>
                <a:spcPts val="0"/>
              </a:spcBef>
            </a:pPr>
            <a:r>
              <a:rPr lang="en-US" sz="4500" dirty="0">
                <a:effectLst/>
              </a:rPr>
              <a:t>Proverbs</a:t>
            </a:r>
          </a:p>
          <a:p>
            <a:pPr>
              <a:lnSpc>
                <a:spcPct val="120000"/>
              </a:lnSpc>
              <a:spcBef>
                <a:spcPts val="0"/>
              </a:spcBef>
            </a:pPr>
            <a:r>
              <a:rPr lang="en-US" sz="4500" dirty="0">
                <a:effectLst/>
              </a:rPr>
              <a:t>Ecclesiastes</a:t>
            </a:r>
          </a:p>
          <a:p>
            <a:pPr>
              <a:lnSpc>
                <a:spcPct val="120000"/>
              </a:lnSpc>
              <a:spcBef>
                <a:spcPts val="0"/>
              </a:spcBef>
            </a:pPr>
            <a:r>
              <a:rPr lang="en-US" sz="4500" dirty="0">
                <a:effectLst/>
              </a:rPr>
              <a:t>Song of Songs</a:t>
            </a:r>
          </a:p>
          <a:p>
            <a:pPr>
              <a:lnSpc>
                <a:spcPct val="120000"/>
              </a:lnSpc>
              <a:spcBef>
                <a:spcPts val="0"/>
              </a:spcBef>
            </a:pPr>
            <a:r>
              <a:rPr lang="en-US" sz="4500" dirty="0">
                <a:solidFill>
                  <a:srgbClr val="FF0000"/>
                </a:solidFill>
                <a:effectLst/>
              </a:rPr>
              <a:t>Wisdom</a:t>
            </a:r>
          </a:p>
          <a:p>
            <a:pPr>
              <a:lnSpc>
                <a:spcPct val="120000"/>
              </a:lnSpc>
              <a:spcBef>
                <a:spcPts val="0"/>
              </a:spcBef>
            </a:pPr>
            <a:r>
              <a:rPr lang="en-US" sz="4500" dirty="0">
                <a:solidFill>
                  <a:srgbClr val="FF0000"/>
                </a:solidFill>
                <a:effectLst/>
              </a:rPr>
              <a:t>Sirach</a:t>
            </a:r>
          </a:p>
          <a:p>
            <a:pPr>
              <a:lnSpc>
                <a:spcPct val="120000"/>
              </a:lnSpc>
              <a:spcBef>
                <a:spcPts val="0"/>
              </a:spcBef>
            </a:pPr>
            <a:r>
              <a:rPr lang="en-US" sz="4500" dirty="0">
                <a:effectLst/>
              </a:rPr>
              <a:t>Isaiah</a:t>
            </a:r>
          </a:p>
          <a:p>
            <a:pPr>
              <a:lnSpc>
                <a:spcPct val="120000"/>
              </a:lnSpc>
              <a:spcBef>
                <a:spcPts val="0"/>
              </a:spcBef>
            </a:pPr>
            <a:r>
              <a:rPr lang="en-US" sz="4500" dirty="0">
                <a:effectLst/>
              </a:rPr>
              <a:t>Jeremiah</a:t>
            </a:r>
          </a:p>
          <a:p>
            <a:pPr>
              <a:lnSpc>
                <a:spcPct val="120000"/>
              </a:lnSpc>
              <a:spcBef>
                <a:spcPts val="0"/>
              </a:spcBef>
            </a:pPr>
            <a:r>
              <a:rPr lang="en-US" sz="4500" dirty="0">
                <a:effectLst/>
              </a:rPr>
              <a:t>Lamentations</a:t>
            </a:r>
          </a:p>
          <a:p>
            <a:pPr>
              <a:lnSpc>
                <a:spcPct val="120000"/>
              </a:lnSpc>
              <a:spcBef>
                <a:spcPts val="0"/>
              </a:spcBef>
            </a:pPr>
            <a:r>
              <a:rPr lang="en-US" sz="4500" dirty="0">
                <a:solidFill>
                  <a:srgbClr val="FF0000"/>
                </a:solidFill>
                <a:effectLst/>
              </a:rPr>
              <a:t>Baruch</a:t>
            </a:r>
          </a:p>
          <a:p>
            <a:pPr>
              <a:lnSpc>
                <a:spcPct val="120000"/>
              </a:lnSpc>
              <a:spcBef>
                <a:spcPts val="0"/>
              </a:spcBef>
            </a:pPr>
            <a:r>
              <a:rPr lang="en-US" sz="4500" dirty="0">
                <a:effectLst/>
              </a:rPr>
              <a:t>Ezekiel</a:t>
            </a:r>
          </a:p>
          <a:p>
            <a:pPr>
              <a:lnSpc>
                <a:spcPct val="120000"/>
              </a:lnSpc>
              <a:spcBef>
                <a:spcPts val="0"/>
              </a:spcBef>
            </a:pPr>
            <a:r>
              <a:rPr lang="en-US" sz="4500" dirty="0">
                <a:solidFill>
                  <a:schemeClr val="accent2">
                    <a:lumMod val="75000"/>
                  </a:schemeClr>
                </a:solidFill>
                <a:effectLst/>
              </a:rPr>
              <a:t>Daniel</a:t>
            </a:r>
          </a:p>
          <a:p>
            <a:pPr>
              <a:lnSpc>
                <a:spcPct val="120000"/>
              </a:lnSpc>
              <a:spcBef>
                <a:spcPts val="0"/>
              </a:spcBef>
            </a:pPr>
            <a:r>
              <a:rPr lang="en-US" sz="4500" dirty="0">
                <a:effectLst/>
              </a:rPr>
              <a:t>Hosea</a:t>
            </a:r>
          </a:p>
          <a:p>
            <a:pPr>
              <a:lnSpc>
                <a:spcPct val="120000"/>
              </a:lnSpc>
              <a:spcBef>
                <a:spcPts val="0"/>
              </a:spcBef>
            </a:pPr>
            <a:r>
              <a:rPr lang="en-US" sz="4500" dirty="0">
                <a:effectLst/>
              </a:rPr>
              <a:t>Joel</a:t>
            </a:r>
          </a:p>
          <a:p>
            <a:pPr>
              <a:lnSpc>
                <a:spcPct val="120000"/>
              </a:lnSpc>
              <a:spcBef>
                <a:spcPts val="0"/>
              </a:spcBef>
            </a:pPr>
            <a:r>
              <a:rPr lang="en-US" sz="4500" dirty="0">
                <a:effectLst/>
              </a:rPr>
              <a:t>Amos</a:t>
            </a:r>
          </a:p>
          <a:p>
            <a:pPr>
              <a:lnSpc>
                <a:spcPct val="120000"/>
              </a:lnSpc>
              <a:spcBef>
                <a:spcPts val="0"/>
              </a:spcBef>
            </a:pPr>
            <a:r>
              <a:rPr lang="en-US" sz="4500" dirty="0">
                <a:effectLst/>
              </a:rPr>
              <a:t>Obadiah</a:t>
            </a:r>
          </a:p>
          <a:p>
            <a:pPr>
              <a:lnSpc>
                <a:spcPct val="120000"/>
              </a:lnSpc>
              <a:spcBef>
                <a:spcPts val="0"/>
              </a:spcBef>
            </a:pPr>
            <a:r>
              <a:rPr lang="en-US" sz="4500" dirty="0">
                <a:effectLst/>
              </a:rPr>
              <a:t>Jonah</a:t>
            </a:r>
          </a:p>
          <a:p>
            <a:pPr>
              <a:lnSpc>
                <a:spcPct val="120000"/>
              </a:lnSpc>
              <a:spcBef>
                <a:spcPts val="0"/>
              </a:spcBef>
            </a:pPr>
            <a:r>
              <a:rPr lang="en-US" sz="4500" dirty="0">
                <a:effectLst/>
              </a:rPr>
              <a:t>Micah</a:t>
            </a:r>
          </a:p>
          <a:p>
            <a:pPr>
              <a:lnSpc>
                <a:spcPct val="120000"/>
              </a:lnSpc>
              <a:spcBef>
                <a:spcPts val="0"/>
              </a:spcBef>
            </a:pPr>
            <a:r>
              <a:rPr lang="en-US" sz="4500" dirty="0">
                <a:effectLst/>
              </a:rPr>
              <a:t>Nahum</a:t>
            </a:r>
          </a:p>
          <a:p>
            <a:pPr>
              <a:lnSpc>
                <a:spcPct val="120000"/>
              </a:lnSpc>
              <a:spcBef>
                <a:spcPts val="0"/>
              </a:spcBef>
            </a:pPr>
            <a:r>
              <a:rPr lang="en-US" sz="4500" dirty="0">
                <a:effectLst/>
              </a:rPr>
              <a:t>Habakkuk</a:t>
            </a:r>
          </a:p>
          <a:p>
            <a:pPr>
              <a:lnSpc>
                <a:spcPct val="120000"/>
              </a:lnSpc>
              <a:spcBef>
                <a:spcPts val="0"/>
              </a:spcBef>
            </a:pPr>
            <a:r>
              <a:rPr lang="en-US" sz="4500" dirty="0">
                <a:effectLst/>
              </a:rPr>
              <a:t>Zephaniah</a:t>
            </a:r>
          </a:p>
          <a:p>
            <a:pPr>
              <a:lnSpc>
                <a:spcPct val="120000"/>
              </a:lnSpc>
              <a:spcBef>
                <a:spcPts val="0"/>
              </a:spcBef>
            </a:pPr>
            <a:r>
              <a:rPr lang="en-US" sz="4500" dirty="0">
                <a:effectLst/>
              </a:rPr>
              <a:t>Haggai</a:t>
            </a:r>
          </a:p>
          <a:p>
            <a:pPr>
              <a:lnSpc>
                <a:spcPct val="120000"/>
              </a:lnSpc>
              <a:spcBef>
                <a:spcPts val="0"/>
              </a:spcBef>
            </a:pPr>
            <a:r>
              <a:rPr lang="en-US" sz="4500" dirty="0">
                <a:effectLst/>
              </a:rPr>
              <a:t>Zechariah</a:t>
            </a:r>
          </a:p>
          <a:p>
            <a:pPr>
              <a:lnSpc>
                <a:spcPct val="120000"/>
              </a:lnSpc>
              <a:spcBef>
                <a:spcPts val="0"/>
              </a:spcBef>
            </a:pPr>
            <a:r>
              <a:rPr lang="en-US" sz="4500" dirty="0" smtClean="0">
                <a:effectLst/>
              </a:rPr>
              <a:t>Malachi</a:t>
            </a:r>
            <a:endParaRPr lang="en-US" sz="4500" dirty="0">
              <a:effectLst/>
            </a:endParaRPr>
          </a:p>
        </p:txBody>
      </p:sp>
    </p:spTree>
    <p:extLst>
      <p:ext uri="{BB962C8B-B14F-4D97-AF65-F5344CB8AC3E}">
        <p14:creationId xmlns:p14="http://schemas.microsoft.com/office/powerpoint/2010/main" val="19228052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Interpretation</a:t>
            </a:r>
            <a:endParaRPr lang="en-US" dirty="0"/>
          </a:p>
        </p:txBody>
      </p:sp>
      <p:sp>
        <p:nvSpPr>
          <p:cNvPr id="3" name="Content Placeholder 2"/>
          <p:cNvSpPr>
            <a:spLocks noGrp="1"/>
          </p:cNvSpPr>
          <p:nvPr>
            <p:ph idx="1"/>
          </p:nvPr>
        </p:nvSpPr>
        <p:spPr/>
        <p:txBody>
          <a:bodyPr/>
          <a:lstStyle/>
          <a:p>
            <a:pPr marL="0" indent="0">
              <a:buNone/>
            </a:pPr>
            <a:r>
              <a:rPr lang="en-US" dirty="0" smtClean="0"/>
              <a:t>Literal Grammatical Historical Hermeneutics</a:t>
            </a:r>
          </a:p>
          <a:p>
            <a:r>
              <a:rPr lang="en-US" dirty="0" smtClean="0"/>
              <a:t>Literal – take the words the way they were literally intended (search for the literal referent of </a:t>
            </a:r>
            <a:r>
              <a:rPr lang="en-US" dirty="0" err="1" smtClean="0"/>
              <a:t>FoS</a:t>
            </a:r>
            <a:r>
              <a:rPr lang="en-US" dirty="0" smtClean="0"/>
              <a:t>)</a:t>
            </a:r>
          </a:p>
          <a:p>
            <a:r>
              <a:rPr lang="en-US" dirty="0" smtClean="0"/>
              <a:t>Grammatical – interpret based on the grammar of the original language, not solely on a translation</a:t>
            </a:r>
          </a:p>
          <a:p>
            <a:r>
              <a:rPr lang="en-US" dirty="0" smtClean="0"/>
              <a:t>Historical – interpret in light of the historical setting of author and reader</a:t>
            </a:r>
            <a:endParaRPr lang="en-US" dirty="0"/>
          </a:p>
        </p:txBody>
      </p:sp>
    </p:spTree>
    <p:extLst>
      <p:ext uri="{BB962C8B-B14F-4D97-AF65-F5344CB8AC3E}">
        <p14:creationId xmlns:p14="http://schemas.microsoft.com/office/powerpoint/2010/main" val="6066378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 Cited</a:t>
            </a:r>
            <a:endParaRPr lang="en-US" dirty="0"/>
          </a:p>
        </p:txBody>
      </p:sp>
      <p:sp>
        <p:nvSpPr>
          <p:cNvPr id="3" name="Content Placeholder 2"/>
          <p:cNvSpPr>
            <a:spLocks noGrp="1"/>
          </p:cNvSpPr>
          <p:nvPr>
            <p:ph idx="1"/>
          </p:nvPr>
        </p:nvSpPr>
        <p:spPr/>
        <p:txBody>
          <a:bodyPr>
            <a:normAutofit fontScale="85000" lnSpcReduction="10000"/>
          </a:bodyPr>
          <a:lstStyle/>
          <a:p>
            <a:pPr marL="742950" lvl="0" indent="-742950">
              <a:buFont typeface="+mj-lt"/>
              <a:buAutoNum type="arabicPeriod"/>
            </a:pPr>
            <a:r>
              <a:rPr lang="en-US" dirty="0"/>
              <a:t>Charles Ryrie, </a:t>
            </a:r>
            <a:r>
              <a:rPr lang="en-US" i="1" dirty="0"/>
              <a:t>Basic Theology,</a:t>
            </a:r>
            <a:r>
              <a:rPr lang="en-US" dirty="0"/>
              <a:t> (Chicago, IL: Moody Publishers, 1999), </a:t>
            </a:r>
            <a:r>
              <a:rPr lang="en-US" dirty="0" smtClean="0"/>
              <a:t>81.</a:t>
            </a:r>
          </a:p>
          <a:p>
            <a:pPr marL="742950" indent="-742950">
              <a:buFont typeface="+mj-lt"/>
              <a:buAutoNum type="arabicPeriod"/>
            </a:pPr>
            <a:r>
              <a:rPr lang="en-US" dirty="0" smtClean="0"/>
              <a:t>Sermon </a:t>
            </a:r>
            <a:r>
              <a:rPr lang="en-US" dirty="0"/>
              <a:t>preached at Princeton, Feb. 18, 1854; Hodge, Princeton Sermons, p. 288</a:t>
            </a:r>
            <a:r>
              <a:rPr lang="en-US" dirty="0" smtClean="0"/>
              <a:t>.</a:t>
            </a:r>
          </a:p>
          <a:p>
            <a:pPr marL="742950" indent="-742950">
              <a:buFont typeface="+mj-lt"/>
              <a:buAutoNum type="arabicPeriod"/>
            </a:pPr>
            <a:r>
              <a:rPr lang="en-US" dirty="0">
                <a:effectLst/>
              </a:rPr>
              <a:t>B. B. Warfield, </a:t>
            </a:r>
            <a:r>
              <a:rPr lang="en-US" i="1" dirty="0">
                <a:effectLst/>
              </a:rPr>
              <a:t>The Inspiration and Authority of the Bible</a:t>
            </a:r>
            <a:r>
              <a:rPr lang="en-US" dirty="0">
                <a:effectLst/>
              </a:rPr>
              <a:t> (Philadelphia: Presbyterian and Reformed, 1948), 131.</a:t>
            </a:r>
            <a:endParaRPr lang="en-US" dirty="0" smtClean="0"/>
          </a:p>
          <a:p>
            <a:pPr marL="742950" indent="-742950">
              <a:buFont typeface="+mj-lt"/>
              <a:buAutoNum type="arabicPeriod"/>
            </a:pPr>
            <a:r>
              <a:rPr lang="en-US" dirty="0" smtClean="0"/>
              <a:t>E.J. Young, </a:t>
            </a:r>
            <a:r>
              <a:rPr lang="en-US" i="1" dirty="0" smtClean="0"/>
              <a:t>Thy Word is Truth</a:t>
            </a:r>
            <a:r>
              <a:rPr lang="en-US" dirty="0" smtClean="0"/>
              <a:t>, (Banner of Truth, 1963),  113. </a:t>
            </a:r>
          </a:p>
          <a:p>
            <a:pPr marL="742950" indent="-742950">
              <a:buFont typeface="+mj-lt"/>
              <a:buAutoNum type="arabicPeriod"/>
            </a:pPr>
            <a:r>
              <a:rPr lang="en-US" dirty="0" smtClean="0"/>
              <a:t>Works of Luther XV, 1481.</a:t>
            </a:r>
          </a:p>
          <a:p>
            <a:pPr marL="742950" indent="-742950">
              <a:buFont typeface="+mj-lt"/>
              <a:buAutoNum type="arabicPeriod"/>
            </a:pPr>
            <a:r>
              <a:rPr lang="en-US" dirty="0" smtClean="0"/>
              <a:t>Ryrie, 93.</a:t>
            </a:r>
            <a:endParaRPr lang="en-US" dirty="0"/>
          </a:p>
        </p:txBody>
      </p:sp>
    </p:spTree>
    <p:extLst>
      <p:ext uri="{BB962C8B-B14F-4D97-AF65-F5344CB8AC3E}">
        <p14:creationId xmlns:p14="http://schemas.microsoft.com/office/powerpoint/2010/main" val="93154369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supplemental bibliography</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err="1" smtClean="0"/>
              <a:t>Bibliology</a:t>
            </a:r>
            <a:r>
              <a:rPr lang="en-US" dirty="0" smtClean="0"/>
              <a:t> in General</a:t>
            </a:r>
          </a:p>
          <a:p>
            <a:r>
              <a:rPr lang="en-US" i="1" dirty="0" smtClean="0"/>
              <a:t>The Bible</a:t>
            </a:r>
            <a:r>
              <a:rPr lang="en-US" dirty="0"/>
              <a:t> </a:t>
            </a:r>
            <a:r>
              <a:rPr lang="en-US" dirty="0" smtClean="0"/>
              <a:t>by God, compiled by others</a:t>
            </a:r>
            <a:endParaRPr lang="en-US" i="1" dirty="0" smtClean="0"/>
          </a:p>
          <a:p>
            <a:r>
              <a:rPr lang="en-US" i="1" dirty="0" smtClean="0"/>
              <a:t>Basic Theology </a:t>
            </a:r>
            <a:r>
              <a:rPr lang="en-US" dirty="0" smtClean="0"/>
              <a:t>by Charles Ryrie</a:t>
            </a:r>
          </a:p>
          <a:p>
            <a:r>
              <a:rPr lang="en-US" i="1" dirty="0" smtClean="0"/>
              <a:t>Systematic Theology Volume 1</a:t>
            </a:r>
            <a:r>
              <a:rPr lang="en-US" dirty="0" smtClean="0"/>
              <a:t>  by Lewis Sperry Chafer</a:t>
            </a:r>
          </a:p>
          <a:p>
            <a:r>
              <a:rPr lang="en-US" i="1" dirty="0" smtClean="0"/>
              <a:t>The Moody Handbook of Theology</a:t>
            </a:r>
            <a:r>
              <a:rPr lang="en-US" dirty="0" smtClean="0"/>
              <a:t> by Paul Enns</a:t>
            </a:r>
          </a:p>
          <a:p>
            <a:r>
              <a:rPr lang="en-US" i="1" dirty="0" smtClean="0"/>
              <a:t>Holy Scripture</a:t>
            </a:r>
            <a:r>
              <a:rPr lang="en-US" dirty="0"/>
              <a:t> </a:t>
            </a:r>
            <a:r>
              <a:rPr lang="en-US" dirty="0" smtClean="0"/>
              <a:t>by Donald G. </a:t>
            </a:r>
            <a:r>
              <a:rPr lang="en-US" dirty="0" err="1" smtClean="0"/>
              <a:t>Bloesch</a:t>
            </a:r>
            <a:endParaRPr lang="en-US" dirty="0"/>
          </a:p>
          <a:p>
            <a:pPr marL="0" indent="0">
              <a:buNone/>
            </a:pPr>
            <a:r>
              <a:rPr lang="en-US" dirty="0" smtClean="0"/>
              <a:t>On Inspiration</a:t>
            </a:r>
          </a:p>
          <a:p>
            <a:r>
              <a:rPr lang="en-US" i="1" dirty="0" smtClean="0"/>
              <a:t>Inspiration </a:t>
            </a:r>
            <a:r>
              <a:rPr lang="en-US" dirty="0" smtClean="0"/>
              <a:t>by A.A. Hodge and B.B. Warfield</a:t>
            </a:r>
          </a:p>
          <a:p>
            <a:r>
              <a:rPr lang="en-US" i="1" dirty="0" smtClean="0"/>
              <a:t>Biblical Inspiration </a:t>
            </a:r>
            <a:r>
              <a:rPr lang="en-US" dirty="0" smtClean="0"/>
              <a:t>by I. Howard Marshall</a:t>
            </a:r>
          </a:p>
          <a:p>
            <a:r>
              <a:rPr lang="en-US" i="1" dirty="0" smtClean="0"/>
              <a:t>Inspiration and Interpretation</a:t>
            </a:r>
            <a:r>
              <a:rPr lang="en-US" dirty="0" smtClean="0"/>
              <a:t> by John F. </a:t>
            </a:r>
            <a:r>
              <a:rPr lang="en-US" dirty="0" err="1" smtClean="0"/>
              <a:t>Walvoord</a:t>
            </a:r>
            <a:endParaRPr lang="en-US" dirty="0" smtClean="0"/>
          </a:p>
        </p:txBody>
      </p:sp>
    </p:spTree>
    <p:extLst>
      <p:ext uri="{BB962C8B-B14F-4D97-AF65-F5344CB8AC3E}">
        <p14:creationId xmlns:p14="http://schemas.microsoft.com/office/powerpoint/2010/main" val="12991288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838200" y="1825625"/>
            <a:ext cx="2509158" cy="735012"/>
          </a:xfrm>
        </p:spPr>
        <p:txBody>
          <a:bodyPr>
            <a:normAutofit/>
          </a:bodyPr>
          <a:lstStyle/>
          <a:p>
            <a:pPr marL="0" indent="0">
              <a:buNone/>
            </a:pPr>
            <a:r>
              <a:rPr lang="en-US" dirty="0" smtClean="0"/>
              <a:t>Revelation</a:t>
            </a:r>
            <a:endParaRPr lang="en-US" dirty="0"/>
          </a:p>
          <a:p>
            <a:endParaRPr lang="en-US" dirty="0" smtClean="0"/>
          </a:p>
        </p:txBody>
      </p:sp>
      <p:sp>
        <p:nvSpPr>
          <p:cNvPr id="4" name="Oval 3"/>
          <p:cNvSpPr/>
          <p:nvPr/>
        </p:nvSpPr>
        <p:spPr>
          <a:xfrm>
            <a:off x="4090878" y="1820372"/>
            <a:ext cx="2507227" cy="1174477"/>
          </a:xfrm>
          <a:prstGeom prst="ellipse">
            <a:avLst/>
          </a:prstGeom>
          <a:solidFill>
            <a:schemeClr val="tx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Does God Exist?</a:t>
            </a:r>
            <a:endParaRPr lang="en-US" sz="2800" dirty="0"/>
          </a:p>
        </p:txBody>
      </p:sp>
      <p:sp>
        <p:nvSpPr>
          <p:cNvPr id="5" name="Oval 4"/>
          <p:cNvSpPr/>
          <p:nvPr/>
        </p:nvSpPr>
        <p:spPr>
          <a:xfrm>
            <a:off x="4090878" y="2767990"/>
            <a:ext cx="1150375" cy="728240"/>
          </a:xfrm>
          <a:prstGeom prst="ellipse">
            <a:avLst/>
          </a:prstGeom>
          <a:solidFill>
            <a:schemeClr val="tx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Yes</a:t>
            </a:r>
            <a:endParaRPr lang="en-US" sz="2400" dirty="0"/>
          </a:p>
        </p:txBody>
      </p:sp>
      <p:sp>
        <p:nvSpPr>
          <p:cNvPr id="6" name="Oval 5"/>
          <p:cNvSpPr/>
          <p:nvPr/>
        </p:nvSpPr>
        <p:spPr>
          <a:xfrm>
            <a:off x="6254346" y="2256016"/>
            <a:ext cx="1246239" cy="728239"/>
          </a:xfrm>
          <a:prstGeom prst="ellipse">
            <a:avLst/>
          </a:prstGeom>
          <a:solidFill>
            <a:schemeClr val="tx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No</a:t>
            </a:r>
            <a:endParaRPr lang="en-US" sz="2400" dirty="0"/>
          </a:p>
        </p:txBody>
      </p:sp>
      <p:sp>
        <p:nvSpPr>
          <p:cNvPr id="7" name="Oval 6"/>
          <p:cNvSpPr/>
          <p:nvPr/>
        </p:nvSpPr>
        <p:spPr>
          <a:xfrm>
            <a:off x="8192684" y="2098785"/>
            <a:ext cx="2171701" cy="1344842"/>
          </a:xfrm>
          <a:prstGeom prst="ellipse">
            <a:avLst/>
          </a:prstGeom>
          <a:solidFill>
            <a:schemeClr val="tx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Oh well. Do what you want.</a:t>
            </a:r>
            <a:endParaRPr lang="en-US" sz="2400" dirty="0"/>
          </a:p>
        </p:txBody>
      </p:sp>
      <p:sp>
        <p:nvSpPr>
          <p:cNvPr id="8" name="Oval 7"/>
          <p:cNvSpPr/>
          <p:nvPr/>
        </p:nvSpPr>
        <p:spPr>
          <a:xfrm>
            <a:off x="4410997" y="3209711"/>
            <a:ext cx="3156154" cy="1174477"/>
          </a:xfrm>
          <a:prstGeom prst="ellipse">
            <a:avLst/>
          </a:prstGeom>
          <a:solidFill>
            <a:schemeClr val="tx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Can he Reveal himself to us?</a:t>
            </a:r>
            <a:endParaRPr lang="en-US" sz="2400" dirty="0"/>
          </a:p>
        </p:txBody>
      </p:sp>
      <p:sp>
        <p:nvSpPr>
          <p:cNvPr id="9" name="Oval 8"/>
          <p:cNvSpPr/>
          <p:nvPr/>
        </p:nvSpPr>
        <p:spPr>
          <a:xfrm>
            <a:off x="5112597" y="4200510"/>
            <a:ext cx="1150375" cy="728240"/>
          </a:xfrm>
          <a:prstGeom prst="ellipse">
            <a:avLst/>
          </a:prstGeom>
          <a:solidFill>
            <a:schemeClr val="tx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Yes</a:t>
            </a:r>
            <a:endParaRPr lang="en-US" sz="2400" dirty="0"/>
          </a:p>
        </p:txBody>
      </p:sp>
      <p:sp>
        <p:nvSpPr>
          <p:cNvPr id="10" name="Oval 9"/>
          <p:cNvSpPr/>
          <p:nvPr/>
        </p:nvSpPr>
        <p:spPr>
          <a:xfrm>
            <a:off x="7311687" y="3419682"/>
            <a:ext cx="1246239" cy="728239"/>
          </a:xfrm>
          <a:prstGeom prst="ellipse">
            <a:avLst/>
          </a:prstGeom>
          <a:solidFill>
            <a:schemeClr val="tx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No</a:t>
            </a:r>
            <a:endParaRPr lang="en-US" sz="2400" dirty="0"/>
          </a:p>
        </p:txBody>
      </p:sp>
      <p:sp>
        <p:nvSpPr>
          <p:cNvPr id="11" name="Oval 10"/>
          <p:cNvSpPr/>
          <p:nvPr/>
        </p:nvSpPr>
        <p:spPr>
          <a:xfrm>
            <a:off x="5687785" y="4564630"/>
            <a:ext cx="3414251" cy="1174477"/>
          </a:xfrm>
          <a:prstGeom prst="ellipse">
            <a:avLst/>
          </a:prstGeom>
          <a:solidFill>
            <a:schemeClr val="tx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Has He Revealed himself to us?</a:t>
            </a:r>
            <a:endParaRPr lang="en-US" sz="2400" dirty="0"/>
          </a:p>
        </p:txBody>
      </p:sp>
      <p:sp>
        <p:nvSpPr>
          <p:cNvPr id="12" name="Oval 11"/>
          <p:cNvSpPr/>
          <p:nvPr/>
        </p:nvSpPr>
        <p:spPr>
          <a:xfrm>
            <a:off x="6416776" y="5555429"/>
            <a:ext cx="1150375" cy="728240"/>
          </a:xfrm>
          <a:prstGeom prst="ellipse">
            <a:avLst/>
          </a:prstGeom>
          <a:solidFill>
            <a:schemeClr val="tx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Yes</a:t>
            </a:r>
            <a:endParaRPr lang="en-US" sz="2400" dirty="0"/>
          </a:p>
        </p:txBody>
      </p:sp>
      <p:sp>
        <p:nvSpPr>
          <p:cNvPr id="13" name="Oval 12"/>
          <p:cNvSpPr/>
          <p:nvPr/>
        </p:nvSpPr>
        <p:spPr>
          <a:xfrm>
            <a:off x="8750971" y="5058600"/>
            <a:ext cx="1246239" cy="728239"/>
          </a:xfrm>
          <a:prstGeom prst="ellipse">
            <a:avLst/>
          </a:prstGeom>
          <a:solidFill>
            <a:schemeClr val="tx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t>No</a:t>
            </a:r>
            <a:endParaRPr lang="en-US" sz="2400" dirty="0"/>
          </a:p>
        </p:txBody>
      </p:sp>
      <p:sp>
        <p:nvSpPr>
          <p:cNvPr id="14" name="Oval 13"/>
          <p:cNvSpPr/>
          <p:nvPr/>
        </p:nvSpPr>
        <p:spPr>
          <a:xfrm>
            <a:off x="928007" y="4391703"/>
            <a:ext cx="4052118" cy="2299714"/>
          </a:xfrm>
          <a:prstGeom prst="ellipse">
            <a:avLst/>
          </a:prstGeom>
          <a:solidFill>
            <a:schemeClr val="tx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Find and follow that revelation.</a:t>
            </a:r>
            <a:endParaRPr lang="en-US" sz="3200" dirty="0"/>
          </a:p>
        </p:txBody>
      </p:sp>
      <p:sp>
        <p:nvSpPr>
          <p:cNvPr id="15" name="Content Placeholder 2"/>
          <p:cNvSpPr txBox="1">
            <a:spLocks/>
          </p:cNvSpPr>
          <p:nvPr/>
        </p:nvSpPr>
        <p:spPr>
          <a:xfrm>
            <a:off x="666444" y="2887674"/>
            <a:ext cx="3119020" cy="1312836"/>
          </a:xfrm>
          <a:prstGeom prst="rect">
            <a:avLst/>
          </a:prstGeom>
          <a:solidFill>
            <a:schemeClr val="bg1">
              <a:alpha val="43000"/>
            </a:schemeClr>
          </a:solidFill>
          <a:ln>
            <a:solidFill>
              <a:schemeClr val="tx1"/>
            </a:solidFill>
          </a:ln>
        </p:spPr>
        <p:txBody>
          <a:bodyPr vert="horz" lIns="274320" tIns="182880" rIns="182880" bIns="45720" rtlCol="0">
            <a:normAutofit/>
          </a:bodyPr>
          <a:lstStyle>
            <a:lvl1pPr marL="228600" indent="-228600" algn="l" defTabSz="914400" rtl="0" eaLnBrk="1" latinLnBrk="0" hangingPunct="1">
              <a:lnSpc>
                <a:spcPct val="90000"/>
              </a:lnSpc>
              <a:spcBef>
                <a:spcPts val="1000"/>
              </a:spcBef>
              <a:buFont typeface="Arial"/>
              <a:buChar char="•"/>
              <a:defRPr sz="3600" kern="1200">
                <a:solidFill>
                  <a:schemeClr val="tx1"/>
                </a:solidFill>
                <a:effectLst>
                  <a:outerShdw blurRad="38100" dist="38100" dir="2700000" algn="tl" rotWithShape="0">
                    <a:schemeClr val="tx1">
                      <a:lumMod val="50000"/>
                      <a:lumOff val="50000"/>
                      <a:alpha val="62000"/>
                    </a:schemeClr>
                  </a:outerShdw>
                </a:effectLst>
                <a:latin typeface="Beirut" charset="-78"/>
                <a:ea typeface="Beirut" charset="-78"/>
                <a:cs typeface="Beirut" charset="-78"/>
              </a:defRPr>
            </a:lvl1pPr>
            <a:lvl2pPr marL="685800" indent="-228600" algn="l" defTabSz="914400" rtl="0" eaLnBrk="1" latinLnBrk="0" hangingPunct="1">
              <a:lnSpc>
                <a:spcPct val="90000"/>
              </a:lnSpc>
              <a:spcBef>
                <a:spcPts val="500"/>
              </a:spcBef>
              <a:buFont typeface="Arial"/>
              <a:buChar char="•"/>
              <a:defRPr sz="3200" kern="1200">
                <a:solidFill>
                  <a:schemeClr val="tx1"/>
                </a:solidFill>
                <a:effectLst>
                  <a:outerShdw blurRad="38100" dist="38100" dir="2700000" algn="tl" rotWithShape="0">
                    <a:schemeClr val="tx1">
                      <a:lumMod val="50000"/>
                      <a:lumOff val="50000"/>
                      <a:alpha val="62000"/>
                    </a:schemeClr>
                  </a:outerShdw>
                </a:effectLst>
                <a:latin typeface="Beirut" charset="-78"/>
                <a:ea typeface="Beirut" charset="-78"/>
                <a:cs typeface="Beirut" charset="-78"/>
              </a:defRPr>
            </a:lvl2pPr>
            <a:lvl3pPr marL="1143000" indent="-228600" algn="l" defTabSz="914400" rtl="0" eaLnBrk="1" latinLnBrk="0" hangingPunct="1">
              <a:lnSpc>
                <a:spcPct val="90000"/>
              </a:lnSpc>
              <a:spcBef>
                <a:spcPts val="500"/>
              </a:spcBef>
              <a:buFont typeface="Arial"/>
              <a:buChar char="•"/>
              <a:defRPr sz="2800" kern="1200">
                <a:solidFill>
                  <a:schemeClr val="tx1"/>
                </a:solidFill>
                <a:effectLst>
                  <a:outerShdw blurRad="38100" dist="38100" dir="2700000" algn="tl" rotWithShape="0">
                    <a:schemeClr val="tx1">
                      <a:lumMod val="50000"/>
                      <a:lumOff val="50000"/>
                      <a:alpha val="62000"/>
                    </a:schemeClr>
                  </a:outerShdw>
                </a:effectLst>
                <a:latin typeface="Beirut" charset="-78"/>
                <a:ea typeface="Beirut" charset="-78"/>
                <a:cs typeface="Beirut" charset="-78"/>
              </a:defRPr>
            </a:lvl3pPr>
            <a:lvl4pPr marL="1600200" indent="-228600" algn="l" defTabSz="914400" rtl="0" eaLnBrk="1" latinLnBrk="0" hangingPunct="1">
              <a:lnSpc>
                <a:spcPct val="90000"/>
              </a:lnSpc>
              <a:spcBef>
                <a:spcPts val="500"/>
              </a:spcBef>
              <a:buFont typeface="Arial"/>
              <a:buChar char="•"/>
              <a:defRPr sz="2400" kern="1200">
                <a:solidFill>
                  <a:schemeClr val="tx1"/>
                </a:solidFill>
                <a:effectLst>
                  <a:outerShdw blurRad="38100" dist="38100" dir="2700000" algn="tl" rotWithShape="0">
                    <a:schemeClr val="tx1">
                      <a:lumMod val="50000"/>
                      <a:lumOff val="50000"/>
                      <a:alpha val="62000"/>
                    </a:schemeClr>
                  </a:outerShdw>
                </a:effectLst>
                <a:latin typeface="Beirut" charset="-78"/>
                <a:ea typeface="Beirut" charset="-78"/>
                <a:cs typeface="Beirut" charset="-78"/>
              </a:defRPr>
            </a:lvl4pPr>
            <a:lvl5pPr marL="2057400" indent="-228600" algn="l" defTabSz="914400" rtl="0" eaLnBrk="1" latinLnBrk="0" hangingPunct="1">
              <a:lnSpc>
                <a:spcPct val="90000"/>
              </a:lnSpc>
              <a:spcBef>
                <a:spcPts val="500"/>
              </a:spcBef>
              <a:buFont typeface="Arial"/>
              <a:buChar char="•"/>
              <a:defRPr sz="2400" kern="1200">
                <a:solidFill>
                  <a:schemeClr val="tx1"/>
                </a:solidFill>
                <a:effectLst>
                  <a:outerShdw blurRad="38100" dist="38100" dir="2700000" algn="tl" rotWithShape="0">
                    <a:schemeClr val="tx1">
                      <a:lumMod val="50000"/>
                      <a:lumOff val="50000"/>
                      <a:alpha val="62000"/>
                    </a:schemeClr>
                  </a:outerShdw>
                </a:effectLst>
                <a:latin typeface="Beirut" charset="-78"/>
                <a:ea typeface="Beirut" charset="-78"/>
                <a:cs typeface="Beirut" charset="-78"/>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smtClean="0"/>
              <a:t>HOW SHOULD I LIVE?</a:t>
            </a:r>
          </a:p>
          <a:p>
            <a:endParaRPr lang="en-US" dirty="0" smtClean="0"/>
          </a:p>
        </p:txBody>
      </p:sp>
      <p:cxnSp>
        <p:nvCxnSpPr>
          <p:cNvPr id="18" name="Straight Arrow Connector 17"/>
          <p:cNvCxnSpPr>
            <a:endCxn id="7" idx="2"/>
          </p:cNvCxnSpPr>
          <p:nvPr/>
        </p:nvCxnSpPr>
        <p:spPr>
          <a:xfrm>
            <a:off x="7500585" y="2679949"/>
            <a:ext cx="692099" cy="91257"/>
          </a:xfrm>
          <a:prstGeom prst="straightConnector1">
            <a:avLst/>
          </a:prstGeom>
          <a:ln w="635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4" idx="2"/>
          </p:cNvCxnSpPr>
          <p:nvPr/>
        </p:nvCxnSpPr>
        <p:spPr>
          <a:xfrm flipV="1">
            <a:off x="3468107" y="2407611"/>
            <a:ext cx="622771" cy="469230"/>
          </a:xfrm>
          <a:prstGeom prst="straightConnector1">
            <a:avLst/>
          </a:prstGeom>
          <a:ln w="635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8471487" y="3329504"/>
            <a:ext cx="279484" cy="466270"/>
          </a:xfrm>
          <a:prstGeom prst="straightConnector1">
            <a:avLst/>
          </a:prstGeom>
          <a:ln w="635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9462262" y="3443627"/>
            <a:ext cx="67950" cy="1614975"/>
          </a:xfrm>
          <a:prstGeom prst="straightConnector1">
            <a:avLst/>
          </a:prstGeom>
          <a:ln w="635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4980125" y="5786839"/>
            <a:ext cx="1595225" cy="361052"/>
          </a:xfrm>
          <a:prstGeom prst="straightConnector1">
            <a:avLst/>
          </a:prstGeom>
          <a:ln w="635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6708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supplemental bibliography</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dirty="0" smtClean="0"/>
              <a:t>On Inerrancy</a:t>
            </a:r>
          </a:p>
          <a:p>
            <a:r>
              <a:rPr lang="en-US" i="1" dirty="0" smtClean="0"/>
              <a:t>Inerrancy</a:t>
            </a:r>
            <a:r>
              <a:rPr lang="en-US" dirty="0" smtClean="0"/>
              <a:t> by Norman Geisler</a:t>
            </a:r>
          </a:p>
          <a:p>
            <a:r>
              <a:rPr lang="en-US" i="1" dirty="0" smtClean="0"/>
              <a:t>Five Views on Biblical Inerrancy</a:t>
            </a:r>
            <a:r>
              <a:rPr lang="en-US" dirty="0" smtClean="0"/>
              <a:t> by Peter Enns (and others)</a:t>
            </a:r>
          </a:p>
          <a:p>
            <a:r>
              <a:rPr lang="en-US" i="1" dirty="0" smtClean="0"/>
              <a:t>Inerrancy and the Church</a:t>
            </a:r>
            <a:r>
              <a:rPr lang="en-US" dirty="0" smtClean="0"/>
              <a:t> by John Hannah</a:t>
            </a:r>
          </a:p>
          <a:p>
            <a:r>
              <a:rPr lang="en-US" i="1" dirty="0" smtClean="0"/>
              <a:t>Does Inerrancy Matter </a:t>
            </a:r>
            <a:r>
              <a:rPr lang="en-US" dirty="0" smtClean="0"/>
              <a:t>by James M. </a:t>
            </a:r>
            <a:r>
              <a:rPr lang="en-US" dirty="0" err="1" smtClean="0"/>
              <a:t>Boice</a:t>
            </a:r>
            <a:endParaRPr lang="en-US" dirty="0" smtClean="0"/>
          </a:p>
          <a:p>
            <a:r>
              <a:rPr lang="en-US" i="1" dirty="0" smtClean="0"/>
              <a:t>Explaining Inerrancy: A Commentary</a:t>
            </a:r>
            <a:r>
              <a:rPr lang="en-US" dirty="0" smtClean="0"/>
              <a:t> by R.C. Sproul</a:t>
            </a:r>
            <a:endParaRPr lang="en-US" i="1" dirty="0" smtClean="0"/>
          </a:p>
          <a:p>
            <a:pPr marL="0" indent="0">
              <a:buNone/>
            </a:pPr>
            <a:r>
              <a:rPr lang="en-US" dirty="0" smtClean="0"/>
              <a:t>On Canonicity</a:t>
            </a:r>
          </a:p>
          <a:p>
            <a:r>
              <a:rPr lang="en-US" i="1" dirty="0" smtClean="0"/>
              <a:t>The Canon of Scripture</a:t>
            </a:r>
            <a:r>
              <a:rPr lang="en-US" dirty="0" smtClean="0"/>
              <a:t> by F.F. Bruce</a:t>
            </a:r>
          </a:p>
          <a:p>
            <a:r>
              <a:rPr lang="en-US" i="1" dirty="0" smtClean="0"/>
              <a:t>The Canon Debate </a:t>
            </a:r>
            <a:r>
              <a:rPr lang="en-US" dirty="0" smtClean="0"/>
              <a:t>by Lee Martin McDonald</a:t>
            </a:r>
          </a:p>
          <a:p>
            <a:r>
              <a:rPr lang="en-US" i="1" dirty="0" smtClean="0"/>
              <a:t>Chronological and Background Charts of the New Testament</a:t>
            </a:r>
            <a:r>
              <a:rPr lang="en-US" dirty="0" smtClean="0"/>
              <a:t> by Wayne House</a:t>
            </a:r>
          </a:p>
          <a:p>
            <a:r>
              <a:rPr lang="en-US" i="1" dirty="0" smtClean="0"/>
              <a:t>Canon Revisited</a:t>
            </a:r>
            <a:r>
              <a:rPr lang="en-US" dirty="0" smtClean="0"/>
              <a:t> by Michael J. Kruger</a:t>
            </a:r>
            <a:endParaRPr lang="en-US" i="1" dirty="0" smtClean="0"/>
          </a:p>
          <a:p>
            <a:endParaRPr lang="en-US" i="1" dirty="0"/>
          </a:p>
        </p:txBody>
      </p:sp>
    </p:spTree>
    <p:extLst>
      <p:ext uri="{BB962C8B-B14F-4D97-AF65-F5344CB8AC3E}">
        <p14:creationId xmlns:p14="http://schemas.microsoft.com/office/powerpoint/2010/main" val="1843939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Revelation</a:t>
            </a:r>
          </a:p>
          <a:p>
            <a:r>
              <a:rPr lang="en-US" dirty="0" smtClean="0"/>
              <a:t>Content of the revelation of God?</a:t>
            </a:r>
          </a:p>
          <a:p>
            <a:pPr lvl="1"/>
            <a:r>
              <a:rPr lang="en-US" dirty="0" smtClean="0"/>
              <a:t>About Himself?</a:t>
            </a:r>
          </a:p>
          <a:p>
            <a:pPr lvl="1"/>
            <a:r>
              <a:rPr lang="en-US" dirty="0" smtClean="0"/>
              <a:t>About the world? </a:t>
            </a:r>
          </a:p>
          <a:p>
            <a:pPr lvl="1"/>
            <a:r>
              <a:rPr lang="en-US" dirty="0" smtClean="0"/>
              <a:t>About man?</a:t>
            </a:r>
          </a:p>
        </p:txBody>
      </p:sp>
    </p:spTree>
    <p:extLst>
      <p:ext uri="{BB962C8B-B14F-4D97-AF65-F5344CB8AC3E}">
        <p14:creationId xmlns:p14="http://schemas.microsoft.com/office/powerpoint/2010/main" val="2222936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Special and General Revelation</a:t>
            </a:r>
          </a:p>
          <a:p>
            <a:r>
              <a:rPr lang="en-US" dirty="0" smtClean="0"/>
              <a:t>General Revelation – secondary or indirect communications from God </a:t>
            </a:r>
          </a:p>
          <a:p>
            <a:pPr lvl="1"/>
            <a:r>
              <a:rPr lang="en-US" dirty="0" smtClean="0"/>
              <a:t>Creation – Psalm 19:1-4; </a:t>
            </a:r>
            <a:r>
              <a:rPr lang="en-US" u="sng" dirty="0" smtClean="0"/>
              <a:t>Romans 1:18-20</a:t>
            </a:r>
            <a:r>
              <a:rPr lang="en-US" dirty="0" smtClean="0"/>
              <a:t>; Acts 14:17</a:t>
            </a:r>
          </a:p>
          <a:p>
            <a:pPr lvl="1"/>
            <a:r>
              <a:rPr lang="en-US" dirty="0" smtClean="0"/>
              <a:t>Conscience – </a:t>
            </a:r>
            <a:r>
              <a:rPr lang="en-US" u="sng" dirty="0" smtClean="0"/>
              <a:t>Romans 2:14-16</a:t>
            </a:r>
          </a:p>
          <a:p>
            <a:pPr lvl="1"/>
            <a:r>
              <a:rPr lang="en-US" dirty="0" smtClean="0"/>
              <a:t>Providence – Matt 5:45</a:t>
            </a:r>
          </a:p>
          <a:p>
            <a:r>
              <a:rPr lang="en-US" dirty="0" smtClean="0"/>
              <a:t>Special Revelation – Primary or direct revelations from God</a:t>
            </a:r>
          </a:p>
        </p:txBody>
      </p:sp>
      <p:pic>
        <p:nvPicPr>
          <p:cNvPr id="5" name="Picture 4"/>
          <p:cNvPicPr>
            <a:picLocks noChangeAspect="1"/>
          </p:cNvPicPr>
          <p:nvPr/>
        </p:nvPicPr>
        <p:blipFill>
          <a:blip r:embed="rId2"/>
          <a:stretch>
            <a:fillRect/>
          </a:stretch>
        </p:blipFill>
        <p:spPr>
          <a:xfrm>
            <a:off x="9286461" y="1898313"/>
            <a:ext cx="2675977" cy="1481483"/>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3500" b="96250" l="3750" r="96167"/>
                    </a14:imgEffect>
                  </a14:imgLayer>
                </a14:imgProps>
              </a:ext>
            </a:extLst>
          </a:blip>
          <a:stretch>
            <a:fillRect/>
          </a:stretch>
        </p:blipFill>
        <p:spPr>
          <a:xfrm>
            <a:off x="8213035" y="365125"/>
            <a:ext cx="2146852" cy="2146852"/>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100000" l="0" r="89871"/>
                    </a14:imgEffect>
                  </a14:imgLayer>
                </a14:imgProps>
              </a:ext>
            </a:extLst>
          </a:blip>
          <a:stretch>
            <a:fillRect/>
          </a:stretch>
        </p:blipFill>
        <p:spPr>
          <a:xfrm rot="3521778">
            <a:off x="9715547" y="3451513"/>
            <a:ext cx="2602898" cy="1917421"/>
          </a:xfrm>
          <a:prstGeom prst="rect">
            <a:avLst/>
          </a:prstGeom>
        </p:spPr>
      </p:pic>
    </p:spTree>
    <p:extLst>
      <p:ext uri="{BB962C8B-B14F-4D97-AF65-F5344CB8AC3E}">
        <p14:creationId xmlns:p14="http://schemas.microsoft.com/office/powerpoint/2010/main" val="18823601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838200" y="1825625"/>
            <a:ext cx="7172739" cy="4773958"/>
          </a:xfrm>
        </p:spPr>
        <p:txBody>
          <a:bodyPr>
            <a:normAutofit fontScale="92500" lnSpcReduction="10000"/>
          </a:bodyPr>
          <a:lstStyle/>
          <a:p>
            <a:pPr marL="0" indent="0">
              <a:buNone/>
            </a:pPr>
            <a:r>
              <a:rPr lang="en-US" dirty="0" smtClean="0"/>
              <a:t>Types of Special Revelation</a:t>
            </a:r>
          </a:p>
          <a:p>
            <a:r>
              <a:rPr lang="en-US" sz="3400" dirty="0" smtClean="0"/>
              <a:t>The Lot – Lev 16:8; </a:t>
            </a:r>
            <a:r>
              <a:rPr lang="en-US" sz="3400" u="sng" dirty="0" err="1" smtClean="0"/>
              <a:t>Prov</a:t>
            </a:r>
            <a:r>
              <a:rPr lang="en-US" sz="3400" u="sng" dirty="0" smtClean="0"/>
              <a:t> 16:33</a:t>
            </a:r>
            <a:r>
              <a:rPr lang="en-US" sz="3400" dirty="0" smtClean="0"/>
              <a:t>; Acts 1:21-26</a:t>
            </a:r>
          </a:p>
          <a:p>
            <a:r>
              <a:rPr lang="en-US" sz="3400" dirty="0" smtClean="0"/>
              <a:t>The </a:t>
            </a:r>
            <a:r>
              <a:rPr lang="en-US" sz="3400" dirty="0" err="1" smtClean="0"/>
              <a:t>Urim</a:t>
            </a:r>
            <a:r>
              <a:rPr lang="en-US" sz="3400" dirty="0" smtClean="0"/>
              <a:t> and </a:t>
            </a:r>
            <a:r>
              <a:rPr lang="en-US" sz="3400" dirty="0" err="1" smtClean="0"/>
              <a:t>Thummin</a:t>
            </a:r>
            <a:r>
              <a:rPr lang="en-US" sz="3400" dirty="0" smtClean="0"/>
              <a:t> – </a:t>
            </a:r>
            <a:r>
              <a:rPr lang="en-US" sz="3400" u="sng" dirty="0" err="1" smtClean="0"/>
              <a:t>Exod</a:t>
            </a:r>
            <a:r>
              <a:rPr lang="en-US" sz="3400" u="sng" dirty="0" smtClean="0"/>
              <a:t> 28:30</a:t>
            </a:r>
            <a:r>
              <a:rPr lang="en-US" sz="3400" dirty="0" smtClean="0"/>
              <a:t>; </a:t>
            </a:r>
            <a:r>
              <a:rPr lang="en-US" sz="3400" dirty="0" err="1" smtClean="0"/>
              <a:t>Num</a:t>
            </a:r>
            <a:r>
              <a:rPr lang="en-US" sz="3400" dirty="0" smtClean="0"/>
              <a:t> 27:21; </a:t>
            </a:r>
            <a:r>
              <a:rPr lang="en-US" sz="3400" dirty="0" err="1" smtClean="0"/>
              <a:t>Deut</a:t>
            </a:r>
            <a:r>
              <a:rPr lang="en-US" sz="3400" dirty="0" smtClean="0"/>
              <a:t> 33:8</a:t>
            </a:r>
          </a:p>
          <a:p>
            <a:r>
              <a:rPr lang="en-US" sz="3400" dirty="0" smtClean="0"/>
              <a:t>Visions (Dreams) – </a:t>
            </a:r>
            <a:r>
              <a:rPr lang="en-US" sz="3400" u="sng" dirty="0" smtClean="0"/>
              <a:t>Gen</a:t>
            </a:r>
            <a:r>
              <a:rPr lang="en-US" sz="3400" dirty="0" smtClean="0"/>
              <a:t> 20:3; </a:t>
            </a:r>
            <a:r>
              <a:rPr lang="en-US" sz="3400" u="sng" dirty="0" smtClean="0"/>
              <a:t>31:11-13</a:t>
            </a:r>
            <a:r>
              <a:rPr lang="en-US" sz="3400" dirty="0" smtClean="0"/>
              <a:t>, 24; 40-41;Isa 1:1; 6:1; Joel 2:28</a:t>
            </a:r>
          </a:p>
          <a:p>
            <a:r>
              <a:rPr lang="en-US" sz="3400" dirty="0" err="1" smtClean="0"/>
              <a:t>Theophanies</a:t>
            </a:r>
            <a:r>
              <a:rPr lang="en-US" sz="3400" dirty="0" smtClean="0"/>
              <a:t> –  </a:t>
            </a:r>
            <a:r>
              <a:rPr lang="en-US" sz="3400" u="sng" dirty="0" smtClean="0"/>
              <a:t>Gen 18:1-2</a:t>
            </a:r>
            <a:r>
              <a:rPr lang="en-US" sz="3400" dirty="0" smtClean="0"/>
              <a:t>; 32:24-30;     </a:t>
            </a:r>
            <a:r>
              <a:rPr lang="en-US" sz="3400" baseline="30000" dirty="0" smtClean="0"/>
              <a:t>*</a:t>
            </a:r>
            <a:r>
              <a:rPr lang="en-US" sz="3400" dirty="0" smtClean="0"/>
              <a:t>Josh 5:13-15 </a:t>
            </a:r>
          </a:p>
          <a:p>
            <a:pPr lvl="1"/>
            <a:r>
              <a:rPr lang="en-US" dirty="0" smtClean="0"/>
              <a:t>“the angel of the Lord”? – </a:t>
            </a:r>
            <a:r>
              <a:rPr lang="en-US" sz="3000" dirty="0"/>
              <a:t>Gen 16:7-14; </a:t>
            </a:r>
            <a:r>
              <a:rPr lang="en-US" sz="3000" u="sng" dirty="0" err="1"/>
              <a:t>Exod</a:t>
            </a:r>
            <a:r>
              <a:rPr lang="en-US" sz="3000" u="sng" dirty="0"/>
              <a:t> 3:2</a:t>
            </a:r>
            <a:r>
              <a:rPr lang="en-US" sz="3000" dirty="0"/>
              <a:t>; 2 Sam 24:16; </a:t>
            </a:r>
            <a:r>
              <a:rPr lang="en-US" sz="3000" dirty="0" err="1"/>
              <a:t>Zech</a:t>
            </a:r>
            <a:r>
              <a:rPr lang="en-US" sz="3000" dirty="0"/>
              <a:t> </a:t>
            </a:r>
            <a:r>
              <a:rPr lang="en-US" sz="3000" dirty="0" smtClean="0"/>
              <a:t>1:12</a:t>
            </a:r>
            <a:endParaRPr lang="en-US" sz="3000" dirty="0"/>
          </a:p>
        </p:txBody>
      </p:sp>
    </p:spTree>
    <p:extLst>
      <p:ext uri="{BB962C8B-B14F-4D97-AF65-F5344CB8AC3E}">
        <p14:creationId xmlns:p14="http://schemas.microsoft.com/office/powerpoint/2010/main" val="2395430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838200" y="1825625"/>
            <a:ext cx="6723185" cy="4786190"/>
          </a:xfrm>
        </p:spPr>
        <p:txBody>
          <a:bodyPr>
            <a:normAutofit fontScale="92500"/>
          </a:bodyPr>
          <a:lstStyle/>
          <a:p>
            <a:pPr marL="0" indent="0">
              <a:buNone/>
            </a:pPr>
            <a:r>
              <a:rPr lang="en-US" sz="3400" dirty="0" smtClean="0"/>
              <a:t>Types of Special Revelation</a:t>
            </a:r>
          </a:p>
          <a:p>
            <a:r>
              <a:rPr lang="en-US" sz="3400" dirty="0" smtClean="0"/>
              <a:t>Angels (messengers)- Dan 9:20-21;    </a:t>
            </a:r>
            <a:r>
              <a:rPr lang="en-US" sz="3400" u="sng" dirty="0" smtClean="0"/>
              <a:t>Luke 2:10-11</a:t>
            </a:r>
            <a:r>
              <a:rPr lang="en-US" sz="3400" dirty="0" smtClean="0"/>
              <a:t>; Rev 1:1</a:t>
            </a:r>
          </a:p>
          <a:p>
            <a:r>
              <a:rPr lang="en-US" sz="3400" dirty="0" smtClean="0"/>
              <a:t>Prophets – </a:t>
            </a:r>
            <a:r>
              <a:rPr lang="en-US" sz="3400" u="sng" dirty="0" err="1" smtClean="0"/>
              <a:t>Deut</a:t>
            </a:r>
            <a:r>
              <a:rPr lang="en-US" sz="3400" u="sng" dirty="0" smtClean="0"/>
              <a:t> 18:18-22</a:t>
            </a:r>
            <a:r>
              <a:rPr lang="en-US" sz="3400" dirty="0" smtClean="0"/>
              <a:t>; 2 Sam 23:2; Verse 1 of most prophets (e.g. </a:t>
            </a:r>
            <a:r>
              <a:rPr lang="en-US" sz="3400" dirty="0" err="1"/>
              <a:t>Z</a:t>
            </a:r>
            <a:r>
              <a:rPr lang="en-US" sz="3400" dirty="0" err="1" smtClean="0"/>
              <a:t>ech</a:t>
            </a:r>
            <a:r>
              <a:rPr lang="en-US" sz="3400" dirty="0" smtClean="0"/>
              <a:t> 1:1); </a:t>
            </a:r>
            <a:r>
              <a:rPr lang="en-US" sz="3400" dirty="0" err="1" smtClean="0"/>
              <a:t>Eph</a:t>
            </a:r>
            <a:r>
              <a:rPr lang="en-US" sz="3400" dirty="0" smtClean="0"/>
              <a:t> 3:5; Rev 11:4-6</a:t>
            </a:r>
          </a:p>
          <a:p>
            <a:r>
              <a:rPr lang="en-US" sz="3400" dirty="0" smtClean="0"/>
              <a:t>Jesus – </a:t>
            </a:r>
            <a:r>
              <a:rPr lang="en-US" sz="3400" u="sng" dirty="0" smtClean="0"/>
              <a:t>John</a:t>
            </a:r>
            <a:r>
              <a:rPr lang="en-US" sz="3400" dirty="0" smtClean="0"/>
              <a:t> 1:1; 8:19ff; 10:30; </a:t>
            </a:r>
            <a:r>
              <a:rPr lang="en-US" sz="3400" u="sng" dirty="0" smtClean="0"/>
              <a:t>12:44-50</a:t>
            </a:r>
            <a:r>
              <a:rPr lang="en-US" sz="3400" dirty="0" smtClean="0"/>
              <a:t>; Matt 1:21-23; Phil 2:6; </a:t>
            </a:r>
            <a:r>
              <a:rPr lang="en-US" sz="3400" dirty="0" err="1" smtClean="0"/>
              <a:t>Heb</a:t>
            </a:r>
            <a:r>
              <a:rPr lang="en-US" sz="3400" dirty="0" smtClean="0"/>
              <a:t> 1:1</a:t>
            </a:r>
          </a:p>
          <a:p>
            <a:r>
              <a:rPr lang="en-US" sz="3400" dirty="0" smtClean="0"/>
              <a:t>Bible – John 17:17; 2 Tim 3:16-17; </a:t>
            </a:r>
            <a:r>
              <a:rPr lang="en-US" sz="3400" u="sng" dirty="0" smtClean="0"/>
              <a:t>2 Pet 1:21</a:t>
            </a:r>
            <a:endParaRPr lang="en-US" sz="3400" u="sng" dirty="0"/>
          </a:p>
          <a:p>
            <a:endParaRPr lang="en-US" dirty="0" smtClean="0"/>
          </a:p>
          <a:p>
            <a:endParaRPr lang="en-US" dirty="0"/>
          </a:p>
        </p:txBody>
      </p:sp>
    </p:spTree>
    <p:extLst>
      <p:ext uri="{BB962C8B-B14F-4D97-AF65-F5344CB8AC3E}">
        <p14:creationId xmlns:p14="http://schemas.microsoft.com/office/powerpoint/2010/main" val="16930421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1643</TotalTime>
  <Words>2264</Words>
  <Application>Microsoft Macintosh PowerPoint</Application>
  <PresentationFormat>Widescreen</PresentationFormat>
  <Paragraphs>347</Paragraphs>
  <Slides>50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Beirut</vt:lpstr>
      <vt:lpstr>Calibri</vt:lpstr>
      <vt:lpstr>GFS Ignacio</vt:lpstr>
      <vt:lpstr>Helvetica</vt:lpstr>
      <vt:lpstr>Arial</vt:lpstr>
      <vt:lpstr>Office Theme</vt:lpstr>
      <vt:lpstr>Bibliology</vt:lpstr>
      <vt:lpstr>Outline</vt:lpstr>
      <vt:lpstr>Introduction</vt:lpstr>
      <vt:lpstr>Introduction</vt:lpstr>
      <vt:lpstr>Introduction</vt:lpstr>
      <vt:lpstr>Introduction</vt:lpstr>
      <vt:lpstr>Introduction</vt:lpstr>
      <vt:lpstr>Introduction</vt:lpstr>
      <vt:lpstr>introduction</vt:lpstr>
      <vt:lpstr>Introduction</vt:lpstr>
      <vt:lpstr>Introduction</vt:lpstr>
      <vt:lpstr>Introduction</vt:lpstr>
      <vt:lpstr>Inspiration</vt:lpstr>
      <vt:lpstr>Inspiration</vt:lpstr>
      <vt:lpstr>Inspiration</vt:lpstr>
      <vt:lpstr>Inspiration</vt:lpstr>
      <vt:lpstr>Inspiration</vt:lpstr>
      <vt:lpstr>Inspiration</vt:lpstr>
      <vt:lpstr>Inspiration</vt:lpstr>
      <vt:lpstr>Inspiration</vt:lpstr>
      <vt:lpstr>Inspiration</vt:lpstr>
      <vt:lpstr>Inerrancy</vt:lpstr>
      <vt:lpstr>Inerrancy</vt:lpstr>
      <vt:lpstr>Inerrancy</vt:lpstr>
      <vt:lpstr>Inerrancy</vt:lpstr>
      <vt:lpstr>Inerrancy</vt:lpstr>
      <vt:lpstr>Inerrancy</vt:lpstr>
      <vt:lpstr>Inerrancy</vt:lpstr>
      <vt:lpstr>Inerrancy</vt:lpstr>
      <vt:lpstr>Inerrancy</vt:lpstr>
      <vt:lpstr>Inerrancy</vt:lpstr>
      <vt:lpstr>Inerrancy</vt:lpstr>
      <vt:lpstr>Inerrancy</vt:lpstr>
      <vt:lpstr>Inerrancy</vt:lpstr>
      <vt:lpstr>Inerrancy</vt:lpstr>
      <vt:lpstr>Canon</vt:lpstr>
      <vt:lpstr>Canon</vt:lpstr>
      <vt:lpstr>Canon</vt:lpstr>
      <vt:lpstr>Canon</vt:lpstr>
      <vt:lpstr>Canon</vt:lpstr>
      <vt:lpstr>Canon</vt:lpstr>
      <vt:lpstr>Canon</vt:lpstr>
      <vt:lpstr>Canon</vt:lpstr>
      <vt:lpstr>Canon</vt:lpstr>
      <vt:lpstr>Canon</vt:lpstr>
      <vt:lpstr>Canon</vt:lpstr>
      <vt:lpstr>Interpretation</vt:lpstr>
      <vt:lpstr>Works Cited</vt:lpstr>
      <vt:lpstr>supplemental bibliography</vt:lpstr>
      <vt:lpstr>supplemental bibliography</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meeeeeeewith7es@gmail.com</dc:creator>
  <cp:lastModifiedBy>meeeeeeewith7es@gmail.com</cp:lastModifiedBy>
  <cp:revision>75</cp:revision>
  <dcterms:created xsi:type="dcterms:W3CDTF">2016-12-21T01:22:52Z</dcterms:created>
  <dcterms:modified xsi:type="dcterms:W3CDTF">2017-01-14T19:36:43Z</dcterms:modified>
</cp:coreProperties>
</file>