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9" r:id="rId4"/>
    <p:sldId id="260" r:id="rId5"/>
    <p:sldId id="261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3" r:id="rId16"/>
    <p:sldId id="267" r:id="rId17"/>
    <p:sldId id="264" r:id="rId18"/>
    <p:sldId id="265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2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0926C-88BE-724C-9C42-D40707525463}" type="datetimeFigureOut">
              <a:rPr lang="en-US" smtClean="0"/>
              <a:t>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F7452-3C56-694E-A5BD-609ED19C4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01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Bangla MN"/>
                <a:cs typeface="Bangla M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Bangla MN"/>
                <a:cs typeface="Bangla M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2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3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5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5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4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4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1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5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F9196-3085-6B44-A306-791634976F90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9A08-1693-074E-AD22-315A6C08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7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Bangla MN"/>
          <a:ea typeface="+mj-ea"/>
          <a:cs typeface="Bangla M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Bangla MN"/>
          <a:ea typeface="+mn-ea"/>
          <a:cs typeface="Bangla M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Bangla MN"/>
          <a:ea typeface="+mn-ea"/>
          <a:cs typeface="Bangla M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Bangla MN"/>
          <a:ea typeface="+mn-ea"/>
          <a:cs typeface="Bangla M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Bangla MN"/>
          <a:ea typeface="+mn-ea"/>
          <a:cs typeface="Bangla M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Bangla MN"/>
          <a:ea typeface="+mn-ea"/>
          <a:cs typeface="Bangla M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cel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Church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6585"/>
            <a:ext cx="6400800" cy="1752600"/>
          </a:xfrm>
        </p:spPr>
        <p:txBody>
          <a:bodyPr/>
          <a:lstStyle/>
          <a:p>
            <a:r>
              <a:rPr lang="en-US" dirty="0" smtClean="0"/>
              <a:t>Catholic Christianity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92958" y="5797533"/>
            <a:ext cx="194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ngla MN"/>
                <a:cs typeface="Bangla MN"/>
              </a:rPr>
              <a:t>b</a:t>
            </a:r>
            <a:r>
              <a:rPr lang="en-US" sz="1200" dirty="0" smtClean="0">
                <a:latin typeface="Bangla MN"/>
                <a:cs typeface="Bangla MN"/>
              </a:rPr>
              <a:t>y Stephen Curto</a:t>
            </a:r>
          </a:p>
          <a:p>
            <a:r>
              <a:rPr lang="en-US" sz="1200" dirty="0">
                <a:latin typeface="Bangla MN"/>
                <a:cs typeface="Bangla MN"/>
              </a:rPr>
              <a:t>f</a:t>
            </a:r>
            <a:r>
              <a:rPr lang="en-US" sz="1200" dirty="0" smtClean="0">
                <a:latin typeface="Bangla MN"/>
                <a:cs typeface="Bangla MN"/>
              </a:rPr>
              <a:t>or Home Church</a:t>
            </a:r>
          </a:p>
          <a:p>
            <a:r>
              <a:rPr lang="en-US" sz="1200" dirty="0" smtClean="0">
                <a:latin typeface="Bangla MN"/>
                <a:cs typeface="Bangla MN"/>
              </a:rPr>
              <a:t>January 17, 2016</a:t>
            </a:r>
            <a:endParaRPr lang="en-US" sz="1200" dirty="0"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28733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661" y="1600200"/>
            <a:ext cx="386513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Justin Martyr</a:t>
            </a:r>
          </a:p>
          <a:p>
            <a:pPr marL="0" indent="0">
              <a:buNone/>
            </a:pPr>
            <a:r>
              <a:rPr lang="en-US" sz="2400" dirty="0" smtClean="0"/>
              <a:t>(100-165)</a:t>
            </a:r>
          </a:p>
          <a:p>
            <a:pPr>
              <a:buFontTx/>
              <a:buChar char="-"/>
            </a:pPr>
            <a:r>
              <a:rPr lang="en-US" sz="2400" dirty="0" smtClean="0"/>
              <a:t>The apologist</a:t>
            </a:r>
          </a:p>
          <a:p>
            <a:pPr>
              <a:buFontTx/>
              <a:buChar char="-"/>
            </a:pPr>
            <a:r>
              <a:rPr lang="en-US" sz="2400" i="1" dirty="0" smtClean="0"/>
              <a:t>Apology</a:t>
            </a:r>
          </a:p>
          <a:p>
            <a:pPr>
              <a:buFontTx/>
              <a:buChar char="-"/>
            </a:pPr>
            <a:r>
              <a:rPr lang="en-US" sz="2400" dirty="0" smtClean="0"/>
              <a:t>Beheaded with 6 of his students</a:t>
            </a:r>
            <a:endParaRPr lang="en-US" sz="2400" dirty="0"/>
          </a:p>
        </p:txBody>
      </p:sp>
      <p:pic>
        <p:nvPicPr>
          <p:cNvPr id="4" name="Picture 3" descr="st-justin-martyr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435658" cy="49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238793829_1cdefbf832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t="8215" r="12389" b="13992"/>
          <a:stretch/>
        </p:blipFill>
        <p:spPr>
          <a:xfrm>
            <a:off x="5962292" y="455635"/>
            <a:ext cx="2724508" cy="3641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3120" y="3418581"/>
            <a:ext cx="3578349" cy="49533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Irenaeus</a:t>
            </a:r>
          </a:p>
          <a:p>
            <a:pPr marL="0" indent="0">
              <a:buNone/>
            </a:pPr>
            <a:r>
              <a:rPr lang="en-US" sz="2400" dirty="0" smtClean="0"/>
              <a:t>(130-202)</a:t>
            </a:r>
          </a:p>
          <a:p>
            <a:pPr>
              <a:buFontTx/>
              <a:buChar char="-"/>
            </a:pPr>
            <a:r>
              <a:rPr lang="en-US" sz="2400" dirty="0" smtClean="0"/>
              <a:t>Disciple of Polycarp</a:t>
            </a:r>
          </a:p>
          <a:p>
            <a:pPr>
              <a:buFontTx/>
              <a:buChar char="-"/>
            </a:pPr>
            <a:r>
              <a:rPr lang="en-US" sz="2400" i="1" dirty="0" smtClean="0"/>
              <a:t>Against Heresies</a:t>
            </a:r>
          </a:p>
          <a:p>
            <a:pPr>
              <a:buFontTx/>
              <a:buChar char="-"/>
            </a:pPr>
            <a:r>
              <a:rPr lang="en-US" sz="2400" dirty="0" smtClean="0"/>
              <a:t>The Theologian Apologist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28387"/>
            <a:ext cx="4664055" cy="306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Tertullian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(155-240)</a:t>
            </a:r>
          </a:p>
          <a:p>
            <a:pPr>
              <a:buFontTx/>
              <a:buChar char="-"/>
            </a:pPr>
            <a:r>
              <a:rPr lang="en-US" sz="2400" dirty="0" smtClean="0"/>
              <a:t>The Latin Father</a:t>
            </a:r>
          </a:p>
          <a:p>
            <a:pPr>
              <a:buFontTx/>
              <a:buChar char="-"/>
            </a:pPr>
            <a:r>
              <a:rPr lang="en-US" sz="2400" dirty="0" smtClean="0"/>
              <a:t>First father to use “Trinity”</a:t>
            </a:r>
          </a:p>
          <a:p>
            <a:pPr>
              <a:buFontTx/>
              <a:buChar char="-"/>
            </a:pPr>
            <a:r>
              <a:rPr lang="en-US" sz="2400" dirty="0" smtClean="0"/>
              <a:t>Became a </a:t>
            </a:r>
            <a:r>
              <a:rPr lang="en-US" sz="2400" dirty="0" err="1" smtClean="0"/>
              <a:t>Montanist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Unforgiving in later years</a:t>
            </a:r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pic>
        <p:nvPicPr>
          <p:cNvPr id="5" name="Picture 4" descr="Tertullia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5" y="4097387"/>
            <a:ext cx="3741426" cy="249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643570" cy="49351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Clement of </a:t>
            </a:r>
            <a:r>
              <a:rPr lang="en-US" dirty="0" smtClean="0"/>
              <a:t>Alexandria</a:t>
            </a:r>
          </a:p>
          <a:p>
            <a:pPr marL="0" indent="0">
              <a:buNone/>
            </a:pPr>
            <a:r>
              <a:rPr lang="en-US" sz="2400" dirty="0" smtClean="0"/>
              <a:t>(150-215)</a:t>
            </a:r>
          </a:p>
          <a:p>
            <a:pPr>
              <a:buFontTx/>
              <a:buChar char="-"/>
            </a:pPr>
            <a:r>
              <a:rPr lang="en-US" sz="2400" dirty="0" smtClean="0"/>
              <a:t>“</a:t>
            </a:r>
            <a:r>
              <a:rPr lang="en-US" sz="2400" dirty="0"/>
              <a:t>A messenger of </a:t>
            </a:r>
            <a:r>
              <a:rPr lang="en-US" sz="2400" dirty="0" smtClean="0"/>
              <a:t>Christianity </a:t>
            </a:r>
            <a:r>
              <a:rPr lang="en-US" sz="2400" dirty="0"/>
              <a:t>in Philosopher’s </a:t>
            </a:r>
            <a:r>
              <a:rPr lang="en-US" sz="2400" dirty="0" smtClean="0"/>
              <a:t>garb.”</a:t>
            </a:r>
          </a:p>
          <a:p>
            <a:pPr>
              <a:buFontTx/>
              <a:buChar char="-"/>
            </a:pPr>
            <a:r>
              <a:rPr lang="en-US" sz="2400" dirty="0" smtClean="0"/>
              <a:t>Taught </a:t>
            </a:r>
            <a:r>
              <a:rPr lang="en-US" sz="2400" dirty="0"/>
              <a:t>with </a:t>
            </a:r>
            <a:r>
              <a:rPr lang="en-US" sz="2400" dirty="0" smtClean="0"/>
              <a:t>Origen</a:t>
            </a:r>
          </a:p>
          <a:p>
            <a:pPr>
              <a:buFontTx/>
              <a:buChar char="-"/>
            </a:pPr>
            <a:r>
              <a:rPr lang="en-US" sz="2400" i="1" dirty="0" smtClean="0"/>
              <a:t>Exhortation </a:t>
            </a:r>
            <a:r>
              <a:rPr lang="en-US" sz="2400" i="1" dirty="0"/>
              <a:t>to the Heathen, The Instructor, Miscellanies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1" y="1417637"/>
            <a:ext cx="3851182" cy="50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2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8305" y="1581932"/>
            <a:ext cx="5155695" cy="507853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Origen</a:t>
            </a:r>
          </a:p>
          <a:p>
            <a:pPr marL="0" indent="0">
              <a:buNone/>
            </a:pPr>
            <a:r>
              <a:rPr lang="en-US" sz="2400" dirty="0" smtClean="0"/>
              <a:t>(180-253)</a:t>
            </a:r>
          </a:p>
          <a:p>
            <a:pPr>
              <a:buFontTx/>
              <a:buChar char="-"/>
            </a:pPr>
            <a:r>
              <a:rPr lang="en-US" sz="2400" dirty="0" smtClean="0"/>
              <a:t>Took </a:t>
            </a:r>
            <a:r>
              <a:rPr lang="en-US" sz="2400" dirty="0"/>
              <a:t>over </a:t>
            </a:r>
            <a:r>
              <a:rPr lang="en-US" sz="2400" dirty="0" smtClean="0"/>
              <a:t>Alexandrian </a:t>
            </a:r>
            <a:r>
              <a:rPr lang="en-US" sz="2400" dirty="0"/>
              <a:t>school at 18</a:t>
            </a:r>
            <a:r>
              <a:rPr lang="en-US" sz="2400" dirty="0" smtClean="0"/>
              <a:t>.</a:t>
            </a:r>
          </a:p>
          <a:p>
            <a:pPr>
              <a:buFontTx/>
              <a:buChar char="-"/>
            </a:pPr>
            <a:r>
              <a:rPr lang="en-US" sz="2400" dirty="0" smtClean="0"/>
              <a:t>Followed </a:t>
            </a:r>
            <a:r>
              <a:rPr lang="en-US" sz="2400" dirty="0"/>
              <a:t>Clement’s </a:t>
            </a:r>
            <a:r>
              <a:rPr lang="en-US" sz="2400" dirty="0" smtClean="0"/>
              <a:t>teaching</a:t>
            </a:r>
          </a:p>
          <a:p>
            <a:pPr>
              <a:buFontTx/>
              <a:buChar char="-"/>
            </a:pPr>
            <a:r>
              <a:rPr lang="en-US" sz="2400" dirty="0" smtClean="0"/>
              <a:t>Most prolific &amp; influential writer from 100-300</a:t>
            </a:r>
          </a:p>
          <a:p>
            <a:pPr>
              <a:buFontTx/>
              <a:buChar char="-"/>
            </a:pPr>
            <a:r>
              <a:rPr lang="en-US" sz="2400" dirty="0" smtClean="0"/>
              <a:t>Popularized </a:t>
            </a:r>
            <a:r>
              <a:rPr lang="en-US" sz="2400" dirty="0"/>
              <a:t>the Allegorical </a:t>
            </a:r>
            <a:r>
              <a:rPr lang="en-US" sz="2400" dirty="0" smtClean="0"/>
              <a:t>approach</a:t>
            </a:r>
          </a:p>
          <a:p>
            <a:pPr>
              <a:buFontTx/>
              <a:buChar char="-"/>
            </a:pPr>
            <a:r>
              <a:rPr lang="en-US" sz="2400" dirty="0" smtClean="0"/>
              <a:t>Main </a:t>
            </a:r>
            <a:r>
              <a:rPr lang="en-US" sz="2400" dirty="0"/>
              <a:t>concern was to exposit the </a:t>
            </a:r>
            <a:r>
              <a:rPr lang="en-US" sz="2400" dirty="0" smtClean="0"/>
              <a:t>scriptures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Ori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" y="1823337"/>
            <a:ext cx="3687055" cy="43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2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http://www.ccel.org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5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9441"/>
          </a:xfrm>
        </p:spPr>
        <p:txBody>
          <a:bodyPr>
            <a:normAutofit/>
          </a:bodyPr>
          <a:lstStyle/>
          <a:p>
            <a:r>
              <a:rPr lang="en-US" dirty="0" smtClean="0"/>
              <a:t>Gospel</a:t>
            </a:r>
          </a:p>
          <a:p>
            <a:pPr lvl="1"/>
            <a:r>
              <a:rPr lang="en-US" dirty="0"/>
              <a:t>Gnostics (</a:t>
            </a:r>
            <a:r>
              <a:rPr lang="en-US" i="1" dirty="0"/>
              <a:t>gnosis</a:t>
            </a:r>
            <a:r>
              <a:rPr lang="en-US" dirty="0"/>
              <a:t>= knowledge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special </a:t>
            </a:r>
            <a:r>
              <a:rPr lang="en-US" dirty="0"/>
              <a:t>knowledge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ualistic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atter=bad, energy/light=good</a:t>
            </a:r>
          </a:p>
          <a:p>
            <a:pPr lvl="2"/>
            <a:r>
              <a:rPr lang="en-US" dirty="0" smtClean="0"/>
              <a:t>Platonic Philosophy on steroids</a:t>
            </a:r>
          </a:p>
          <a:p>
            <a:pPr lvl="1"/>
            <a:r>
              <a:rPr lang="en-US" dirty="0" smtClean="0"/>
              <a:t>Judaizers</a:t>
            </a:r>
          </a:p>
          <a:p>
            <a:pPr lvl="2"/>
            <a:r>
              <a:rPr lang="en-US" dirty="0" smtClean="0"/>
              <a:t>Law + gospel</a:t>
            </a:r>
          </a:p>
          <a:p>
            <a:pPr lvl="2"/>
            <a:r>
              <a:rPr lang="en-US" dirty="0" smtClean="0"/>
              <a:t>Circumcision a must</a:t>
            </a:r>
          </a:p>
          <a:p>
            <a:pPr lvl="1"/>
            <a:r>
              <a:rPr lang="en-US" dirty="0" err="1" smtClean="0"/>
              <a:t>Montanus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New prophecy + gospel</a:t>
            </a:r>
          </a:p>
          <a:p>
            <a:pPr lvl="2"/>
            <a:r>
              <a:rPr lang="en-US" dirty="0" smtClean="0"/>
              <a:t>Spoke in tongues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6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5843"/>
          </a:xfrm>
        </p:spPr>
        <p:txBody>
          <a:bodyPr>
            <a:normAutofit/>
          </a:bodyPr>
          <a:lstStyle/>
          <a:p>
            <a:r>
              <a:rPr lang="en-US" dirty="0"/>
              <a:t>Jesus</a:t>
            </a:r>
          </a:p>
          <a:p>
            <a:pPr lvl="1"/>
            <a:r>
              <a:rPr lang="en-US" dirty="0" err="1"/>
              <a:t>Ebionites</a:t>
            </a:r>
            <a:r>
              <a:rPr lang="en-US" dirty="0"/>
              <a:t>: Jesus was a man who became God</a:t>
            </a:r>
          </a:p>
          <a:p>
            <a:pPr lvl="1"/>
            <a:r>
              <a:rPr lang="en-US" dirty="0"/>
              <a:t>Docetism: Jesus only appeared to be a </a:t>
            </a:r>
            <a:r>
              <a:rPr lang="en-US" dirty="0" smtClean="0"/>
              <a:t>man, but was just God</a:t>
            </a:r>
            <a:endParaRPr lang="en-US" dirty="0"/>
          </a:p>
          <a:p>
            <a:r>
              <a:rPr lang="en-US" dirty="0"/>
              <a:t>Scriptures</a:t>
            </a:r>
          </a:p>
          <a:p>
            <a:pPr lvl="1"/>
            <a:r>
              <a:rPr lang="en-US" dirty="0"/>
              <a:t>various church fathers put forth proposed canons</a:t>
            </a:r>
          </a:p>
          <a:p>
            <a:pPr lvl="1"/>
            <a:r>
              <a:rPr lang="en-US" dirty="0" smtClean="0"/>
              <a:t>What counts as “Bible”? What would you die for?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0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12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Apostles Creed (2</a:t>
            </a:r>
            <a:r>
              <a:rPr lang="en-US" u="sng" baseline="30000" dirty="0" smtClean="0"/>
              <a:t>nd</a:t>
            </a:r>
            <a:r>
              <a:rPr lang="en-US" u="sng" dirty="0" smtClean="0"/>
              <a:t> Century)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“I believe in God almighty</a:t>
            </a:r>
          </a:p>
          <a:p>
            <a:pPr marL="0" indent="0">
              <a:buNone/>
            </a:pPr>
            <a:r>
              <a:rPr lang="en-US" dirty="0" smtClean="0"/>
              <a:t>And in Christ Jesus, his only Son, our Lord</a:t>
            </a:r>
          </a:p>
          <a:p>
            <a:pPr marL="0" indent="0">
              <a:buNone/>
            </a:pPr>
            <a:r>
              <a:rPr lang="en-US" dirty="0" smtClean="0"/>
              <a:t>Who was born of the Holy Spirit and the Virgin Mary</a:t>
            </a:r>
          </a:p>
          <a:p>
            <a:pPr marL="0" indent="0">
              <a:buNone/>
            </a:pPr>
            <a:r>
              <a:rPr lang="en-US" dirty="0" smtClean="0"/>
              <a:t>Who was Crucified under Pontius Pilate and was buried</a:t>
            </a:r>
          </a:p>
          <a:p>
            <a:pPr marL="0" indent="0">
              <a:buNone/>
            </a:pPr>
            <a:r>
              <a:rPr lang="en-US" dirty="0" smtClean="0"/>
              <a:t>And the third day rose from the dead</a:t>
            </a:r>
          </a:p>
          <a:p>
            <a:pPr marL="0" indent="0">
              <a:buNone/>
            </a:pPr>
            <a:r>
              <a:rPr lang="en-US" dirty="0" smtClean="0"/>
              <a:t>Who ascended into heaven</a:t>
            </a:r>
          </a:p>
          <a:p>
            <a:pPr marL="0" indent="0">
              <a:buNone/>
            </a:pPr>
            <a:r>
              <a:rPr lang="en-US" dirty="0" smtClean="0"/>
              <a:t>And sits on the right hand of the Father</a:t>
            </a:r>
          </a:p>
          <a:p>
            <a:pPr marL="0" indent="0">
              <a:buNone/>
            </a:pPr>
            <a:r>
              <a:rPr lang="en-US" dirty="0" smtClean="0"/>
              <a:t>Whence he comes to judge the living and the dead</a:t>
            </a:r>
          </a:p>
          <a:p>
            <a:pPr marL="0" indent="0">
              <a:buNone/>
            </a:pPr>
            <a:r>
              <a:rPr lang="en-US" dirty="0" smtClean="0"/>
              <a:t>And in the Holy Ghost</a:t>
            </a:r>
          </a:p>
          <a:p>
            <a:pPr marL="0" indent="0">
              <a:buNone/>
            </a:pPr>
            <a:r>
              <a:rPr lang="en-US" dirty="0" smtClean="0"/>
              <a:t>The holy church</a:t>
            </a:r>
          </a:p>
          <a:p>
            <a:pPr marL="0" indent="0">
              <a:buNone/>
            </a:pPr>
            <a:r>
              <a:rPr lang="en-US" dirty="0" smtClean="0"/>
              <a:t>The remission of sins</a:t>
            </a:r>
          </a:p>
          <a:p>
            <a:pPr marL="0" indent="0">
              <a:buNone/>
            </a:pPr>
            <a:r>
              <a:rPr lang="en-US" dirty="0" smtClean="0"/>
              <a:t>The resurrection of the flesh</a:t>
            </a:r>
          </a:p>
          <a:p>
            <a:pPr marL="0" indent="0">
              <a:buNone/>
            </a:pPr>
            <a:r>
              <a:rPr lang="en-US" dirty="0" smtClean="0"/>
              <a:t>The life everlasting</a:t>
            </a:r>
            <a:r>
              <a:rPr lang="en-US" dirty="0" smtClean="0"/>
              <a:t>.” 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0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Mullins Creed</a:t>
            </a:r>
            <a:endParaRPr lang="en-US" dirty="0"/>
          </a:p>
        </p:txBody>
      </p:sp>
      <p:pic>
        <p:nvPicPr>
          <p:cNvPr id="4" name="Rich Mullins &amp; Mitch McVicker - Creed, live acoustic on The Exchange (April 11, 1997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206" y="1417638"/>
            <a:ext cx="7149599" cy="4765843"/>
          </a:xfrm>
        </p:spPr>
      </p:pic>
    </p:spTree>
    <p:extLst>
      <p:ext uri="{BB962C8B-B14F-4D97-AF65-F5344CB8AC3E}">
        <p14:creationId xmlns:p14="http://schemas.microsoft.com/office/powerpoint/2010/main" val="67218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Characteristics of the Age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Major Players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Doctrines</a:t>
            </a:r>
          </a:p>
        </p:txBody>
      </p:sp>
    </p:spTree>
    <p:extLst>
      <p:ext uri="{BB962C8B-B14F-4D97-AF65-F5344CB8AC3E}">
        <p14:creationId xmlns:p14="http://schemas.microsoft.com/office/powerpoint/2010/main" val="419122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ersecution from Rome</a:t>
            </a:r>
          </a:p>
          <a:p>
            <a:r>
              <a:rPr lang="en-US" dirty="0" smtClean="0"/>
              <a:t>massive expansion and evangelism</a:t>
            </a:r>
          </a:p>
          <a:p>
            <a:r>
              <a:rPr lang="en-US" dirty="0" smtClean="0"/>
              <a:t>rumors in </a:t>
            </a:r>
            <a:r>
              <a:rPr lang="en-US" dirty="0" smtClean="0"/>
              <a:t>the republic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wo schools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9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ersecution from Rome</a:t>
            </a:r>
          </a:p>
          <a:p>
            <a:pPr lvl="1"/>
            <a:r>
              <a:rPr lang="en-US" dirty="0" smtClean="0"/>
              <a:t>Polycarp: “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86 years I have served him and he has done me no wrong. How can I blaspheme my king and my savior?</a:t>
            </a:r>
            <a:r>
              <a:rPr lang="en-US" dirty="0" smtClean="0"/>
              <a:t>”</a:t>
            </a:r>
            <a:endParaRPr lang="en-US" dirty="0"/>
          </a:p>
          <a:p>
            <a:pPr lvl="1"/>
            <a:r>
              <a:rPr lang="en-US" dirty="0" smtClean="0"/>
              <a:t>Ignatius: </a:t>
            </a:r>
            <a:r>
              <a:rPr lang="en-US" dirty="0" smtClean="0"/>
              <a:t>“</a:t>
            </a:r>
            <a:r>
              <a:rPr lang="en-US" sz="2000" dirty="0" smtClean="0">
                <a:solidFill>
                  <a:srgbClr val="7F7F7F"/>
                </a:solidFill>
              </a:rPr>
              <a:t>Bring on your beasts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Origen: endured 3 years of torture</a:t>
            </a:r>
          </a:p>
          <a:p>
            <a:pPr lvl="1"/>
            <a:r>
              <a:rPr lang="en-US" dirty="0" smtClean="0"/>
              <a:t>Justin</a:t>
            </a:r>
            <a:r>
              <a:rPr lang="en-US" dirty="0"/>
              <a:t>: </a:t>
            </a:r>
            <a:r>
              <a:rPr lang="en-US" dirty="0" smtClean="0"/>
              <a:t>“</a:t>
            </a:r>
            <a:r>
              <a:rPr lang="en-US" sz="2000" dirty="0" smtClean="0">
                <a:solidFill>
                  <a:srgbClr val="7F7F7F"/>
                </a:solidFill>
              </a:rPr>
              <a:t>That </a:t>
            </a:r>
            <a:r>
              <a:rPr lang="en-US" sz="2000" dirty="0">
                <a:solidFill>
                  <a:srgbClr val="7F7F7F"/>
                </a:solidFill>
              </a:rPr>
              <a:t>is our desire, to be tortured </a:t>
            </a:r>
            <a:r>
              <a:rPr lang="en-US" sz="2000" dirty="0" smtClean="0">
                <a:solidFill>
                  <a:srgbClr val="7F7F7F"/>
                </a:solidFill>
              </a:rPr>
              <a:t>for </a:t>
            </a:r>
            <a:r>
              <a:rPr lang="en-US" sz="2000" dirty="0">
                <a:solidFill>
                  <a:srgbClr val="7F7F7F"/>
                </a:solidFill>
              </a:rPr>
              <a:t>Our Lord, Jesus Christ, and so to be </a:t>
            </a:r>
            <a:r>
              <a:rPr lang="en-US" sz="2000" dirty="0" smtClean="0">
                <a:solidFill>
                  <a:srgbClr val="7F7F7F"/>
                </a:solidFill>
              </a:rPr>
              <a:t>saved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Different from Judaism</a:t>
            </a:r>
            <a:r>
              <a:rPr lang="is-IS" dirty="0" smtClean="0"/>
              <a:t>...</a:t>
            </a:r>
            <a:r>
              <a:rPr lang="en-US" dirty="0" smtClean="0"/>
              <a:t> and everyone</a:t>
            </a:r>
          </a:p>
          <a:p>
            <a:pPr lvl="1"/>
            <a:r>
              <a:rPr lang="en-US" dirty="0" smtClean="0"/>
              <a:t>Refusal to hail Caesar (249 made compulsory)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2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ersecution from Rome</a:t>
            </a:r>
          </a:p>
          <a:p>
            <a:r>
              <a:rPr lang="en-US" dirty="0" smtClean="0"/>
              <a:t>massive expansion and evangelism</a:t>
            </a:r>
          </a:p>
          <a:p>
            <a:pPr lvl="1"/>
            <a:r>
              <a:rPr lang="en-US" dirty="0" smtClean="0"/>
              <a:t>Christian love “Not a beggar among them”</a:t>
            </a:r>
          </a:p>
          <a:p>
            <a:pPr lvl="1"/>
            <a:r>
              <a:rPr lang="en-US" dirty="0" smtClean="0"/>
              <a:t>God-fearers</a:t>
            </a:r>
          </a:p>
          <a:p>
            <a:pPr lvl="1"/>
            <a:r>
              <a:rPr lang="en-US" dirty="0" smtClean="0"/>
              <a:t>Witness of </a:t>
            </a:r>
            <a:r>
              <a:rPr lang="en-US" dirty="0"/>
              <a:t>martyrs (Rev. 12:11)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ersecution from Rome</a:t>
            </a:r>
          </a:p>
          <a:p>
            <a:r>
              <a:rPr lang="en-US" dirty="0" smtClean="0"/>
              <a:t>massive expansion and evangelism</a:t>
            </a:r>
          </a:p>
          <a:p>
            <a:r>
              <a:rPr lang="en-US" dirty="0" smtClean="0"/>
              <a:t>rumors in the republic</a:t>
            </a:r>
          </a:p>
          <a:p>
            <a:pPr lvl="1"/>
            <a:r>
              <a:rPr lang="en-US" dirty="0" smtClean="0"/>
              <a:t>orgies “The love feast” and “holy kiss”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annibalism “this is my body... my blood”</a:t>
            </a:r>
          </a:p>
          <a:p>
            <a:pPr lvl="1"/>
            <a:r>
              <a:rPr lang="en-US" dirty="0" smtClean="0"/>
              <a:t>they recruit only the worthless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2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the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8052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ersecution from Rome</a:t>
            </a:r>
          </a:p>
          <a:p>
            <a:r>
              <a:rPr lang="en-US" dirty="0" smtClean="0"/>
              <a:t>massive expansion and evangelism</a:t>
            </a:r>
          </a:p>
          <a:p>
            <a:r>
              <a:rPr lang="en-US" dirty="0" smtClean="0"/>
              <a:t>rumors in the republic</a:t>
            </a:r>
          </a:p>
          <a:p>
            <a:r>
              <a:rPr lang="en-US" dirty="0"/>
              <a:t>t</a:t>
            </a:r>
            <a:r>
              <a:rPr lang="en-US" dirty="0" smtClean="0"/>
              <a:t>wo schools</a:t>
            </a:r>
          </a:p>
          <a:p>
            <a:pPr lvl="1"/>
            <a:r>
              <a:rPr lang="en-US" dirty="0" smtClean="0"/>
              <a:t>Alexandria </a:t>
            </a:r>
          </a:p>
          <a:p>
            <a:pPr lvl="2"/>
            <a:r>
              <a:rPr lang="en-US" dirty="0" smtClean="0"/>
              <a:t>(Clement</a:t>
            </a:r>
            <a:r>
              <a:rPr lang="en-US" dirty="0"/>
              <a:t> </a:t>
            </a:r>
            <a:r>
              <a:rPr lang="en-US" dirty="0" smtClean="0"/>
              <a:t>and Origen)</a:t>
            </a:r>
          </a:p>
          <a:p>
            <a:pPr lvl="2"/>
            <a:r>
              <a:rPr lang="en-US" dirty="0" smtClean="0"/>
              <a:t>More philosophical</a:t>
            </a:r>
          </a:p>
          <a:p>
            <a:pPr lvl="1"/>
            <a:r>
              <a:rPr lang="en-US" dirty="0" smtClean="0"/>
              <a:t>Antioch </a:t>
            </a:r>
          </a:p>
          <a:p>
            <a:pPr lvl="2"/>
            <a:r>
              <a:rPr lang="en-US" dirty="0" smtClean="0"/>
              <a:t>(Irenaeus)</a:t>
            </a:r>
          </a:p>
          <a:p>
            <a:pPr lvl="2"/>
            <a:r>
              <a:rPr lang="en-US" dirty="0" smtClean="0"/>
              <a:t>Emphasis on literal historical approach to scriptures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4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gnatius_of_Antio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46" y="629584"/>
            <a:ext cx="3938384" cy="2709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551"/>
            <a:ext cx="370455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Clement of Rome</a:t>
            </a:r>
          </a:p>
          <a:p>
            <a:pPr marL="0" indent="0">
              <a:buNone/>
            </a:pPr>
            <a:r>
              <a:rPr lang="en-US" sz="2400" dirty="0" smtClean="0"/>
              <a:t>(?-AD 99)</a:t>
            </a:r>
          </a:p>
          <a:p>
            <a:pPr>
              <a:buFontTx/>
              <a:buChar char="-"/>
            </a:pPr>
            <a:r>
              <a:rPr lang="en-US" sz="2400" dirty="0" smtClean="0"/>
              <a:t>first bishop of Rome</a:t>
            </a:r>
          </a:p>
          <a:p>
            <a:pPr>
              <a:buFontTx/>
              <a:buChar char="-"/>
            </a:pPr>
            <a:r>
              <a:rPr lang="en-US" sz="2400" dirty="0" smtClean="0"/>
              <a:t>Apostolic succession</a:t>
            </a:r>
          </a:p>
          <a:p>
            <a:pPr>
              <a:buFontTx/>
              <a:buChar char="-"/>
            </a:pPr>
            <a:r>
              <a:rPr lang="en-US" sz="2400" i="1" dirty="0" smtClean="0"/>
              <a:t>Epistle </a:t>
            </a:r>
          </a:p>
          <a:p>
            <a:pPr marL="0" indent="0">
              <a:buNone/>
            </a:pPr>
            <a:r>
              <a:rPr lang="en-US" sz="2400" i="1" dirty="0" smtClean="0"/>
              <a:t>of Clement</a:t>
            </a:r>
            <a:endParaRPr lang="en-US" i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64250" y="1593358"/>
            <a:ext cx="37045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82246" y="3339370"/>
            <a:ext cx="3938384" cy="321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Bangla MN"/>
                <a:ea typeface="+mn-ea"/>
                <a:cs typeface="Bangla M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Ignatius of Antioch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(AD 35-98)</a:t>
            </a:r>
          </a:p>
          <a:p>
            <a:pPr>
              <a:buFontTx/>
              <a:buChar char="-"/>
            </a:pPr>
            <a:r>
              <a:rPr lang="en-US" sz="2400" dirty="0" smtClean="0"/>
              <a:t>Martyred being fed to wild beasts</a:t>
            </a:r>
          </a:p>
          <a:p>
            <a:pPr>
              <a:buFontTx/>
              <a:buChar char="-"/>
            </a:pPr>
            <a:r>
              <a:rPr lang="en-US" sz="2400" dirty="0" smtClean="0"/>
              <a:t>Monarchial bishops</a:t>
            </a:r>
          </a:p>
          <a:p>
            <a:pPr>
              <a:buFontTx/>
              <a:buChar char="-"/>
            </a:pPr>
            <a:r>
              <a:rPr lang="en-US" sz="2400" dirty="0" smtClean="0"/>
              <a:t>Student of Apostle John</a:t>
            </a:r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pic>
        <p:nvPicPr>
          <p:cNvPr id="11" name="Picture 10" descr="Pope_Clement_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90" y="3339370"/>
            <a:ext cx="1953860" cy="27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72414" cy="49965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Polycarp</a:t>
            </a:r>
          </a:p>
          <a:p>
            <a:pPr marL="0" indent="0">
              <a:buNone/>
            </a:pPr>
            <a:r>
              <a:rPr lang="en-US" sz="2400" dirty="0" smtClean="0"/>
              <a:t>(AD 69-155)</a:t>
            </a:r>
          </a:p>
          <a:p>
            <a:pPr>
              <a:buFontTx/>
              <a:buChar char="-"/>
            </a:pPr>
            <a:r>
              <a:rPr lang="en-US" sz="2400" dirty="0" smtClean="0"/>
              <a:t>Disciple of John the Apostle</a:t>
            </a:r>
          </a:p>
          <a:p>
            <a:pPr>
              <a:buFontTx/>
              <a:buChar char="-"/>
            </a:pPr>
            <a:r>
              <a:rPr lang="en-US" sz="2400" i="1" dirty="0" smtClean="0"/>
              <a:t>The Letter to the Philippians</a:t>
            </a:r>
          </a:p>
          <a:p>
            <a:pPr>
              <a:buFontTx/>
              <a:buChar char="-"/>
            </a:pPr>
            <a:r>
              <a:rPr lang="en-US" sz="2400" dirty="0" smtClean="0"/>
              <a:t>Likely heavily involved in compiling the New Testament</a:t>
            </a:r>
          </a:p>
          <a:p>
            <a:pPr>
              <a:buFontTx/>
              <a:buChar char="-"/>
            </a:pPr>
            <a:r>
              <a:rPr lang="en-US" sz="2400" dirty="0" smtClean="0"/>
              <a:t>Burned at the stake</a:t>
            </a:r>
            <a:endParaRPr lang="en-US" sz="2400" dirty="0"/>
          </a:p>
        </p:txBody>
      </p:sp>
      <p:pic>
        <p:nvPicPr>
          <p:cNvPr id="4" name="Picture 3" descr="divine-0223-polycar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62" y="1417638"/>
            <a:ext cx="4513338" cy="45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Histo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 History.thmx</Template>
  <TotalTime>216</TotalTime>
  <Words>634</Words>
  <Application>Microsoft Macintosh PowerPoint</Application>
  <PresentationFormat>On-screen Show (4:3)</PresentationFormat>
  <Paragraphs>142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Yellow History</vt:lpstr>
      <vt:lpstr>Church History</vt:lpstr>
      <vt:lpstr>Lesson Outline</vt:lpstr>
      <vt:lpstr>Characteristics of the Age</vt:lpstr>
      <vt:lpstr>Characteristics of the Age</vt:lpstr>
      <vt:lpstr>Characteristics of the Age</vt:lpstr>
      <vt:lpstr>Characteristics of the Age</vt:lpstr>
      <vt:lpstr>Characteristics of the Age</vt:lpstr>
      <vt:lpstr>Major Players</vt:lpstr>
      <vt:lpstr>Major Players</vt:lpstr>
      <vt:lpstr>Major Players</vt:lpstr>
      <vt:lpstr>Major Players</vt:lpstr>
      <vt:lpstr>Major Players</vt:lpstr>
      <vt:lpstr>Major Players</vt:lpstr>
      <vt:lpstr>PowerPoint Presentation</vt:lpstr>
      <vt:lpstr>Doctrines</vt:lpstr>
      <vt:lpstr>Doctrines</vt:lpstr>
      <vt:lpstr>Doctrines</vt:lpstr>
      <vt:lpstr>Rich Mullins Creed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History</dc:title>
  <dc:creator>Stephen Curto</dc:creator>
  <cp:lastModifiedBy>Stephen Curto</cp:lastModifiedBy>
  <cp:revision>20</cp:revision>
  <cp:lastPrinted>2016-01-17T20:17:02Z</cp:lastPrinted>
  <dcterms:created xsi:type="dcterms:W3CDTF">2016-01-17T01:41:53Z</dcterms:created>
  <dcterms:modified xsi:type="dcterms:W3CDTF">2016-01-17T20:27:12Z</dcterms:modified>
</cp:coreProperties>
</file>