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handoutMasterIdLst>
    <p:handoutMasterId r:id="rId39"/>
  </p:handoutMasterIdLst>
  <p:sldIdLst>
    <p:sldId id="256" r:id="rId2"/>
    <p:sldId id="257" r:id="rId3"/>
    <p:sldId id="265" r:id="rId4"/>
    <p:sldId id="271" r:id="rId5"/>
    <p:sldId id="266" r:id="rId6"/>
    <p:sldId id="258" r:id="rId7"/>
    <p:sldId id="264" r:id="rId8"/>
    <p:sldId id="267" r:id="rId9"/>
    <p:sldId id="269" r:id="rId10"/>
    <p:sldId id="270" r:id="rId11"/>
    <p:sldId id="272" r:id="rId12"/>
    <p:sldId id="273" r:id="rId13"/>
    <p:sldId id="259" r:id="rId14"/>
    <p:sldId id="293" r:id="rId15"/>
    <p:sldId id="274" r:id="rId16"/>
    <p:sldId id="277" r:id="rId17"/>
    <p:sldId id="279" r:id="rId18"/>
    <p:sldId id="292" r:id="rId19"/>
    <p:sldId id="280" r:id="rId20"/>
    <p:sldId id="281" r:id="rId21"/>
    <p:sldId id="282" r:id="rId22"/>
    <p:sldId id="283" r:id="rId23"/>
    <p:sldId id="284" r:id="rId24"/>
    <p:sldId id="285" r:id="rId25"/>
    <p:sldId id="260" r:id="rId26"/>
    <p:sldId id="291" r:id="rId27"/>
    <p:sldId id="286" r:id="rId28"/>
    <p:sldId id="287" r:id="rId29"/>
    <p:sldId id="261" r:id="rId30"/>
    <p:sldId id="288" r:id="rId31"/>
    <p:sldId id="289" r:id="rId32"/>
    <p:sldId id="295" r:id="rId33"/>
    <p:sldId id="296" r:id="rId34"/>
    <p:sldId id="262" r:id="rId35"/>
    <p:sldId id="294" r:id="rId36"/>
    <p:sldId id="263"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66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9E5A71-AAE2-3D4C-84E4-652DB3341A56}" type="datetimeFigureOut">
              <a:rPr lang="en-US" smtClean="0"/>
              <a:t>1/24/16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BF3A11-9D0D-964B-9C7E-8415A00C4F6D}" type="slidenum">
              <a:rPr lang="en-US" smtClean="0"/>
              <a:t>‹#›</a:t>
            </a:fld>
            <a:endParaRPr lang="en-US"/>
          </a:p>
        </p:txBody>
      </p:sp>
    </p:spTree>
    <p:extLst>
      <p:ext uri="{BB962C8B-B14F-4D97-AF65-F5344CB8AC3E}">
        <p14:creationId xmlns:p14="http://schemas.microsoft.com/office/powerpoint/2010/main" val="3872501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6B2083-C18E-3146-9E81-DA0D3952F131}" type="datetimeFigureOut">
              <a:rPr lang="en-US" smtClean="0"/>
              <a:t>1/24/16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AC1063-CC98-444D-9C20-9C952B7F5DE9}" type="slidenum">
              <a:rPr lang="en-US" smtClean="0"/>
              <a:t>‹#›</a:t>
            </a:fld>
            <a:endParaRPr lang="en-US"/>
          </a:p>
        </p:txBody>
      </p:sp>
    </p:spTree>
    <p:extLst>
      <p:ext uri="{BB962C8B-B14F-4D97-AF65-F5344CB8AC3E}">
        <p14:creationId xmlns:p14="http://schemas.microsoft.com/office/powerpoint/2010/main" val="34246795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atin typeface="Bangla MN"/>
                <a:cs typeface="Bangla MN"/>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75000"/>
                    <a:lumOff val="25000"/>
                  </a:schemeClr>
                </a:solidFill>
                <a:latin typeface="Bangla MN"/>
                <a:cs typeface="Bangla M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AF6D8B8-2A9F-9F44-A97E-776E5F115DF4}" type="datetimeFigureOut">
              <a:rPr lang="en-US" smtClean="0"/>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C3060-578F-EC4A-8043-E1EE692F69A1}" type="slidenum">
              <a:rPr lang="en-US" smtClean="0"/>
              <a:t>‹#›</a:t>
            </a:fld>
            <a:endParaRPr lang="en-US"/>
          </a:p>
        </p:txBody>
      </p:sp>
    </p:spTree>
    <p:extLst>
      <p:ext uri="{BB962C8B-B14F-4D97-AF65-F5344CB8AC3E}">
        <p14:creationId xmlns:p14="http://schemas.microsoft.com/office/powerpoint/2010/main" val="1330029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F6D8B8-2A9F-9F44-A97E-776E5F115DF4}" type="datetimeFigureOut">
              <a:rPr lang="en-US" smtClean="0"/>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C3060-578F-EC4A-8043-E1EE692F69A1}" type="slidenum">
              <a:rPr lang="en-US" smtClean="0"/>
              <a:t>‹#›</a:t>
            </a:fld>
            <a:endParaRPr lang="en-US"/>
          </a:p>
        </p:txBody>
      </p:sp>
    </p:spTree>
    <p:extLst>
      <p:ext uri="{BB962C8B-B14F-4D97-AF65-F5344CB8AC3E}">
        <p14:creationId xmlns:p14="http://schemas.microsoft.com/office/powerpoint/2010/main" val="977333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F6D8B8-2A9F-9F44-A97E-776E5F115DF4}" type="datetimeFigureOut">
              <a:rPr lang="en-US" smtClean="0"/>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C3060-578F-EC4A-8043-E1EE692F69A1}" type="slidenum">
              <a:rPr lang="en-US" smtClean="0"/>
              <a:t>‹#›</a:t>
            </a:fld>
            <a:endParaRPr lang="en-US"/>
          </a:p>
        </p:txBody>
      </p:sp>
    </p:spTree>
    <p:extLst>
      <p:ext uri="{BB962C8B-B14F-4D97-AF65-F5344CB8AC3E}">
        <p14:creationId xmlns:p14="http://schemas.microsoft.com/office/powerpoint/2010/main" val="3345957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F6D8B8-2A9F-9F44-A97E-776E5F115DF4}" type="datetimeFigureOut">
              <a:rPr lang="en-US" smtClean="0"/>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C3060-578F-EC4A-8043-E1EE692F69A1}" type="slidenum">
              <a:rPr lang="en-US" smtClean="0"/>
              <a:t>‹#›</a:t>
            </a:fld>
            <a:endParaRPr lang="en-US"/>
          </a:p>
        </p:txBody>
      </p:sp>
    </p:spTree>
    <p:extLst>
      <p:ext uri="{BB962C8B-B14F-4D97-AF65-F5344CB8AC3E}">
        <p14:creationId xmlns:p14="http://schemas.microsoft.com/office/powerpoint/2010/main" val="1116659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F6D8B8-2A9F-9F44-A97E-776E5F115DF4}" type="datetimeFigureOut">
              <a:rPr lang="en-US" smtClean="0"/>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C3060-578F-EC4A-8043-E1EE692F69A1}" type="slidenum">
              <a:rPr lang="en-US" smtClean="0"/>
              <a:t>‹#›</a:t>
            </a:fld>
            <a:endParaRPr lang="en-US"/>
          </a:p>
        </p:txBody>
      </p:sp>
    </p:spTree>
    <p:extLst>
      <p:ext uri="{BB962C8B-B14F-4D97-AF65-F5344CB8AC3E}">
        <p14:creationId xmlns:p14="http://schemas.microsoft.com/office/powerpoint/2010/main" val="348674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F6D8B8-2A9F-9F44-A97E-776E5F115DF4}" type="datetimeFigureOut">
              <a:rPr lang="en-US" smtClean="0"/>
              <a:t>1/24/16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C3060-578F-EC4A-8043-E1EE692F69A1}" type="slidenum">
              <a:rPr lang="en-US" smtClean="0"/>
              <a:t>‹#›</a:t>
            </a:fld>
            <a:endParaRPr lang="en-US"/>
          </a:p>
        </p:txBody>
      </p:sp>
    </p:spTree>
    <p:extLst>
      <p:ext uri="{BB962C8B-B14F-4D97-AF65-F5344CB8AC3E}">
        <p14:creationId xmlns:p14="http://schemas.microsoft.com/office/powerpoint/2010/main" val="750405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F6D8B8-2A9F-9F44-A97E-776E5F115DF4}" type="datetimeFigureOut">
              <a:rPr lang="en-US" smtClean="0"/>
              <a:t>1/24/16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CC3060-578F-EC4A-8043-E1EE692F69A1}" type="slidenum">
              <a:rPr lang="en-US" smtClean="0"/>
              <a:t>‹#›</a:t>
            </a:fld>
            <a:endParaRPr lang="en-US"/>
          </a:p>
        </p:txBody>
      </p:sp>
    </p:spTree>
    <p:extLst>
      <p:ext uri="{BB962C8B-B14F-4D97-AF65-F5344CB8AC3E}">
        <p14:creationId xmlns:p14="http://schemas.microsoft.com/office/powerpoint/2010/main" val="2486645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F6D8B8-2A9F-9F44-A97E-776E5F115DF4}" type="datetimeFigureOut">
              <a:rPr lang="en-US" smtClean="0"/>
              <a:t>1/24/16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CC3060-578F-EC4A-8043-E1EE692F69A1}" type="slidenum">
              <a:rPr lang="en-US" smtClean="0"/>
              <a:t>‹#›</a:t>
            </a:fld>
            <a:endParaRPr lang="en-US"/>
          </a:p>
        </p:txBody>
      </p:sp>
    </p:spTree>
    <p:extLst>
      <p:ext uri="{BB962C8B-B14F-4D97-AF65-F5344CB8AC3E}">
        <p14:creationId xmlns:p14="http://schemas.microsoft.com/office/powerpoint/2010/main" val="3731817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F6D8B8-2A9F-9F44-A97E-776E5F115DF4}" type="datetimeFigureOut">
              <a:rPr lang="en-US" smtClean="0"/>
              <a:t>1/24/16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CC3060-578F-EC4A-8043-E1EE692F69A1}" type="slidenum">
              <a:rPr lang="en-US" smtClean="0"/>
              <a:t>‹#›</a:t>
            </a:fld>
            <a:endParaRPr lang="en-US"/>
          </a:p>
        </p:txBody>
      </p:sp>
    </p:spTree>
    <p:extLst>
      <p:ext uri="{BB962C8B-B14F-4D97-AF65-F5344CB8AC3E}">
        <p14:creationId xmlns:p14="http://schemas.microsoft.com/office/powerpoint/2010/main" val="164521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F6D8B8-2A9F-9F44-A97E-776E5F115DF4}" type="datetimeFigureOut">
              <a:rPr lang="en-US" smtClean="0"/>
              <a:t>1/24/16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C3060-578F-EC4A-8043-E1EE692F69A1}" type="slidenum">
              <a:rPr lang="en-US" smtClean="0"/>
              <a:t>‹#›</a:t>
            </a:fld>
            <a:endParaRPr lang="en-US"/>
          </a:p>
        </p:txBody>
      </p:sp>
    </p:spTree>
    <p:extLst>
      <p:ext uri="{BB962C8B-B14F-4D97-AF65-F5344CB8AC3E}">
        <p14:creationId xmlns:p14="http://schemas.microsoft.com/office/powerpoint/2010/main" val="181278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F6D8B8-2A9F-9F44-A97E-776E5F115DF4}" type="datetimeFigureOut">
              <a:rPr lang="en-US" smtClean="0"/>
              <a:t>1/24/16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C3060-578F-EC4A-8043-E1EE692F69A1}" type="slidenum">
              <a:rPr lang="en-US" smtClean="0"/>
              <a:t>‹#›</a:t>
            </a:fld>
            <a:endParaRPr lang="en-US"/>
          </a:p>
        </p:txBody>
      </p:sp>
    </p:spTree>
    <p:extLst>
      <p:ext uri="{BB962C8B-B14F-4D97-AF65-F5344CB8AC3E}">
        <p14:creationId xmlns:p14="http://schemas.microsoft.com/office/powerpoint/2010/main" val="29501530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6D8B8-2A9F-9F44-A97E-776E5F115DF4}" type="datetimeFigureOut">
              <a:rPr lang="en-US" smtClean="0"/>
              <a:t>1/24/16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C3060-578F-EC4A-8043-E1EE692F69A1}" type="slidenum">
              <a:rPr lang="en-US" smtClean="0"/>
              <a:t>‹#›</a:t>
            </a:fld>
            <a:endParaRPr lang="en-US"/>
          </a:p>
        </p:txBody>
      </p:sp>
    </p:spTree>
    <p:extLst>
      <p:ext uri="{BB962C8B-B14F-4D97-AF65-F5344CB8AC3E}">
        <p14:creationId xmlns:p14="http://schemas.microsoft.com/office/powerpoint/2010/main" val="1854372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3600" kern="1200">
          <a:solidFill>
            <a:schemeClr val="tx1"/>
          </a:solidFill>
          <a:latin typeface="Bangla MN"/>
          <a:ea typeface="+mj-ea"/>
          <a:cs typeface="Bangla MN"/>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Bangla MN"/>
          <a:ea typeface="+mn-ea"/>
          <a:cs typeface="Bangla MN"/>
        </a:defRPr>
      </a:lvl1pPr>
      <a:lvl2pPr marL="742950" indent="-285750" algn="l" defTabSz="457200" rtl="0" eaLnBrk="1" latinLnBrk="0" hangingPunct="1">
        <a:spcBef>
          <a:spcPct val="20000"/>
        </a:spcBef>
        <a:buFont typeface="Arial"/>
        <a:buChar char="–"/>
        <a:defRPr sz="2400" kern="1200">
          <a:solidFill>
            <a:schemeClr val="tx1"/>
          </a:solidFill>
          <a:latin typeface="Bangla MN"/>
          <a:ea typeface="+mn-ea"/>
          <a:cs typeface="Bangla MN"/>
        </a:defRPr>
      </a:lvl2pPr>
      <a:lvl3pPr marL="1143000" indent="-228600" algn="l" defTabSz="457200" rtl="0" eaLnBrk="1" latinLnBrk="0" hangingPunct="1">
        <a:spcBef>
          <a:spcPct val="20000"/>
        </a:spcBef>
        <a:buFont typeface="Arial"/>
        <a:buChar char="•"/>
        <a:defRPr sz="2000" kern="1200">
          <a:solidFill>
            <a:schemeClr val="tx1"/>
          </a:solidFill>
          <a:latin typeface="Bangla MN"/>
          <a:ea typeface="+mn-ea"/>
          <a:cs typeface="Bangla MN"/>
        </a:defRPr>
      </a:lvl3pPr>
      <a:lvl4pPr marL="1600200" indent="-228600" algn="l" defTabSz="457200" rtl="0" eaLnBrk="1" latinLnBrk="0" hangingPunct="1">
        <a:spcBef>
          <a:spcPct val="20000"/>
        </a:spcBef>
        <a:buFont typeface="Arial"/>
        <a:buChar char="–"/>
        <a:defRPr sz="2000" kern="1200">
          <a:solidFill>
            <a:schemeClr val="tx1"/>
          </a:solidFill>
          <a:latin typeface="Bangla MN"/>
          <a:ea typeface="+mn-ea"/>
          <a:cs typeface="Bangla MN"/>
        </a:defRPr>
      </a:lvl4pPr>
      <a:lvl5pPr marL="2057400" indent="-228600" algn="l" defTabSz="457200" rtl="0" eaLnBrk="1" latinLnBrk="0" hangingPunct="1">
        <a:spcBef>
          <a:spcPct val="20000"/>
        </a:spcBef>
        <a:buFont typeface="Arial"/>
        <a:buChar char="»"/>
        <a:defRPr sz="2000" kern="1200">
          <a:solidFill>
            <a:schemeClr val="tx1"/>
          </a:solidFill>
          <a:latin typeface="Bangla MN"/>
          <a:ea typeface="+mn-ea"/>
          <a:cs typeface="Bangla M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Church History</a:t>
            </a:r>
            <a:endParaRPr lang="en-US" dirty="0"/>
          </a:p>
        </p:txBody>
      </p:sp>
      <p:sp>
        <p:nvSpPr>
          <p:cNvPr id="3" name="Subtitle 2"/>
          <p:cNvSpPr>
            <a:spLocks noGrp="1"/>
          </p:cNvSpPr>
          <p:nvPr>
            <p:ph type="subTitle" idx="1"/>
          </p:nvPr>
        </p:nvSpPr>
        <p:spPr>
          <a:xfrm>
            <a:off x="1371600" y="3360057"/>
            <a:ext cx="6400800" cy="1752600"/>
          </a:xfrm>
        </p:spPr>
        <p:txBody>
          <a:bodyPr/>
          <a:lstStyle/>
          <a:p>
            <a:r>
              <a:rPr lang="en-US" dirty="0" smtClean="0"/>
              <a:t>Christian Roman Empire: Constantine, Christ, and Canon</a:t>
            </a:r>
            <a:endParaRPr lang="en-US" dirty="0"/>
          </a:p>
        </p:txBody>
      </p:sp>
      <p:sp>
        <p:nvSpPr>
          <p:cNvPr id="4" name="TextBox 3"/>
          <p:cNvSpPr txBox="1"/>
          <p:nvPr/>
        </p:nvSpPr>
        <p:spPr>
          <a:xfrm>
            <a:off x="7092958" y="5797533"/>
            <a:ext cx="1948219" cy="646331"/>
          </a:xfrm>
          <a:prstGeom prst="rect">
            <a:avLst/>
          </a:prstGeom>
          <a:noFill/>
        </p:spPr>
        <p:txBody>
          <a:bodyPr wrap="square" rtlCol="0">
            <a:spAutoFit/>
          </a:bodyPr>
          <a:lstStyle/>
          <a:p>
            <a:r>
              <a:rPr lang="en-US" sz="1200" dirty="0">
                <a:latin typeface="Bangla MN"/>
                <a:cs typeface="Bangla MN"/>
              </a:rPr>
              <a:t>b</a:t>
            </a:r>
            <a:r>
              <a:rPr lang="en-US" sz="1200" dirty="0" smtClean="0">
                <a:latin typeface="Bangla MN"/>
                <a:cs typeface="Bangla MN"/>
              </a:rPr>
              <a:t>y Stephen Curto</a:t>
            </a:r>
          </a:p>
          <a:p>
            <a:r>
              <a:rPr lang="en-US" sz="1200" dirty="0">
                <a:latin typeface="Bangla MN"/>
                <a:cs typeface="Bangla MN"/>
              </a:rPr>
              <a:t>f</a:t>
            </a:r>
            <a:r>
              <a:rPr lang="en-US" sz="1200" dirty="0" smtClean="0">
                <a:latin typeface="Bangla MN"/>
                <a:cs typeface="Bangla MN"/>
              </a:rPr>
              <a:t>or Home Church</a:t>
            </a:r>
          </a:p>
          <a:p>
            <a:r>
              <a:rPr lang="en-US" sz="1200" dirty="0" smtClean="0">
                <a:latin typeface="Bangla MN"/>
                <a:cs typeface="Bangla MN"/>
              </a:rPr>
              <a:t>January 24, 2016</a:t>
            </a:r>
            <a:endParaRPr lang="en-US" sz="1200" dirty="0">
              <a:latin typeface="Bangla MN"/>
              <a:cs typeface="Bangla MN"/>
            </a:endParaRPr>
          </a:p>
        </p:txBody>
      </p:sp>
    </p:spTree>
    <p:extLst>
      <p:ext uri="{BB962C8B-B14F-4D97-AF65-F5344CB8AC3E}">
        <p14:creationId xmlns:p14="http://schemas.microsoft.com/office/powerpoint/2010/main" val="2438970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e-Capitole-StatueConstant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297" y="142675"/>
            <a:ext cx="3245703" cy="4327603"/>
          </a:xfrm>
          <a:prstGeom prst="rect">
            <a:avLst/>
          </a:prstGeom>
        </p:spPr>
      </p:pic>
      <p:sp>
        <p:nvSpPr>
          <p:cNvPr id="2" name="Title 1"/>
          <p:cNvSpPr>
            <a:spLocks noGrp="1"/>
          </p:cNvSpPr>
          <p:nvPr>
            <p:ph type="title"/>
          </p:nvPr>
        </p:nvSpPr>
        <p:spPr/>
        <p:txBody>
          <a:bodyPr/>
          <a:lstStyle/>
          <a:p>
            <a:r>
              <a:rPr lang="en-US" dirty="0" smtClean="0"/>
              <a:t>Constantine</a:t>
            </a:r>
            <a:endParaRPr lang="en-US" dirty="0"/>
          </a:p>
        </p:txBody>
      </p:sp>
      <p:sp>
        <p:nvSpPr>
          <p:cNvPr id="3" name="Content Placeholder 2"/>
          <p:cNvSpPr>
            <a:spLocks noGrp="1"/>
          </p:cNvSpPr>
          <p:nvPr>
            <p:ph idx="1"/>
          </p:nvPr>
        </p:nvSpPr>
        <p:spPr/>
        <p:txBody>
          <a:bodyPr/>
          <a:lstStyle/>
          <a:p>
            <a:r>
              <a:rPr lang="en-US" dirty="0" smtClean="0"/>
              <a:t>Who was he?</a:t>
            </a:r>
          </a:p>
          <a:p>
            <a:r>
              <a:rPr lang="en-US" dirty="0" smtClean="0"/>
              <a:t>What did he do?</a:t>
            </a:r>
          </a:p>
          <a:p>
            <a:pPr lvl="1"/>
            <a:r>
              <a:rPr lang="en-US" dirty="0" smtClean="0"/>
              <a:t>Edict of Milan (312/313)</a:t>
            </a:r>
          </a:p>
          <a:p>
            <a:pPr lvl="1"/>
            <a:r>
              <a:rPr lang="en-US" dirty="0" smtClean="0"/>
              <a:t>Threw support behind church</a:t>
            </a:r>
          </a:p>
          <a:p>
            <a:pPr lvl="1"/>
            <a:r>
              <a:rPr lang="en-US" dirty="0" smtClean="0"/>
              <a:t>Built churches</a:t>
            </a:r>
          </a:p>
          <a:p>
            <a:pPr lvl="1"/>
            <a:r>
              <a:rPr lang="en-US" dirty="0" smtClean="0"/>
              <a:t>Moved capital of Rome</a:t>
            </a:r>
          </a:p>
          <a:p>
            <a:pPr lvl="1"/>
            <a:r>
              <a:rPr lang="en-US" dirty="0" smtClean="0"/>
              <a:t>called Council of Nicaea</a:t>
            </a:r>
          </a:p>
          <a:p>
            <a:r>
              <a:rPr lang="en-US" dirty="0" smtClean="0"/>
              <a:t>What were the effects?</a:t>
            </a:r>
            <a:endParaRPr lang="en-US" dirty="0"/>
          </a:p>
        </p:txBody>
      </p:sp>
    </p:spTree>
    <p:extLst>
      <p:ext uri="{BB962C8B-B14F-4D97-AF65-F5344CB8AC3E}">
        <p14:creationId xmlns:p14="http://schemas.microsoft.com/office/powerpoint/2010/main" val="8968613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ap.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171" y="0"/>
            <a:ext cx="9623171" cy="6858000"/>
          </a:xfrm>
          <a:prstGeom prst="rect">
            <a:avLst/>
          </a:prstGeom>
        </p:spPr>
      </p:pic>
      <p:sp>
        <p:nvSpPr>
          <p:cNvPr id="5" name="TextBox 4"/>
          <p:cNvSpPr txBox="1"/>
          <p:nvPr/>
        </p:nvSpPr>
        <p:spPr>
          <a:xfrm>
            <a:off x="6349749" y="2818753"/>
            <a:ext cx="1300356" cy="307777"/>
          </a:xfrm>
          <a:prstGeom prst="rect">
            <a:avLst/>
          </a:prstGeom>
          <a:noFill/>
        </p:spPr>
        <p:txBody>
          <a:bodyPr wrap="none" rtlCol="0">
            <a:spAutoFit/>
          </a:bodyPr>
          <a:lstStyle/>
          <a:p>
            <a:r>
              <a:rPr lang="en-US" sz="1400" dirty="0" smtClean="0"/>
              <a:t>Constantinople</a:t>
            </a:r>
            <a:endParaRPr lang="en-US" sz="1400" dirty="0"/>
          </a:p>
        </p:txBody>
      </p:sp>
      <p:cxnSp>
        <p:nvCxnSpPr>
          <p:cNvPr id="7" name="Straight Arrow Connector 6"/>
          <p:cNvCxnSpPr/>
          <p:nvPr/>
        </p:nvCxnSpPr>
        <p:spPr>
          <a:xfrm>
            <a:off x="6465199" y="3126530"/>
            <a:ext cx="101020" cy="3367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8906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e-Capitole-StatueConstant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297" y="142675"/>
            <a:ext cx="3245703" cy="4327603"/>
          </a:xfrm>
          <a:prstGeom prst="rect">
            <a:avLst/>
          </a:prstGeom>
        </p:spPr>
      </p:pic>
      <p:sp>
        <p:nvSpPr>
          <p:cNvPr id="2" name="Title 1"/>
          <p:cNvSpPr>
            <a:spLocks noGrp="1"/>
          </p:cNvSpPr>
          <p:nvPr>
            <p:ph type="title"/>
          </p:nvPr>
        </p:nvSpPr>
        <p:spPr/>
        <p:txBody>
          <a:bodyPr/>
          <a:lstStyle/>
          <a:p>
            <a:r>
              <a:rPr lang="en-US" dirty="0" smtClean="0"/>
              <a:t>Constantine</a:t>
            </a:r>
            <a:endParaRPr lang="en-US" dirty="0"/>
          </a:p>
        </p:txBody>
      </p:sp>
      <p:sp>
        <p:nvSpPr>
          <p:cNvPr id="3" name="Content Placeholder 2"/>
          <p:cNvSpPr>
            <a:spLocks noGrp="1"/>
          </p:cNvSpPr>
          <p:nvPr>
            <p:ph idx="1"/>
          </p:nvPr>
        </p:nvSpPr>
        <p:spPr/>
        <p:txBody>
          <a:bodyPr/>
          <a:lstStyle/>
          <a:p>
            <a:r>
              <a:rPr lang="en-US" dirty="0" smtClean="0"/>
              <a:t>Who was he?</a:t>
            </a:r>
          </a:p>
          <a:p>
            <a:r>
              <a:rPr lang="en-US" dirty="0" smtClean="0"/>
              <a:t>What did he do?</a:t>
            </a:r>
          </a:p>
          <a:p>
            <a:r>
              <a:rPr lang="en-US" dirty="0" smtClean="0"/>
              <a:t>What were the effects?</a:t>
            </a:r>
          </a:p>
          <a:p>
            <a:pPr lvl="1"/>
            <a:r>
              <a:rPr lang="en-US" dirty="0" smtClean="0"/>
              <a:t>“Christians” added to the Church</a:t>
            </a:r>
          </a:p>
          <a:p>
            <a:pPr lvl="1"/>
            <a:r>
              <a:rPr lang="en-US" dirty="0" smtClean="0"/>
              <a:t>Mo money </a:t>
            </a:r>
            <a:r>
              <a:rPr lang="en-US" dirty="0" err="1" smtClean="0"/>
              <a:t>mo</a:t>
            </a:r>
            <a:r>
              <a:rPr lang="en-US" dirty="0"/>
              <a:t> </a:t>
            </a:r>
            <a:r>
              <a:rPr lang="en-US" dirty="0" smtClean="0"/>
              <a:t>problems </a:t>
            </a:r>
          </a:p>
          <a:p>
            <a:pPr lvl="1"/>
            <a:r>
              <a:rPr lang="en-US" dirty="0" smtClean="0"/>
              <a:t>Mandatory religion by 380</a:t>
            </a:r>
          </a:p>
          <a:p>
            <a:pPr lvl="1"/>
            <a:r>
              <a:rPr lang="en-US" dirty="0" smtClean="0"/>
              <a:t>More on this next week</a:t>
            </a:r>
            <a:r>
              <a:rPr lang="is-IS" dirty="0" smtClean="0"/>
              <a:t>…</a:t>
            </a:r>
            <a:endParaRPr lang="en-US" dirty="0"/>
          </a:p>
        </p:txBody>
      </p:sp>
    </p:spTree>
    <p:extLst>
      <p:ext uri="{BB962C8B-B14F-4D97-AF65-F5344CB8AC3E}">
        <p14:creationId xmlns:p14="http://schemas.microsoft.com/office/powerpoint/2010/main" val="15487904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a:t>
            </a:r>
            <a:endParaRPr lang="en-US" dirty="0"/>
          </a:p>
        </p:txBody>
      </p:sp>
      <p:sp>
        <p:nvSpPr>
          <p:cNvPr id="3" name="Content Placeholder 2"/>
          <p:cNvSpPr>
            <a:spLocks noGrp="1"/>
          </p:cNvSpPr>
          <p:nvPr>
            <p:ph idx="1"/>
          </p:nvPr>
        </p:nvSpPr>
        <p:spPr/>
        <p:txBody>
          <a:bodyPr>
            <a:normAutofit/>
          </a:bodyPr>
          <a:lstStyle/>
          <a:p>
            <a:r>
              <a:rPr lang="en-US" dirty="0" smtClean="0"/>
              <a:t>Answering Heresy</a:t>
            </a:r>
          </a:p>
          <a:p>
            <a:r>
              <a:rPr lang="en-US" dirty="0" smtClean="0"/>
              <a:t>Major Councils</a:t>
            </a:r>
          </a:p>
          <a:p>
            <a:r>
              <a:rPr lang="en-US" dirty="0" smtClean="0"/>
              <a:t>Creeds for Clarity</a:t>
            </a:r>
          </a:p>
          <a:p>
            <a:endParaRPr lang="en-US" dirty="0"/>
          </a:p>
        </p:txBody>
      </p:sp>
    </p:spTree>
    <p:extLst>
      <p:ext uri="{BB962C8B-B14F-4D97-AF65-F5344CB8AC3E}">
        <p14:creationId xmlns:p14="http://schemas.microsoft.com/office/powerpoint/2010/main" val="12571330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ChangeArrowheads="1"/>
          </p:cNvSpPr>
          <p:nvPr/>
        </p:nvSpPr>
        <p:spPr bwMode="auto">
          <a:xfrm>
            <a:off x="2343150" y="1585913"/>
            <a:ext cx="4449763" cy="3848100"/>
          </a:xfrm>
          <a:prstGeom prst="triangle">
            <a:avLst>
              <a:gd name="adj" fmla="val 50000"/>
            </a:avLst>
          </a:prstGeom>
          <a:solidFill>
            <a:schemeClr val="bg1"/>
          </a:solidFill>
          <a:ln w="889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 name="Text Box 3"/>
          <p:cNvSpPr txBox="1">
            <a:spLocks noChangeArrowheads="1"/>
          </p:cNvSpPr>
          <p:nvPr/>
        </p:nvSpPr>
        <p:spPr bwMode="auto">
          <a:xfrm>
            <a:off x="3667125" y="5543550"/>
            <a:ext cx="1819275" cy="569913"/>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2800" b="1" smtClean="0">
                <a:latin typeface="Times New Roman" charset="0"/>
                <a:cs typeface="+mn-cs"/>
              </a:rPr>
              <a:t>Equality</a:t>
            </a:r>
          </a:p>
        </p:txBody>
      </p:sp>
      <p:sp>
        <p:nvSpPr>
          <p:cNvPr id="6" name="Text Box 4"/>
          <p:cNvSpPr txBox="1">
            <a:spLocks noChangeArrowheads="1"/>
          </p:cNvSpPr>
          <p:nvPr/>
        </p:nvSpPr>
        <p:spPr bwMode="auto">
          <a:xfrm rot="3600000">
            <a:off x="5237956" y="3066257"/>
            <a:ext cx="1616075" cy="569912"/>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2800" b="1" smtClean="0">
                <a:latin typeface="Times New Roman" charset="0"/>
                <a:cs typeface="+mn-cs"/>
              </a:rPr>
              <a:t>Diversity</a:t>
            </a:r>
          </a:p>
        </p:txBody>
      </p:sp>
      <p:sp>
        <p:nvSpPr>
          <p:cNvPr id="7" name="Text Box 5"/>
          <p:cNvSpPr txBox="1">
            <a:spLocks noChangeArrowheads="1"/>
          </p:cNvSpPr>
          <p:nvPr/>
        </p:nvSpPr>
        <p:spPr bwMode="auto">
          <a:xfrm rot="18000000">
            <a:off x="2263775" y="3073400"/>
            <a:ext cx="1624013" cy="569913"/>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2800" b="1" smtClean="0">
                <a:latin typeface="Times New Roman" charset="0"/>
                <a:cs typeface="+mn-cs"/>
              </a:rPr>
              <a:t>Unity</a:t>
            </a:r>
          </a:p>
        </p:txBody>
      </p:sp>
      <p:sp>
        <p:nvSpPr>
          <p:cNvPr id="8" name="Text Box 6"/>
          <p:cNvSpPr txBox="1">
            <a:spLocks noChangeArrowheads="1"/>
          </p:cNvSpPr>
          <p:nvPr/>
        </p:nvSpPr>
        <p:spPr bwMode="auto">
          <a:xfrm rot="18000000">
            <a:off x="6227763" y="5299075"/>
            <a:ext cx="1735137" cy="569913"/>
          </a:xfrm>
          <a:prstGeom prst="rect">
            <a:avLst/>
          </a:prstGeom>
          <a:solidFill>
            <a:srgbClr val="FF0000"/>
          </a:solidFill>
          <a:ln w="508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2800" b="1" smtClean="0">
                <a:solidFill>
                  <a:schemeClr val="bg1"/>
                </a:solidFill>
                <a:latin typeface="Times New Roman" charset="0"/>
                <a:cs typeface="+mn-cs"/>
              </a:rPr>
              <a:t>Tritheism</a:t>
            </a:r>
          </a:p>
        </p:txBody>
      </p:sp>
      <p:sp>
        <p:nvSpPr>
          <p:cNvPr id="9" name="Text Box 7"/>
          <p:cNvSpPr txBox="1">
            <a:spLocks noChangeArrowheads="1"/>
          </p:cNvSpPr>
          <p:nvPr/>
        </p:nvSpPr>
        <p:spPr bwMode="auto">
          <a:xfrm>
            <a:off x="3079750" y="957263"/>
            <a:ext cx="2965450" cy="569912"/>
          </a:xfrm>
          <a:prstGeom prst="rect">
            <a:avLst/>
          </a:prstGeom>
          <a:solidFill>
            <a:srgbClr val="008000"/>
          </a:solidFill>
          <a:ln w="508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2800" b="1" smtClean="0">
                <a:solidFill>
                  <a:schemeClr val="bg1"/>
                </a:solidFill>
                <a:latin typeface="Times New Roman" charset="0"/>
                <a:cs typeface="+mn-cs"/>
              </a:rPr>
              <a:t>Subordinationism</a:t>
            </a:r>
          </a:p>
        </p:txBody>
      </p:sp>
      <p:sp>
        <p:nvSpPr>
          <p:cNvPr id="10" name="Text Box 8"/>
          <p:cNvSpPr txBox="1">
            <a:spLocks noChangeArrowheads="1"/>
          </p:cNvSpPr>
          <p:nvPr/>
        </p:nvSpPr>
        <p:spPr bwMode="auto">
          <a:xfrm rot="3600000">
            <a:off x="1175544" y="5317331"/>
            <a:ext cx="1755775" cy="569913"/>
          </a:xfrm>
          <a:prstGeom prst="rect">
            <a:avLst/>
          </a:prstGeom>
          <a:solidFill>
            <a:srgbClr val="0000FF"/>
          </a:solidFill>
          <a:ln w="508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2800" b="1" smtClean="0">
                <a:solidFill>
                  <a:schemeClr val="bg1"/>
                </a:solidFill>
                <a:latin typeface="Times New Roman" charset="0"/>
                <a:cs typeface="+mn-cs"/>
              </a:rPr>
              <a:t>Modalism</a:t>
            </a:r>
          </a:p>
        </p:txBody>
      </p:sp>
      <p:sp>
        <p:nvSpPr>
          <p:cNvPr id="11" name="AutoShape 9"/>
          <p:cNvSpPr>
            <a:spLocks noChangeArrowheads="1"/>
          </p:cNvSpPr>
          <p:nvPr/>
        </p:nvSpPr>
        <p:spPr bwMode="auto">
          <a:xfrm>
            <a:off x="3370263" y="1576388"/>
            <a:ext cx="2401887" cy="2076450"/>
          </a:xfrm>
          <a:prstGeom prst="triangle">
            <a:avLst>
              <a:gd name="adj" fmla="val 50000"/>
            </a:avLst>
          </a:prstGeom>
          <a:gradFill rotWithShape="1">
            <a:gsLst>
              <a:gs pos="0">
                <a:srgbClr val="008000"/>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 name="AutoShape 10"/>
          <p:cNvSpPr>
            <a:spLocks noChangeArrowheads="1"/>
          </p:cNvSpPr>
          <p:nvPr/>
        </p:nvSpPr>
        <p:spPr bwMode="auto">
          <a:xfrm>
            <a:off x="4572000" y="3503613"/>
            <a:ext cx="2228850" cy="1928812"/>
          </a:xfrm>
          <a:prstGeom prst="triangle">
            <a:avLst>
              <a:gd name="adj" fmla="val 50000"/>
            </a:avLst>
          </a:prstGeom>
          <a:gradFill rotWithShape="1">
            <a:gsLst>
              <a:gs pos="0">
                <a:schemeClr val="bg1"/>
              </a:gs>
              <a:gs pos="100000">
                <a:srgbClr val="FF0000"/>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 name="AutoShape 11"/>
          <p:cNvSpPr>
            <a:spLocks noChangeArrowheads="1"/>
          </p:cNvSpPr>
          <p:nvPr/>
        </p:nvSpPr>
        <p:spPr bwMode="auto">
          <a:xfrm>
            <a:off x="2343150" y="3502025"/>
            <a:ext cx="2228850" cy="1928813"/>
          </a:xfrm>
          <a:prstGeom prst="triangle">
            <a:avLst>
              <a:gd name="adj" fmla="val 50000"/>
            </a:avLst>
          </a:prstGeom>
          <a:gradFill rotWithShape="1">
            <a:gsLst>
              <a:gs pos="0">
                <a:srgbClr val="0000FF"/>
              </a:gs>
              <a:gs pos="100000">
                <a:schemeClr val="bg1"/>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 name="Oval 12"/>
          <p:cNvSpPr>
            <a:spLocks noChangeArrowheads="1"/>
          </p:cNvSpPr>
          <p:nvPr/>
        </p:nvSpPr>
        <p:spPr bwMode="auto">
          <a:xfrm>
            <a:off x="3287713" y="2895600"/>
            <a:ext cx="2566987" cy="2508250"/>
          </a:xfrm>
          <a:prstGeom prst="ellipse">
            <a:avLst/>
          </a:prstGeom>
          <a:gradFill rotWithShape="1">
            <a:gsLst>
              <a:gs pos="0">
                <a:schemeClr val="bg1"/>
              </a:gs>
              <a:gs pos="100000">
                <a:schemeClr val="bg1">
                  <a:alpha val="75000"/>
                </a:schemeClr>
              </a:gs>
            </a:gsLst>
            <a:path path="shape">
              <a:fillToRect l="50000" t="50000" r="50000" b="50000"/>
            </a:path>
          </a:gradFill>
          <a:ln w="635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b="1">
                <a:latin typeface="Times New Roman" charset="0"/>
                <a:cs typeface="+mn-cs"/>
              </a:rPr>
              <a:t>TRINITY</a:t>
            </a:r>
          </a:p>
          <a:p>
            <a:pPr algn="ctr">
              <a:defRPr/>
            </a:pPr>
            <a:r>
              <a:rPr lang="en-US" sz="2800" b="1">
                <a:latin typeface="Times New Roman" charset="0"/>
                <a:cs typeface="+mn-cs"/>
              </a:rPr>
              <a:t>(Tri-Unity)</a:t>
            </a:r>
          </a:p>
        </p:txBody>
      </p:sp>
    </p:spTree>
    <p:extLst>
      <p:ext uri="{BB962C8B-B14F-4D97-AF65-F5344CB8AC3E}">
        <p14:creationId xmlns:p14="http://schemas.microsoft.com/office/powerpoint/2010/main" val="2567288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Answering Heresy</a:t>
            </a:r>
          </a:p>
          <a:p>
            <a:pPr lvl="1"/>
            <a:r>
              <a:rPr lang="en-US" dirty="0" smtClean="0"/>
              <a:t>Arius (d.336) – Jesus was a created being. God like, but not the same essence as God.</a:t>
            </a:r>
          </a:p>
          <a:p>
            <a:pPr lvl="1"/>
            <a:r>
              <a:rPr lang="en-US" dirty="0" err="1" smtClean="0"/>
              <a:t>Apollonarius</a:t>
            </a:r>
            <a:r>
              <a:rPr lang="en-US" dirty="0" smtClean="0"/>
              <a:t> (310-390) – Jesus wasn’t fully human, just fully God.</a:t>
            </a:r>
          </a:p>
          <a:p>
            <a:pPr lvl="1"/>
            <a:r>
              <a:rPr lang="en-US" dirty="0" smtClean="0"/>
              <a:t>Nestorius (370’s-452) – Jesus had two warring natures, and the divine overpowered the human.</a:t>
            </a:r>
          </a:p>
          <a:p>
            <a:pPr lvl="1"/>
            <a:r>
              <a:rPr lang="en-US" dirty="0" smtClean="0"/>
              <a:t>Eutyches (378-454) – Jesus wasn’t fully God or fully man. He was 50-50. He had a mixed nature. (Modern equivalent: Mormons)</a:t>
            </a:r>
          </a:p>
          <a:p>
            <a:r>
              <a:rPr lang="en-US" dirty="0" smtClean="0"/>
              <a:t>Major Councils</a:t>
            </a:r>
          </a:p>
          <a:p>
            <a:r>
              <a:rPr lang="en-US" dirty="0" smtClean="0"/>
              <a:t>Creeds for Clarity</a:t>
            </a:r>
          </a:p>
          <a:p>
            <a:endParaRPr lang="en-US" dirty="0"/>
          </a:p>
        </p:txBody>
      </p:sp>
    </p:spTree>
    <p:extLst>
      <p:ext uri="{BB962C8B-B14F-4D97-AF65-F5344CB8AC3E}">
        <p14:creationId xmlns:p14="http://schemas.microsoft.com/office/powerpoint/2010/main" val="24717409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Church Councils</a:t>
            </a:r>
            <a:endParaRPr lang="en-US" dirty="0"/>
          </a:p>
        </p:txBody>
      </p:sp>
      <p:sp>
        <p:nvSpPr>
          <p:cNvPr id="3" name="Content Placeholder 2"/>
          <p:cNvSpPr>
            <a:spLocks noGrp="1"/>
          </p:cNvSpPr>
          <p:nvPr>
            <p:ph idx="1"/>
          </p:nvPr>
        </p:nvSpPr>
        <p:spPr/>
        <p:txBody>
          <a:bodyPr/>
          <a:lstStyle/>
          <a:p>
            <a:endParaRPr lang="en-US"/>
          </a:p>
        </p:txBody>
      </p:sp>
      <p:sp>
        <p:nvSpPr>
          <p:cNvPr id="4" name="Rectangle 4"/>
          <p:cNvSpPr>
            <a:spLocks noChangeArrowheads="1"/>
          </p:cNvSpPr>
          <p:nvPr/>
        </p:nvSpPr>
        <p:spPr bwMode="auto">
          <a:xfrm>
            <a:off x="723548" y="1151528"/>
            <a:ext cx="3562350" cy="796925"/>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800" b="1" dirty="0">
                <a:solidFill>
                  <a:srgbClr val="000000"/>
                </a:solidFill>
              </a:rPr>
              <a:t>Nicaea</a:t>
            </a:r>
          </a:p>
        </p:txBody>
      </p:sp>
      <p:sp>
        <p:nvSpPr>
          <p:cNvPr id="5" name="Rectangle 5"/>
          <p:cNvSpPr>
            <a:spLocks noChangeArrowheads="1"/>
          </p:cNvSpPr>
          <p:nvPr/>
        </p:nvSpPr>
        <p:spPr bwMode="auto">
          <a:xfrm>
            <a:off x="4229835" y="1151528"/>
            <a:ext cx="1143000" cy="796925"/>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b="1" dirty="0">
                <a:solidFill>
                  <a:srgbClr val="000000"/>
                </a:solidFill>
              </a:rPr>
              <a:t>325</a:t>
            </a:r>
          </a:p>
        </p:txBody>
      </p:sp>
      <p:sp>
        <p:nvSpPr>
          <p:cNvPr id="6" name="Rectangle 6"/>
          <p:cNvSpPr>
            <a:spLocks noChangeArrowheads="1"/>
          </p:cNvSpPr>
          <p:nvPr/>
        </p:nvSpPr>
        <p:spPr bwMode="auto">
          <a:xfrm>
            <a:off x="5372835" y="1151528"/>
            <a:ext cx="3562350" cy="796925"/>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800" b="1" dirty="0">
                <a:solidFill>
                  <a:srgbClr val="000000"/>
                </a:solidFill>
              </a:rPr>
              <a:t>Arianism</a:t>
            </a:r>
          </a:p>
        </p:txBody>
      </p:sp>
      <p:sp>
        <p:nvSpPr>
          <p:cNvPr id="7" name="Rectangle 7"/>
          <p:cNvSpPr>
            <a:spLocks noChangeArrowheads="1"/>
          </p:cNvSpPr>
          <p:nvPr/>
        </p:nvSpPr>
        <p:spPr bwMode="auto">
          <a:xfrm>
            <a:off x="185384" y="1151528"/>
            <a:ext cx="538164" cy="796925"/>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b="1" dirty="0">
                <a:solidFill>
                  <a:schemeClr val="tx1">
                    <a:lumMod val="95000"/>
                    <a:lumOff val="5000"/>
                  </a:schemeClr>
                </a:solidFill>
              </a:rPr>
              <a:t>1</a:t>
            </a:r>
          </a:p>
        </p:txBody>
      </p:sp>
      <p:sp>
        <p:nvSpPr>
          <p:cNvPr id="8" name="Rectangle 5"/>
          <p:cNvSpPr>
            <a:spLocks noChangeArrowheads="1"/>
          </p:cNvSpPr>
          <p:nvPr/>
        </p:nvSpPr>
        <p:spPr bwMode="auto">
          <a:xfrm>
            <a:off x="723548" y="1946866"/>
            <a:ext cx="3506287" cy="796925"/>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800" b="1" dirty="0">
                <a:solidFill>
                  <a:srgbClr val="000000"/>
                </a:solidFill>
              </a:rPr>
              <a:t>Constantinople</a:t>
            </a:r>
          </a:p>
        </p:txBody>
      </p:sp>
      <p:sp>
        <p:nvSpPr>
          <p:cNvPr id="9" name="Rectangle 8"/>
          <p:cNvSpPr>
            <a:spLocks noChangeArrowheads="1"/>
          </p:cNvSpPr>
          <p:nvPr/>
        </p:nvSpPr>
        <p:spPr bwMode="auto">
          <a:xfrm>
            <a:off x="4229835" y="1946866"/>
            <a:ext cx="1199063" cy="796925"/>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b="1" dirty="0">
                <a:solidFill>
                  <a:srgbClr val="000000"/>
                </a:solidFill>
              </a:rPr>
              <a:t>381</a:t>
            </a:r>
          </a:p>
        </p:txBody>
      </p:sp>
      <p:sp>
        <p:nvSpPr>
          <p:cNvPr id="10" name="Rectangle 9"/>
          <p:cNvSpPr>
            <a:spLocks noChangeArrowheads="1"/>
          </p:cNvSpPr>
          <p:nvPr/>
        </p:nvSpPr>
        <p:spPr bwMode="auto">
          <a:xfrm>
            <a:off x="5372836" y="1946866"/>
            <a:ext cx="3562350" cy="796925"/>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lnSpc>
                <a:spcPct val="80000"/>
              </a:lnSpc>
            </a:pPr>
            <a:r>
              <a:rPr lang="en-US" sz="2400" b="1" dirty="0">
                <a:solidFill>
                  <a:srgbClr val="000000"/>
                </a:solidFill>
              </a:rPr>
              <a:t>Arianism</a:t>
            </a:r>
          </a:p>
          <a:p>
            <a:pPr algn="l">
              <a:lnSpc>
                <a:spcPct val="80000"/>
              </a:lnSpc>
            </a:pPr>
            <a:r>
              <a:rPr lang="en-US" sz="2400" b="1" dirty="0">
                <a:solidFill>
                  <a:srgbClr val="000000"/>
                </a:solidFill>
              </a:rPr>
              <a:t>Apollinarianism</a:t>
            </a:r>
          </a:p>
        </p:txBody>
      </p:sp>
      <p:sp>
        <p:nvSpPr>
          <p:cNvPr id="11" name="Rectangle 11"/>
          <p:cNvSpPr>
            <a:spLocks noChangeArrowheads="1"/>
          </p:cNvSpPr>
          <p:nvPr/>
        </p:nvSpPr>
        <p:spPr bwMode="auto">
          <a:xfrm>
            <a:off x="185385" y="1948453"/>
            <a:ext cx="533400" cy="796925"/>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b="1" dirty="0">
                <a:solidFill>
                  <a:srgbClr val="000000"/>
                </a:solidFill>
              </a:rPr>
              <a:t>2</a:t>
            </a:r>
          </a:p>
        </p:txBody>
      </p:sp>
      <p:sp>
        <p:nvSpPr>
          <p:cNvPr id="12" name="Rectangle 6"/>
          <p:cNvSpPr>
            <a:spLocks noChangeArrowheads="1"/>
          </p:cNvSpPr>
          <p:nvPr/>
        </p:nvSpPr>
        <p:spPr bwMode="auto">
          <a:xfrm>
            <a:off x="723548" y="2745378"/>
            <a:ext cx="3562350" cy="79692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800" b="1" dirty="0">
                <a:solidFill>
                  <a:srgbClr val="000000"/>
                </a:solidFill>
              </a:rPr>
              <a:t>Ephesus</a:t>
            </a:r>
          </a:p>
        </p:txBody>
      </p:sp>
      <p:sp>
        <p:nvSpPr>
          <p:cNvPr id="13" name="Rectangle 9"/>
          <p:cNvSpPr>
            <a:spLocks noChangeArrowheads="1"/>
          </p:cNvSpPr>
          <p:nvPr/>
        </p:nvSpPr>
        <p:spPr bwMode="auto">
          <a:xfrm>
            <a:off x="4229835" y="2745378"/>
            <a:ext cx="1143001" cy="79692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b="1" dirty="0">
                <a:solidFill>
                  <a:srgbClr val="000000"/>
                </a:solidFill>
              </a:rPr>
              <a:t>431</a:t>
            </a:r>
          </a:p>
        </p:txBody>
      </p:sp>
      <p:sp>
        <p:nvSpPr>
          <p:cNvPr id="14" name="Rectangle 13"/>
          <p:cNvSpPr>
            <a:spLocks noChangeArrowheads="1"/>
          </p:cNvSpPr>
          <p:nvPr/>
        </p:nvSpPr>
        <p:spPr bwMode="auto">
          <a:xfrm>
            <a:off x="5372836" y="2745378"/>
            <a:ext cx="3562349" cy="79692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lnSpc>
                <a:spcPct val="80000"/>
              </a:lnSpc>
            </a:pPr>
            <a:r>
              <a:rPr lang="en-US" sz="2400" b="1" dirty="0" err="1">
                <a:solidFill>
                  <a:srgbClr val="000000"/>
                </a:solidFill>
                <a:latin typeface="Times New Roman" pitchFamily="18" charset="0"/>
              </a:rPr>
              <a:t>Nestorianism</a:t>
            </a:r>
            <a:endParaRPr lang="en-US" sz="2400" b="1" dirty="0">
              <a:solidFill>
                <a:srgbClr val="000000"/>
              </a:solidFill>
              <a:latin typeface="Times New Roman" pitchFamily="18" charset="0"/>
            </a:endParaRPr>
          </a:p>
          <a:p>
            <a:pPr algn="l">
              <a:lnSpc>
                <a:spcPct val="80000"/>
              </a:lnSpc>
            </a:pPr>
            <a:r>
              <a:rPr lang="en-US" sz="2400" b="1" dirty="0" err="1">
                <a:solidFill>
                  <a:srgbClr val="000000"/>
                </a:solidFill>
                <a:latin typeface="Times New Roman" pitchFamily="18" charset="0"/>
              </a:rPr>
              <a:t>Pelagianism</a:t>
            </a:r>
            <a:endParaRPr lang="en-US" sz="2400" b="1" dirty="0">
              <a:solidFill>
                <a:srgbClr val="000000"/>
              </a:solidFill>
              <a:latin typeface="Times New Roman" pitchFamily="18" charset="0"/>
            </a:endParaRPr>
          </a:p>
        </p:txBody>
      </p:sp>
      <p:sp>
        <p:nvSpPr>
          <p:cNvPr id="15" name="Rectangle 15"/>
          <p:cNvSpPr>
            <a:spLocks noChangeArrowheads="1"/>
          </p:cNvSpPr>
          <p:nvPr/>
        </p:nvSpPr>
        <p:spPr bwMode="auto">
          <a:xfrm>
            <a:off x="185385" y="2746965"/>
            <a:ext cx="533400" cy="79692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b="1" dirty="0">
                <a:solidFill>
                  <a:srgbClr val="000000"/>
                </a:solidFill>
              </a:rPr>
              <a:t>3</a:t>
            </a:r>
          </a:p>
        </p:txBody>
      </p:sp>
      <p:sp>
        <p:nvSpPr>
          <p:cNvPr id="16" name="Rectangle 7"/>
          <p:cNvSpPr>
            <a:spLocks noChangeArrowheads="1"/>
          </p:cNvSpPr>
          <p:nvPr/>
        </p:nvSpPr>
        <p:spPr bwMode="auto">
          <a:xfrm>
            <a:off x="723548" y="3528851"/>
            <a:ext cx="3506287" cy="7953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800" b="1" dirty="0">
                <a:solidFill>
                  <a:srgbClr val="000000"/>
                </a:solidFill>
              </a:rPr>
              <a:t>Chalcedon</a:t>
            </a:r>
          </a:p>
        </p:txBody>
      </p:sp>
      <p:sp>
        <p:nvSpPr>
          <p:cNvPr id="17" name="Rectangle 11"/>
          <p:cNvSpPr>
            <a:spLocks noChangeArrowheads="1"/>
          </p:cNvSpPr>
          <p:nvPr/>
        </p:nvSpPr>
        <p:spPr bwMode="auto">
          <a:xfrm>
            <a:off x="4229835" y="3528851"/>
            <a:ext cx="1199063" cy="7953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b="1" dirty="0">
                <a:solidFill>
                  <a:srgbClr val="000000"/>
                </a:solidFill>
              </a:rPr>
              <a:t>451</a:t>
            </a:r>
          </a:p>
        </p:txBody>
      </p:sp>
      <p:sp>
        <p:nvSpPr>
          <p:cNvPr id="18" name="Rectangle 15"/>
          <p:cNvSpPr>
            <a:spLocks noChangeArrowheads="1"/>
          </p:cNvSpPr>
          <p:nvPr/>
        </p:nvSpPr>
        <p:spPr bwMode="auto">
          <a:xfrm>
            <a:off x="5372836" y="3528851"/>
            <a:ext cx="3562349" cy="7953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800" b="1" dirty="0" err="1">
                <a:solidFill>
                  <a:srgbClr val="000000"/>
                </a:solidFill>
                <a:latin typeface="Times New Roman" pitchFamily="18" charset="0"/>
              </a:rPr>
              <a:t>Eutychianism</a:t>
            </a:r>
            <a:endParaRPr lang="en-US" sz="2800" b="1" dirty="0">
              <a:solidFill>
                <a:srgbClr val="000000"/>
              </a:solidFill>
              <a:latin typeface="Times New Roman" pitchFamily="18" charset="0"/>
            </a:endParaRPr>
          </a:p>
        </p:txBody>
      </p:sp>
      <p:sp>
        <p:nvSpPr>
          <p:cNvPr id="19" name="Rectangle 19"/>
          <p:cNvSpPr>
            <a:spLocks noChangeArrowheads="1"/>
          </p:cNvSpPr>
          <p:nvPr/>
        </p:nvSpPr>
        <p:spPr bwMode="auto">
          <a:xfrm>
            <a:off x="185385" y="3530438"/>
            <a:ext cx="533400" cy="7953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b="1" dirty="0">
                <a:solidFill>
                  <a:srgbClr val="000000"/>
                </a:solidFill>
              </a:rPr>
              <a:t>4</a:t>
            </a:r>
          </a:p>
        </p:txBody>
      </p:sp>
      <p:sp>
        <p:nvSpPr>
          <p:cNvPr id="20" name="Rectangle 8"/>
          <p:cNvSpPr>
            <a:spLocks noChangeArrowheads="1"/>
          </p:cNvSpPr>
          <p:nvPr/>
        </p:nvSpPr>
        <p:spPr bwMode="auto">
          <a:xfrm>
            <a:off x="718784" y="4325776"/>
            <a:ext cx="3534671" cy="776809"/>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800" b="1" dirty="0">
                <a:solidFill>
                  <a:srgbClr val="000000"/>
                </a:solidFill>
              </a:rPr>
              <a:t>Constantinople II</a:t>
            </a:r>
          </a:p>
        </p:txBody>
      </p:sp>
      <p:sp>
        <p:nvSpPr>
          <p:cNvPr id="21" name="Rectangle 9"/>
          <p:cNvSpPr>
            <a:spLocks noChangeArrowheads="1"/>
          </p:cNvSpPr>
          <p:nvPr/>
        </p:nvSpPr>
        <p:spPr bwMode="auto">
          <a:xfrm>
            <a:off x="691106" y="5102585"/>
            <a:ext cx="3562350" cy="7969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800" b="1" dirty="0">
                <a:solidFill>
                  <a:srgbClr val="000000"/>
                </a:solidFill>
              </a:rPr>
              <a:t>Constantinople III</a:t>
            </a:r>
          </a:p>
        </p:txBody>
      </p:sp>
      <p:sp>
        <p:nvSpPr>
          <p:cNvPr id="22" name="Rectangle 10"/>
          <p:cNvSpPr>
            <a:spLocks noChangeArrowheads="1"/>
          </p:cNvSpPr>
          <p:nvPr/>
        </p:nvSpPr>
        <p:spPr bwMode="auto">
          <a:xfrm>
            <a:off x="691107" y="5899510"/>
            <a:ext cx="3538730" cy="7969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800" b="1" dirty="0">
                <a:solidFill>
                  <a:srgbClr val="000000"/>
                </a:solidFill>
              </a:rPr>
              <a:t>Nicaea II</a:t>
            </a:r>
          </a:p>
        </p:txBody>
      </p:sp>
      <p:sp>
        <p:nvSpPr>
          <p:cNvPr id="23" name="Rectangle 15"/>
          <p:cNvSpPr>
            <a:spLocks noChangeArrowheads="1"/>
          </p:cNvSpPr>
          <p:nvPr/>
        </p:nvSpPr>
        <p:spPr bwMode="auto">
          <a:xfrm>
            <a:off x="4229835" y="4325776"/>
            <a:ext cx="1166621" cy="776809"/>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b="1" dirty="0">
                <a:solidFill>
                  <a:srgbClr val="000000"/>
                </a:solidFill>
              </a:rPr>
              <a:t>553</a:t>
            </a:r>
          </a:p>
        </p:txBody>
      </p:sp>
      <p:sp>
        <p:nvSpPr>
          <p:cNvPr id="24" name="Rectangle 16"/>
          <p:cNvSpPr>
            <a:spLocks noChangeArrowheads="1"/>
          </p:cNvSpPr>
          <p:nvPr/>
        </p:nvSpPr>
        <p:spPr bwMode="auto">
          <a:xfrm>
            <a:off x="4229835" y="5102585"/>
            <a:ext cx="1143001" cy="7969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solidFill>
                  <a:srgbClr val="000000"/>
                </a:solidFill>
              </a:rPr>
              <a:t>680-681</a:t>
            </a:r>
          </a:p>
        </p:txBody>
      </p:sp>
      <p:sp>
        <p:nvSpPr>
          <p:cNvPr id="25" name="Rectangle 17"/>
          <p:cNvSpPr>
            <a:spLocks noChangeArrowheads="1"/>
          </p:cNvSpPr>
          <p:nvPr/>
        </p:nvSpPr>
        <p:spPr bwMode="auto">
          <a:xfrm>
            <a:off x="4229835" y="5899510"/>
            <a:ext cx="1166621" cy="7969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1" dirty="0">
                <a:solidFill>
                  <a:srgbClr val="000000"/>
                </a:solidFill>
              </a:rPr>
              <a:t>787</a:t>
            </a:r>
          </a:p>
        </p:txBody>
      </p:sp>
      <p:sp>
        <p:nvSpPr>
          <p:cNvPr id="26" name="Rectangle 22"/>
          <p:cNvSpPr>
            <a:spLocks noChangeArrowheads="1"/>
          </p:cNvSpPr>
          <p:nvPr/>
        </p:nvSpPr>
        <p:spPr bwMode="auto">
          <a:xfrm>
            <a:off x="5372836" y="4325776"/>
            <a:ext cx="3562350" cy="776809"/>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800" b="1" dirty="0">
                <a:solidFill>
                  <a:srgbClr val="000000"/>
                </a:solidFill>
              </a:rPr>
              <a:t>Neo-</a:t>
            </a:r>
            <a:r>
              <a:rPr lang="en-US" sz="2800" b="1" dirty="0" err="1">
                <a:solidFill>
                  <a:srgbClr val="000000"/>
                </a:solidFill>
              </a:rPr>
              <a:t>Nestorianism</a:t>
            </a:r>
            <a:endParaRPr lang="en-US" sz="2800" b="1" dirty="0">
              <a:solidFill>
                <a:srgbClr val="000000"/>
              </a:solidFill>
            </a:endParaRPr>
          </a:p>
        </p:txBody>
      </p:sp>
      <p:sp>
        <p:nvSpPr>
          <p:cNvPr id="27" name="Rectangle 23"/>
          <p:cNvSpPr>
            <a:spLocks noChangeArrowheads="1"/>
          </p:cNvSpPr>
          <p:nvPr/>
        </p:nvSpPr>
        <p:spPr bwMode="auto">
          <a:xfrm>
            <a:off x="5372836" y="5102585"/>
            <a:ext cx="3562350" cy="7969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800" b="1" dirty="0" err="1">
                <a:solidFill>
                  <a:srgbClr val="000000"/>
                </a:solidFill>
              </a:rPr>
              <a:t>Monotheletism</a:t>
            </a:r>
            <a:endParaRPr lang="en-US" sz="2800" b="1" dirty="0">
              <a:solidFill>
                <a:srgbClr val="000000"/>
              </a:solidFill>
            </a:endParaRPr>
          </a:p>
        </p:txBody>
      </p:sp>
      <p:sp>
        <p:nvSpPr>
          <p:cNvPr id="28" name="Rectangle 24"/>
          <p:cNvSpPr>
            <a:spLocks noChangeArrowheads="1"/>
          </p:cNvSpPr>
          <p:nvPr/>
        </p:nvSpPr>
        <p:spPr bwMode="auto">
          <a:xfrm>
            <a:off x="5372836" y="5899510"/>
            <a:ext cx="3562349" cy="7969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800" b="1" dirty="0">
                <a:solidFill>
                  <a:srgbClr val="000000"/>
                </a:solidFill>
              </a:rPr>
              <a:t>Iconoclasm</a:t>
            </a:r>
          </a:p>
        </p:txBody>
      </p:sp>
      <p:sp>
        <p:nvSpPr>
          <p:cNvPr id="29" name="Rectangle 29"/>
          <p:cNvSpPr>
            <a:spLocks noChangeArrowheads="1"/>
          </p:cNvSpPr>
          <p:nvPr/>
        </p:nvSpPr>
        <p:spPr bwMode="auto">
          <a:xfrm>
            <a:off x="185385" y="4324188"/>
            <a:ext cx="533399" cy="77998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b="1" dirty="0">
                <a:solidFill>
                  <a:srgbClr val="000000"/>
                </a:solidFill>
              </a:rPr>
              <a:t>5</a:t>
            </a:r>
          </a:p>
        </p:txBody>
      </p:sp>
      <p:sp>
        <p:nvSpPr>
          <p:cNvPr id="30" name="Rectangle 30"/>
          <p:cNvSpPr>
            <a:spLocks noChangeArrowheads="1"/>
          </p:cNvSpPr>
          <p:nvPr/>
        </p:nvSpPr>
        <p:spPr bwMode="auto">
          <a:xfrm>
            <a:off x="185384" y="5104173"/>
            <a:ext cx="533399" cy="7969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b="1" dirty="0">
                <a:solidFill>
                  <a:srgbClr val="000000"/>
                </a:solidFill>
              </a:rPr>
              <a:t>6</a:t>
            </a:r>
          </a:p>
        </p:txBody>
      </p:sp>
      <p:sp>
        <p:nvSpPr>
          <p:cNvPr id="31" name="Rectangle 31"/>
          <p:cNvSpPr>
            <a:spLocks noChangeArrowheads="1"/>
          </p:cNvSpPr>
          <p:nvPr/>
        </p:nvSpPr>
        <p:spPr bwMode="auto">
          <a:xfrm>
            <a:off x="185384" y="5901098"/>
            <a:ext cx="533399" cy="7969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b="1" dirty="0">
                <a:solidFill>
                  <a:srgbClr val="000000"/>
                </a:solidFill>
              </a:rPr>
              <a:t>7</a:t>
            </a:r>
          </a:p>
        </p:txBody>
      </p:sp>
    </p:spTree>
    <p:extLst>
      <p:ext uri="{BB962C8B-B14F-4D97-AF65-F5344CB8AC3E}">
        <p14:creationId xmlns:p14="http://schemas.microsoft.com/office/powerpoint/2010/main" val="310227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a:t>
            </a:r>
            <a:endParaRPr lang="en-US" dirty="0"/>
          </a:p>
        </p:txBody>
      </p:sp>
      <p:sp>
        <p:nvSpPr>
          <p:cNvPr id="3" name="Content Placeholder 2"/>
          <p:cNvSpPr>
            <a:spLocks noGrp="1"/>
          </p:cNvSpPr>
          <p:nvPr>
            <p:ph idx="1"/>
          </p:nvPr>
        </p:nvSpPr>
        <p:spPr/>
        <p:txBody>
          <a:bodyPr>
            <a:normAutofit lnSpcReduction="10000"/>
          </a:bodyPr>
          <a:lstStyle/>
          <a:p>
            <a:r>
              <a:rPr lang="en-US" dirty="0" smtClean="0"/>
              <a:t>Answering Heresy</a:t>
            </a:r>
          </a:p>
          <a:p>
            <a:r>
              <a:rPr lang="en-US" dirty="0" smtClean="0"/>
              <a:t>Major Councils</a:t>
            </a:r>
          </a:p>
          <a:p>
            <a:r>
              <a:rPr lang="en-US" dirty="0" smtClean="0"/>
              <a:t>Creeds for Clarity</a:t>
            </a:r>
          </a:p>
          <a:p>
            <a:pPr lvl="1"/>
            <a:r>
              <a:rPr lang="en-US" dirty="0" smtClean="0"/>
              <a:t>Athanasius Creed – Clarify Trinity in face of Arianism</a:t>
            </a:r>
          </a:p>
          <a:p>
            <a:pPr lvl="1"/>
            <a:r>
              <a:rPr lang="en-US" dirty="0" smtClean="0"/>
              <a:t>Nicene Creed – Clarify Christ in face of Arianism</a:t>
            </a:r>
          </a:p>
          <a:p>
            <a:pPr lvl="1"/>
            <a:r>
              <a:rPr lang="en-US" dirty="0" smtClean="0"/>
              <a:t>Definition of Chalcedon – Clarified Christ in face of </a:t>
            </a:r>
            <a:r>
              <a:rPr lang="en-US" dirty="0" err="1" smtClean="0"/>
              <a:t>Eutychian</a:t>
            </a:r>
            <a:r>
              <a:rPr lang="en-US" dirty="0" smtClean="0"/>
              <a:t> heresy</a:t>
            </a:r>
          </a:p>
          <a:p>
            <a:pPr lvl="1"/>
            <a:r>
              <a:rPr lang="en-US" dirty="0" smtClean="0"/>
              <a:t>Creed of Constantinople – Further clarify the Nicene Creed</a:t>
            </a:r>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39369585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177"/>
            <a:ext cx="8229600" cy="1143000"/>
          </a:xfrm>
        </p:spPr>
        <p:txBody>
          <a:bodyPr/>
          <a:lstStyle/>
          <a:p>
            <a:r>
              <a:rPr lang="en-US" dirty="0" smtClean="0"/>
              <a:t>Athanasius</a:t>
            </a:r>
            <a:endParaRPr lang="en-US" dirty="0"/>
          </a:p>
        </p:txBody>
      </p:sp>
      <p:sp>
        <p:nvSpPr>
          <p:cNvPr id="3" name="Content Placeholder 2"/>
          <p:cNvSpPr>
            <a:spLocks noGrp="1"/>
          </p:cNvSpPr>
          <p:nvPr>
            <p:ph idx="1"/>
          </p:nvPr>
        </p:nvSpPr>
        <p:spPr>
          <a:xfrm>
            <a:off x="457200" y="1600200"/>
            <a:ext cx="3847799" cy="5063978"/>
          </a:xfrm>
        </p:spPr>
        <p:txBody>
          <a:bodyPr>
            <a:normAutofit/>
          </a:bodyPr>
          <a:lstStyle/>
          <a:p>
            <a:pPr marL="0" indent="0">
              <a:buNone/>
            </a:pPr>
            <a:r>
              <a:rPr lang="en-US" sz="2400" dirty="0" smtClean="0"/>
              <a:t>(297-373)</a:t>
            </a:r>
          </a:p>
          <a:p>
            <a:pPr>
              <a:buFontTx/>
              <a:buChar char="-"/>
            </a:pPr>
            <a:r>
              <a:rPr lang="en-US" sz="2400" i="1" dirty="0" err="1" smtClean="0"/>
              <a:t>Athanasian</a:t>
            </a:r>
            <a:r>
              <a:rPr lang="en-US" sz="2400" i="1" dirty="0" smtClean="0"/>
              <a:t> Creed</a:t>
            </a:r>
          </a:p>
          <a:p>
            <a:pPr>
              <a:buFontTx/>
              <a:buChar char="-"/>
            </a:pPr>
            <a:r>
              <a:rPr lang="en-US" sz="2400" dirty="0" smtClean="0"/>
              <a:t>Very influential against Arianism and defending Trinity</a:t>
            </a:r>
          </a:p>
          <a:p>
            <a:pPr>
              <a:buFontTx/>
              <a:buChar char="-"/>
            </a:pPr>
            <a:r>
              <a:rPr lang="en-US" sz="2400" dirty="0" smtClean="0"/>
              <a:t>Bishop of Alexandria (reluctantly)</a:t>
            </a:r>
          </a:p>
          <a:p>
            <a:pPr>
              <a:buFontTx/>
              <a:buChar char="-"/>
            </a:pPr>
            <a:r>
              <a:rPr lang="en-US" sz="2400" dirty="0" smtClean="0"/>
              <a:t>“Athanasius against the world”</a:t>
            </a:r>
          </a:p>
          <a:p>
            <a:pPr>
              <a:buFontTx/>
              <a:buChar char="-"/>
            </a:pPr>
            <a:endParaRPr lang="en-US" dirty="0" smtClean="0"/>
          </a:p>
          <a:p>
            <a:pPr>
              <a:buFontTx/>
              <a:buChar char="-"/>
            </a:pPr>
            <a:endParaRPr lang="en-US" dirty="0"/>
          </a:p>
        </p:txBody>
      </p:sp>
      <p:pic>
        <p:nvPicPr>
          <p:cNvPr id="4" name="Picture 3" descr="static1.squarespa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202" y="1131332"/>
            <a:ext cx="4156551" cy="5532846"/>
          </a:xfrm>
          <a:prstGeom prst="rect">
            <a:avLst/>
          </a:prstGeom>
        </p:spPr>
      </p:pic>
    </p:spTree>
    <p:extLst>
      <p:ext uri="{BB962C8B-B14F-4D97-AF65-F5344CB8AC3E}">
        <p14:creationId xmlns:p14="http://schemas.microsoft.com/office/powerpoint/2010/main" val="2594998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Athanasian</a:t>
            </a:r>
            <a:r>
              <a:rPr lang="en-US" dirty="0" smtClean="0"/>
              <a:t> Creed Excerpt</a:t>
            </a:r>
            <a:endParaRPr lang="en-US" dirty="0"/>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pPr marL="0" indent="0">
              <a:buNone/>
            </a:pPr>
            <a:r>
              <a:rPr lang="en-US" dirty="0"/>
              <a:t>Whoever desires to be saved should above all hold to the catholic faith.</a:t>
            </a:r>
          </a:p>
          <a:p>
            <a:pPr marL="0" indent="0">
              <a:buNone/>
            </a:pPr>
            <a:r>
              <a:rPr lang="en-US" dirty="0"/>
              <a:t>Anyone who does not keep it whole and unbroken will doubtless perish eternally.</a:t>
            </a:r>
          </a:p>
          <a:p>
            <a:pPr marL="0" indent="0">
              <a:buNone/>
            </a:pPr>
            <a:r>
              <a:rPr lang="en-US" dirty="0"/>
              <a:t>Now this is the catholic faith:</a:t>
            </a:r>
          </a:p>
          <a:p>
            <a:pPr marL="0" indent="0">
              <a:buNone/>
            </a:pPr>
            <a:r>
              <a:rPr lang="en-US" dirty="0"/>
              <a:t>    That we worship one God in trinity and the trinity in unity,</a:t>
            </a:r>
          </a:p>
          <a:p>
            <a:pPr marL="0" indent="0">
              <a:buNone/>
            </a:pPr>
            <a:r>
              <a:rPr lang="en-US" dirty="0"/>
              <a:t>    neither blending their persons</a:t>
            </a:r>
          </a:p>
          <a:p>
            <a:pPr marL="0" indent="0">
              <a:buNone/>
            </a:pPr>
            <a:r>
              <a:rPr lang="en-US" dirty="0"/>
              <a:t>    nor dividing their essence.</a:t>
            </a:r>
          </a:p>
          <a:p>
            <a:pPr marL="0" indent="0">
              <a:buNone/>
            </a:pPr>
            <a:r>
              <a:rPr lang="en-US" dirty="0"/>
              <a:t>        For the person of the Father is a distinct person,</a:t>
            </a:r>
          </a:p>
          <a:p>
            <a:pPr marL="0" indent="0">
              <a:buNone/>
            </a:pPr>
            <a:r>
              <a:rPr lang="en-US" dirty="0"/>
              <a:t>        the person of the Son is another,</a:t>
            </a:r>
          </a:p>
          <a:p>
            <a:pPr marL="0" indent="0">
              <a:buNone/>
            </a:pPr>
            <a:r>
              <a:rPr lang="en-US" dirty="0"/>
              <a:t>        and that of the Holy Spirit still another.</a:t>
            </a:r>
          </a:p>
          <a:p>
            <a:pPr marL="0" indent="0">
              <a:buNone/>
            </a:pPr>
            <a:r>
              <a:rPr lang="en-US" dirty="0"/>
              <a:t>        But the divinity of the Father, Son, and Holy Spirit is one,</a:t>
            </a:r>
          </a:p>
          <a:p>
            <a:pPr marL="0" indent="0">
              <a:buNone/>
            </a:pPr>
            <a:r>
              <a:rPr lang="en-US" dirty="0"/>
              <a:t>        their glory equal, their majesty coeternal.</a:t>
            </a:r>
          </a:p>
        </p:txBody>
      </p:sp>
    </p:spTree>
    <p:extLst>
      <p:ext uri="{BB962C8B-B14F-4D97-AF65-F5344CB8AC3E}">
        <p14:creationId xmlns:p14="http://schemas.microsoft.com/office/powerpoint/2010/main" val="73963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Outline</a:t>
            </a:r>
            <a:endParaRPr lang="en-US" dirty="0"/>
          </a:p>
        </p:txBody>
      </p:sp>
      <p:sp>
        <p:nvSpPr>
          <p:cNvPr id="3" name="Content Placeholder 2"/>
          <p:cNvSpPr>
            <a:spLocks noGrp="1"/>
          </p:cNvSpPr>
          <p:nvPr>
            <p:ph idx="1"/>
          </p:nvPr>
        </p:nvSpPr>
        <p:spPr/>
        <p:txBody>
          <a:bodyPr/>
          <a:lstStyle/>
          <a:p>
            <a:pPr marL="571500" indent="-571500">
              <a:buFont typeface="+mj-lt"/>
              <a:buAutoNum type="romanUcPeriod"/>
            </a:pPr>
            <a:r>
              <a:rPr lang="en-US" dirty="0" smtClean="0"/>
              <a:t>Context</a:t>
            </a:r>
          </a:p>
          <a:p>
            <a:pPr marL="571500" indent="-571500">
              <a:buFont typeface="+mj-lt"/>
              <a:buAutoNum type="romanUcPeriod"/>
            </a:pPr>
            <a:r>
              <a:rPr lang="en-US" dirty="0" smtClean="0"/>
              <a:t>Constantine</a:t>
            </a:r>
          </a:p>
          <a:p>
            <a:pPr marL="571500" indent="-571500">
              <a:buFont typeface="+mj-lt"/>
              <a:buAutoNum type="romanUcPeriod"/>
            </a:pPr>
            <a:r>
              <a:rPr lang="en-US" dirty="0" smtClean="0"/>
              <a:t>Christ</a:t>
            </a:r>
          </a:p>
          <a:p>
            <a:pPr marL="571500" indent="-571500">
              <a:buFont typeface="+mj-lt"/>
              <a:buAutoNum type="romanUcPeriod"/>
            </a:pPr>
            <a:r>
              <a:rPr lang="en-US" dirty="0" smtClean="0"/>
              <a:t>Canon</a:t>
            </a:r>
            <a:endParaRPr lang="en-US" dirty="0"/>
          </a:p>
        </p:txBody>
      </p:sp>
    </p:spTree>
    <p:extLst>
      <p:ext uri="{BB962C8B-B14F-4D97-AF65-F5344CB8AC3E}">
        <p14:creationId xmlns:p14="http://schemas.microsoft.com/office/powerpoint/2010/main" val="162069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525"/>
            <a:ext cx="8229600" cy="6357114"/>
          </a:xfrm>
        </p:spPr>
        <p:txBody>
          <a:bodyPr>
            <a:normAutofit fontScale="70000" lnSpcReduction="20000"/>
          </a:bodyPr>
          <a:lstStyle/>
          <a:p>
            <a:pPr marL="0" indent="0">
              <a:buNone/>
            </a:pPr>
            <a:r>
              <a:rPr lang="en-US" dirty="0"/>
              <a:t> What quality the Father has, the Son has, and the Holy Spirit has.</a:t>
            </a:r>
          </a:p>
          <a:p>
            <a:pPr marL="0" indent="0">
              <a:buNone/>
            </a:pPr>
            <a:r>
              <a:rPr lang="en-US" dirty="0"/>
              <a:t>        The Father is uncreated,</a:t>
            </a:r>
          </a:p>
          <a:p>
            <a:pPr marL="0" indent="0">
              <a:buNone/>
            </a:pPr>
            <a:r>
              <a:rPr lang="en-US" dirty="0"/>
              <a:t>        the Son is uncreated,</a:t>
            </a:r>
          </a:p>
          <a:p>
            <a:pPr marL="0" indent="0">
              <a:buNone/>
            </a:pPr>
            <a:r>
              <a:rPr lang="en-US" dirty="0"/>
              <a:t>        the Holy Spirit is uncreated</a:t>
            </a:r>
            <a:r>
              <a:rPr lang="en-US" dirty="0" smtClean="0"/>
              <a:t>.</a:t>
            </a:r>
          </a:p>
          <a:p>
            <a:pPr marL="0" indent="0">
              <a:buNone/>
            </a:pPr>
            <a:endParaRPr lang="en-US" dirty="0"/>
          </a:p>
          <a:p>
            <a:pPr marL="0" indent="0">
              <a:buNone/>
            </a:pPr>
            <a:r>
              <a:rPr lang="en-US" dirty="0"/>
              <a:t>        The Father is immeasurable,</a:t>
            </a:r>
          </a:p>
          <a:p>
            <a:pPr marL="0" indent="0">
              <a:buNone/>
            </a:pPr>
            <a:r>
              <a:rPr lang="en-US" dirty="0"/>
              <a:t>        the Son is immeasurable,</a:t>
            </a:r>
          </a:p>
          <a:p>
            <a:pPr marL="0" indent="0">
              <a:buNone/>
            </a:pPr>
            <a:r>
              <a:rPr lang="en-US" dirty="0"/>
              <a:t>        the Holy Spirit is immeasurable</a:t>
            </a:r>
            <a:r>
              <a:rPr lang="en-US" dirty="0" smtClean="0"/>
              <a:t>.</a:t>
            </a:r>
          </a:p>
          <a:p>
            <a:pPr marL="0" indent="0">
              <a:buNone/>
            </a:pPr>
            <a:endParaRPr lang="en-US" dirty="0"/>
          </a:p>
          <a:p>
            <a:pPr marL="0" indent="0">
              <a:buNone/>
            </a:pPr>
            <a:r>
              <a:rPr lang="en-US" dirty="0"/>
              <a:t>        The Father is eternal,</a:t>
            </a:r>
          </a:p>
          <a:p>
            <a:pPr marL="0" indent="0">
              <a:buNone/>
            </a:pPr>
            <a:r>
              <a:rPr lang="en-US" dirty="0"/>
              <a:t>        the Son is eternal,</a:t>
            </a:r>
          </a:p>
          <a:p>
            <a:pPr marL="0" indent="0">
              <a:buNone/>
            </a:pPr>
            <a:r>
              <a:rPr lang="en-US" dirty="0"/>
              <a:t>        the Holy Spirit is eternal</a:t>
            </a:r>
            <a:r>
              <a:rPr lang="en-US" dirty="0" smtClean="0"/>
              <a:t>.</a:t>
            </a:r>
          </a:p>
          <a:p>
            <a:pPr marL="0" indent="0">
              <a:buNone/>
            </a:pPr>
            <a:endParaRPr lang="en-US" dirty="0"/>
          </a:p>
          <a:p>
            <a:pPr marL="0" indent="0">
              <a:buNone/>
            </a:pPr>
            <a:r>
              <a:rPr lang="en-US" dirty="0"/>
              <a:t>            And yet there are not three eternal beings;</a:t>
            </a:r>
          </a:p>
          <a:p>
            <a:pPr marL="0" indent="0">
              <a:buNone/>
            </a:pPr>
            <a:r>
              <a:rPr lang="en-US" dirty="0"/>
              <a:t>            there is but one eternal being.</a:t>
            </a:r>
          </a:p>
          <a:p>
            <a:pPr marL="0" indent="0">
              <a:buNone/>
            </a:pPr>
            <a:r>
              <a:rPr lang="en-US" dirty="0"/>
              <a:t>            So too there are not three uncreated or immeasurable beings;</a:t>
            </a:r>
          </a:p>
          <a:p>
            <a:pPr marL="0" indent="0">
              <a:buNone/>
            </a:pPr>
            <a:r>
              <a:rPr lang="en-US" dirty="0"/>
              <a:t>            there is but one uncreated and immeasurable being.</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413968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
            <a:ext cx="8229600" cy="1143000"/>
          </a:xfrm>
        </p:spPr>
        <p:txBody>
          <a:bodyPr>
            <a:normAutofit fontScale="90000"/>
          </a:bodyPr>
          <a:lstStyle/>
          <a:p>
            <a:r>
              <a:rPr lang="en-US" dirty="0" smtClean="0"/>
              <a:t>The Creed of Nicaea-Constantinople</a:t>
            </a:r>
            <a:endParaRPr lang="en-US" dirty="0"/>
          </a:p>
        </p:txBody>
      </p:sp>
      <p:sp>
        <p:nvSpPr>
          <p:cNvPr id="3" name="Content Placeholder 2"/>
          <p:cNvSpPr>
            <a:spLocks noGrp="1"/>
          </p:cNvSpPr>
          <p:nvPr>
            <p:ph idx="1"/>
          </p:nvPr>
        </p:nvSpPr>
        <p:spPr>
          <a:xfrm>
            <a:off x="457200" y="1097594"/>
            <a:ext cx="8353650" cy="5760406"/>
          </a:xfrm>
        </p:spPr>
        <p:txBody>
          <a:bodyPr>
            <a:normAutofit fontScale="62500" lnSpcReduction="20000"/>
          </a:bodyPr>
          <a:lstStyle/>
          <a:p>
            <a:pPr marL="0" indent="0">
              <a:buNone/>
            </a:pPr>
            <a:r>
              <a:rPr lang="en-US" dirty="0"/>
              <a:t>We believe in one God,</a:t>
            </a:r>
          </a:p>
          <a:p>
            <a:pPr marL="0" indent="0">
              <a:buNone/>
            </a:pPr>
            <a:r>
              <a:rPr lang="en-US" dirty="0"/>
              <a:t>      the Father almighty,</a:t>
            </a:r>
          </a:p>
          <a:p>
            <a:pPr marL="0" indent="0">
              <a:buNone/>
            </a:pPr>
            <a:r>
              <a:rPr lang="en-US" dirty="0"/>
              <a:t>      maker of heaven and earth,</a:t>
            </a:r>
          </a:p>
          <a:p>
            <a:pPr marL="0" indent="0">
              <a:buNone/>
            </a:pPr>
            <a:r>
              <a:rPr lang="en-US" dirty="0"/>
              <a:t>      of all things visible and invisible.</a:t>
            </a:r>
          </a:p>
          <a:p>
            <a:pPr marL="0" indent="0">
              <a:buNone/>
            </a:pPr>
            <a:r>
              <a:rPr lang="en-US" dirty="0"/>
              <a:t>And in one Lord Jesus Christ,</a:t>
            </a:r>
          </a:p>
          <a:p>
            <a:pPr marL="0" indent="0">
              <a:buNone/>
            </a:pPr>
            <a:r>
              <a:rPr lang="en-US" dirty="0"/>
              <a:t>      </a:t>
            </a:r>
            <a:r>
              <a:rPr lang="en-US" b="1" u="sng" dirty="0"/>
              <a:t>the only Son of God,</a:t>
            </a:r>
          </a:p>
          <a:p>
            <a:pPr marL="0" indent="0">
              <a:buNone/>
            </a:pPr>
            <a:r>
              <a:rPr lang="en-US" b="1" dirty="0"/>
              <a:t>      </a:t>
            </a:r>
            <a:r>
              <a:rPr lang="en-US" b="1" u="sng" dirty="0"/>
              <a:t>begotten from the Father before all ages,</a:t>
            </a:r>
          </a:p>
          <a:p>
            <a:pPr marL="0" indent="0">
              <a:buNone/>
            </a:pPr>
            <a:r>
              <a:rPr lang="en-US" b="1" dirty="0"/>
              <a:t>           </a:t>
            </a:r>
            <a:r>
              <a:rPr lang="en-US" b="1" u="sng" dirty="0"/>
              <a:t>God from God,</a:t>
            </a:r>
          </a:p>
          <a:p>
            <a:pPr marL="0" indent="0">
              <a:buNone/>
            </a:pPr>
            <a:r>
              <a:rPr lang="en-US" b="1" dirty="0"/>
              <a:t>           </a:t>
            </a:r>
            <a:r>
              <a:rPr lang="en-US" b="1" u="sng" dirty="0"/>
              <a:t>Light from Light,</a:t>
            </a:r>
          </a:p>
          <a:p>
            <a:pPr marL="0" indent="0">
              <a:buNone/>
            </a:pPr>
            <a:r>
              <a:rPr lang="en-US" dirty="0"/>
              <a:t>           </a:t>
            </a:r>
            <a:r>
              <a:rPr lang="en-US" b="1" u="sng" dirty="0"/>
              <a:t>true God from true God,</a:t>
            </a:r>
          </a:p>
          <a:p>
            <a:pPr marL="0" indent="0">
              <a:buNone/>
            </a:pPr>
            <a:r>
              <a:rPr lang="en-US" b="1" dirty="0"/>
              <a:t>      </a:t>
            </a:r>
            <a:r>
              <a:rPr lang="en-US" b="1" u="sng" dirty="0"/>
              <a:t>begotten, not made;</a:t>
            </a:r>
          </a:p>
          <a:p>
            <a:pPr marL="0" indent="0">
              <a:buNone/>
            </a:pPr>
            <a:r>
              <a:rPr lang="en-US" dirty="0"/>
              <a:t>      of the same essence as the Father.</a:t>
            </a:r>
          </a:p>
          <a:p>
            <a:pPr marL="0" indent="0">
              <a:buNone/>
            </a:pPr>
            <a:r>
              <a:rPr lang="en-US" dirty="0"/>
              <a:t>      Through him all things were made</a:t>
            </a:r>
            <a:r>
              <a:rPr lang="en-US" dirty="0" smtClean="0"/>
              <a:t>.</a:t>
            </a:r>
          </a:p>
          <a:p>
            <a:pPr marL="0" indent="0">
              <a:buNone/>
            </a:pPr>
            <a:r>
              <a:rPr lang="en-US" dirty="0"/>
              <a:t>For us and for our salvation</a:t>
            </a:r>
          </a:p>
          <a:p>
            <a:pPr marL="0" indent="0">
              <a:buNone/>
            </a:pPr>
            <a:r>
              <a:rPr lang="en-US" dirty="0"/>
              <a:t>           he came down from heaven;</a:t>
            </a:r>
          </a:p>
          <a:p>
            <a:pPr marL="0" indent="0">
              <a:buNone/>
            </a:pPr>
            <a:r>
              <a:rPr lang="en-US" dirty="0"/>
              <a:t>           he became incarnate by the Holy Spirit and the virgin Mary,</a:t>
            </a:r>
          </a:p>
          <a:p>
            <a:pPr marL="0" indent="0">
              <a:buNone/>
            </a:pPr>
            <a:r>
              <a:rPr lang="en-US" dirty="0"/>
              <a:t>           </a:t>
            </a:r>
            <a:r>
              <a:rPr lang="en-US" b="1" u="sng" dirty="0"/>
              <a:t>and was made human</a:t>
            </a:r>
            <a:r>
              <a:rPr lang="en-US" dirty="0"/>
              <a:t>.</a:t>
            </a:r>
          </a:p>
          <a:p>
            <a:pPr marL="0" indent="0">
              <a:buNone/>
            </a:pPr>
            <a:r>
              <a:rPr lang="en-US" dirty="0"/>
              <a:t>           He was crucified for us under Pontius Pilate;</a:t>
            </a:r>
          </a:p>
          <a:p>
            <a:pPr marL="0" indent="0">
              <a:buNone/>
            </a:pPr>
            <a:r>
              <a:rPr lang="en-US" dirty="0"/>
              <a:t>           he suffered and was buried.</a:t>
            </a:r>
          </a:p>
          <a:p>
            <a:pPr marL="0" indent="0">
              <a:buNone/>
            </a:pPr>
            <a:r>
              <a:rPr lang="en-US" dirty="0"/>
              <a:t>           The third day he rose again, according to the Scriptures</a:t>
            </a:r>
            <a:r>
              <a:rPr lang="en-US" dirty="0" smtClean="0"/>
              <a:t>.      </a:t>
            </a:r>
            <a:endParaRPr lang="en-US" dirty="0"/>
          </a:p>
        </p:txBody>
      </p:sp>
    </p:spTree>
    <p:extLst>
      <p:ext uri="{BB962C8B-B14F-4D97-AF65-F5344CB8AC3E}">
        <p14:creationId xmlns:p14="http://schemas.microsoft.com/office/powerpoint/2010/main" val="2127873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051403"/>
            <a:ext cx="8229600" cy="5257800"/>
          </a:xfrm>
        </p:spPr>
        <p:txBody>
          <a:bodyPr>
            <a:normAutofit fontScale="77500" lnSpcReduction="20000"/>
          </a:bodyPr>
          <a:lstStyle/>
          <a:p>
            <a:pPr marL="0" indent="0">
              <a:buNone/>
            </a:pPr>
            <a:r>
              <a:rPr lang="en-US" dirty="0" smtClean="0"/>
              <a:t>He </a:t>
            </a:r>
            <a:r>
              <a:rPr lang="en-US" dirty="0"/>
              <a:t>ascended to heaven</a:t>
            </a:r>
          </a:p>
          <a:p>
            <a:pPr marL="0" indent="0">
              <a:buNone/>
            </a:pPr>
            <a:r>
              <a:rPr lang="en-US" dirty="0"/>
              <a:t>           and is seated at the right hand of the Father.</a:t>
            </a:r>
          </a:p>
          <a:p>
            <a:pPr marL="0" indent="0">
              <a:buNone/>
            </a:pPr>
            <a:r>
              <a:rPr lang="en-US" dirty="0"/>
              <a:t>           He will come again with glory</a:t>
            </a:r>
          </a:p>
          <a:p>
            <a:pPr marL="0" indent="0">
              <a:buNone/>
            </a:pPr>
            <a:r>
              <a:rPr lang="en-US" dirty="0"/>
              <a:t>           to judge the living and the dead.</a:t>
            </a:r>
          </a:p>
          <a:p>
            <a:pPr marL="0" indent="0">
              <a:buNone/>
            </a:pPr>
            <a:r>
              <a:rPr lang="en-US" dirty="0"/>
              <a:t>           His kingdom will never end.</a:t>
            </a:r>
          </a:p>
          <a:p>
            <a:pPr marL="0" indent="0">
              <a:buNone/>
            </a:pPr>
            <a:r>
              <a:rPr lang="en-US" dirty="0"/>
              <a:t>And we believe in the Holy Spirit,</a:t>
            </a:r>
          </a:p>
          <a:p>
            <a:pPr marL="0" indent="0">
              <a:buNone/>
            </a:pPr>
            <a:r>
              <a:rPr lang="en-US" dirty="0"/>
              <a:t>      the Lord, the giver of life.</a:t>
            </a:r>
          </a:p>
          <a:p>
            <a:pPr marL="0" indent="0">
              <a:buNone/>
            </a:pPr>
            <a:r>
              <a:rPr lang="en-US" dirty="0"/>
              <a:t>      He proceeds from the Father and the Son,</a:t>
            </a:r>
          </a:p>
          <a:p>
            <a:pPr marL="0" indent="0">
              <a:buNone/>
            </a:pPr>
            <a:r>
              <a:rPr lang="en-US" dirty="0"/>
              <a:t>      and with the Father and the Son is worshiped and glorified.</a:t>
            </a:r>
          </a:p>
          <a:p>
            <a:pPr marL="0" indent="0">
              <a:buNone/>
            </a:pPr>
            <a:r>
              <a:rPr lang="en-US" dirty="0"/>
              <a:t>      He spoke through the prophets.</a:t>
            </a:r>
          </a:p>
          <a:p>
            <a:pPr marL="0" indent="0">
              <a:buNone/>
            </a:pPr>
            <a:r>
              <a:rPr lang="en-US" dirty="0"/>
              <a:t>      We believe in one holy catholic and apostolic church.</a:t>
            </a:r>
          </a:p>
          <a:p>
            <a:pPr marL="0" indent="0">
              <a:buNone/>
            </a:pPr>
            <a:r>
              <a:rPr lang="en-US" dirty="0"/>
              <a:t>      We affirm one baptism for the forgiveness of sins.</a:t>
            </a:r>
          </a:p>
          <a:p>
            <a:pPr marL="0" indent="0">
              <a:buNone/>
            </a:pPr>
            <a:r>
              <a:rPr lang="en-US" dirty="0"/>
              <a:t>      We look forward to the resurrection of the dead,</a:t>
            </a:r>
          </a:p>
          <a:p>
            <a:pPr marL="0" indent="0">
              <a:buNone/>
            </a:pPr>
            <a:r>
              <a:rPr lang="en-US" dirty="0"/>
              <a:t>      and to life in the world to come. Amen.</a:t>
            </a:r>
          </a:p>
          <a:p>
            <a:pPr marL="0" indent="0">
              <a:buNone/>
            </a:pPr>
            <a:endParaRPr lang="en-US" dirty="0"/>
          </a:p>
        </p:txBody>
      </p:sp>
    </p:spTree>
    <p:extLst>
      <p:ext uri="{BB962C8B-B14F-4D97-AF65-F5344CB8AC3E}">
        <p14:creationId xmlns:p14="http://schemas.microsoft.com/office/powerpoint/2010/main" val="1585418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Chalcedon</a:t>
            </a:r>
            <a:endParaRPr lang="en-US" dirty="0"/>
          </a:p>
        </p:txBody>
      </p:sp>
      <p:sp>
        <p:nvSpPr>
          <p:cNvPr id="3" name="Content Placeholder 2"/>
          <p:cNvSpPr>
            <a:spLocks noGrp="1"/>
          </p:cNvSpPr>
          <p:nvPr>
            <p:ph idx="1"/>
          </p:nvPr>
        </p:nvSpPr>
        <p:spPr>
          <a:xfrm>
            <a:off x="457200" y="1194765"/>
            <a:ext cx="8229600" cy="5654001"/>
          </a:xfrm>
        </p:spPr>
        <p:txBody>
          <a:bodyPr>
            <a:normAutofit fontScale="92500" lnSpcReduction="10000"/>
          </a:bodyPr>
          <a:lstStyle/>
          <a:p>
            <a:pPr marL="0" indent="0">
              <a:buNone/>
            </a:pPr>
            <a:r>
              <a:rPr lang="en-US" dirty="0"/>
              <a:t>Therefore, following the holy fathers, we all with one accord teach men to acknowledge one and the same Son, our Lord Jesus Christ, </a:t>
            </a:r>
            <a:r>
              <a:rPr lang="en-US" u="sng" dirty="0"/>
              <a:t>at once complete in Godhead and complete in manhood, truly God and truly man, </a:t>
            </a:r>
            <a:r>
              <a:rPr lang="en-US" dirty="0"/>
              <a:t>consisting also of a reasonable soul and body; of one substance with the Father as regards his Godhead, and at the same time of one substance with us as regards his manhood; </a:t>
            </a:r>
            <a:r>
              <a:rPr lang="en-US" u="sng" dirty="0"/>
              <a:t>like us in all respects, apart from sin;</a:t>
            </a:r>
            <a:r>
              <a:rPr lang="en-US" dirty="0"/>
              <a:t> as regards his Godhead, begotten of the Father before the ages, but yet as regards his manhood begotten, for us men and for our salvation, of Mary the Virgin, the God-bearer; one and the same Christ, Son, Lord, </a:t>
            </a:r>
          </a:p>
        </p:txBody>
      </p:sp>
    </p:spTree>
    <p:extLst>
      <p:ext uri="{BB962C8B-B14F-4D97-AF65-F5344CB8AC3E}">
        <p14:creationId xmlns:p14="http://schemas.microsoft.com/office/powerpoint/2010/main" val="1860544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003514"/>
            <a:ext cx="8229600" cy="5122649"/>
          </a:xfrm>
        </p:spPr>
        <p:txBody>
          <a:bodyPr>
            <a:normAutofit fontScale="92500" lnSpcReduction="10000"/>
          </a:bodyPr>
          <a:lstStyle/>
          <a:p>
            <a:pPr marL="0" indent="0">
              <a:buNone/>
            </a:pPr>
            <a:r>
              <a:rPr lang="en-US" dirty="0"/>
              <a:t>Only-begotten, </a:t>
            </a:r>
            <a:r>
              <a:rPr lang="en-US" u="sng" dirty="0"/>
              <a:t>recognized in two natures, without confusion, without change, without division, without separation; the distinction of natures being in no way annulled by the union, but rather the characteristics of each nature being preserved and coming together to form one person and subsistence, not as parted or separated into two persons, but one and the same</a:t>
            </a:r>
            <a:r>
              <a:rPr lang="en-US" dirty="0"/>
              <a:t> Son and Only-begotten God the Word, Lord Jesus Christ; even as the prophets from earliest times spoke of him, and our Lord Jesus Christ himself taught us, and the creed of the fathers has handed down to us.</a:t>
            </a:r>
          </a:p>
        </p:txBody>
      </p:sp>
    </p:spTree>
    <p:extLst>
      <p:ext uri="{BB962C8B-B14F-4D97-AF65-F5344CB8AC3E}">
        <p14:creationId xmlns:p14="http://schemas.microsoft.com/office/powerpoint/2010/main" val="158150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p:txBody>
          <a:bodyPr/>
          <a:lstStyle/>
          <a:p>
            <a:r>
              <a:rPr lang="en-US" dirty="0" smtClean="0"/>
              <a:t>Why “pick”?</a:t>
            </a:r>
          </a:p>
          <a:p>
            <a:r>
              <a:rPr lang="en-US" dirty="0" smtClean="0"/>
              <a:t>What were they “picking”?</a:t>
            </a:r>
          </a:p>
          <a:p>
            <a:r>
              <a:rPr lang="en-US" dirty="0" smtClean="0"/>
              <a:t>How did they “pick” it?</a:t>
            </a:r>
          </a:p>
          <a:p>
            <a:r>
              <a:rPr lang="en-US" dirty="0" smtClean="0"/>
              <a:t>What did the “pick”?</a:t>
            </a:r>
          </a:p>
          <a:p>
            <a:endParaRPr lang="en-US" dirty="0" smtClean="0"/>
          </a:p>
          <a:p>
            <a:endParaRPr lang="en-US" dirty="0"/>
          </a:p>
        </p:txBody>
      </p:sp>
    </p:spTree>
    <p:extLst>
      <p:ext uri="{BB962C8B-B14F-4D97-AF65-F5344CB8AC3E}">
        <p14:creationId xmlns:p14="http://schemas.microsoft.com/office/powerpoint/2010/main" val="3568724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p:txBody>
          <a:bodyPr/>
          <a:lstStyle/>
          <a:p>
            <a:r>
              <a:rPr lang="en-US" dirty="0" smtClean="0"/>
              <a:t>Why “pick”?</a:t>
            </a:r>
          </a:p>
          <a:p>
            <a:pPr lvl="1"/>
            <a:r>
              <a:rPr lang="en-US" dirty="0" smtClean="0"/>
              <a:t>Heresy</a:t>
            </a:r>
          </a:p>
          <a:p>
            <a:pPr lvl="1"/>
            <a:r>
              <a:rPr lang="en-US" dirty="0" smtClean="0"/>
              <a:t>Standard of revelation</a:t>
            </a:r>
          </a:p>
          <a:p>
            <a:pPr lvl="1"/>
            <a:r>
              <a:rPr lang="en-US" dirty="0" err="1" smtClean="0"/>
              <a:t>Marcion’s</a:t>
            </a:r>
            <a:r>
              <a:rPr lang="en-US" dirty="0" smtClean="0"/>
              <a:t> Canon (140)</a:t>
            </a:r>
          </a:p>
          <a:p>
            <a:r>
              <a:rPr lang="en-US" dirty="0" smtClean="0"/>
              <a:t>What were they “picking”?</a:t>
            </a:r>
          </a:p>
          <a:p>
            <a:r>
              <a:rPr lang="en-US" dirty="0" smtClean="0"/>
              <a:t>How did they “pick” it?</a:t>
            </a:r>
          </a:p>
          <a:p>
            <a:r>
              <a:rPr lang="en-US" dirty="0" smtClean="0"/>
              <a:t>What did the “pick”?</a:t>
            </a:r>
          </a:p>
          <a:p>
            <a:endParaRPr lang="en-US" dirty="0" smtClean="0"/>
          </a:p>
          <a:p>
            <a:endParaRPr lang="en-US" dirty="0"/>
          </a:p>
        </p:txBody>
      </p:sp>
    </p:spTree>
    <p:extLst>
      <p:ext uri="{BB962C8B-B14F-4D97-AF65-F5344CB8AC3E}">
        <p14:creationId xmlns:p14="http://schemas.microsoft.com/office/powerpoint/2010/main" val="1695829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p:txBody>
          <a:bodyPr>
            <a:normAutofit lnSpcReduction="10000"/>
          </a:bodyPr>
          <a:lstStyle/>
          <a:p>
            <a:r>
              <a:rPr lang="en-US" dirty="0" smtClean="0"/>
              <a:t>Why “pick”?</a:t>
            </a:r>
          </a:p>
          <a:p>
            <a:r>
              <a:rPr lang="en-US" dirty="0" smtClean="0"/>
              <a:t>What were they “picking”?</a:t>
            </a:r>
          </a:p>
          <a:p>
            <a:pPr lvl="1"/>
            <a:r>
              <a:rPr lang="en-US" dirty="0" smtClean="0"/>
              <a:t>Not really picking, more like recognizing</a:t>
            </a:r>
          </a:p>
          <a:p>
            <a:pPr lvl="1"/>
            <a:r>
              <a:rPr lang="en-US" dirty="0" smtClean="0"/>
              <a:t>Scripture was already accepted as authoritative, the question was, “What counts as ‘scripture’?”</a:t>
            </a:r>
          </a:p>
          <a:p>
            <a:pPr lvl="1"/>
            <a:r>
              <a:rPr lang="en-US" dirty="0" smtClean="0"/>
              <a:t>Focus on New Testament. OT was unresolved for centuries</a:t>
            </a:r>
            <a:r>
              <a:rPr lang="en-US" dirty="0" smtClean="0"/>
              <a:t>.</a:t>
            </a:r>
          </a:p>
          <a:p>
            <a:pPr lvl="1"/>
            <a:r>
              <a:rPr lang="en-US" smtClean="0"/>
              <a:t>2 Pet 3:15</a:t>
            </a:r>
            <a:endParaRPr lang="en-US" dirty="0" smtClean="0"/>
          </a:p>
          <a:p>
            <a:r>
              <a:rPr lang="en-US" dirty="0" smtClean="0"/>
              <a:t>How did they “pick” it?</a:t>
            </a:r>
          </a:p>
          <a:p>
            <a:r>
              <a:rPr lang="en-US" dirty="0" smtClean="0"/>
              <a:t>What did the “pick”?</a:t>
            </a:r>
          </a:p>
          <a:p>
            <a:endParaRPr lang="en-US" dirty="0" smtClean="0"/>
          </a:p>
          <a:p>
            <a:endParaRPr lang="en-US" dirty="0"/>
          </a:p>
        </p:txBody>
      </p:sp>
    </p:spTree>
    <p:extLst>
      <p:ext uri="{BB962C8B-B14F-4D97-AF65-F5344CB8AC3E}">
        <p14:creationId xmlns:p14="http://schemas.microsoft.com/office/powerpoint/2010/main" val="1211208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p:txBody>
          <a:bodyPr/>
          <a:lstStyle/>
          <a:p>
            <a:r>
              <a:rPr lang="en-US" dirty="0"/>
              <a:t>Why “pick”?</a:t>
            </a:r>
          </a:p>
          <a:p>
            <a:r>
              <a:rPr lang="en-US" dirty="0" smtClean="0"/>
              <a:t>What were they “picking”?</a:t>
            </a:r>
          </a:p>
          <a:p>
            <a:r>
              <a:rPr lang="en-US" dirty="0" smtClean="0"/>
              <a:t>How did they “pick” it?</a:t>
            </a:r>
          </a:p>
          <a:p>
            <a:pPr lvl="1"/>
            <a:r>
              <a:rPr lang="en-US" dirty="0" smtClean="0"/>
              <a:t>Acceptance: how widely did people agree?</a:t>
            </a:r>
          </a:p>
          <a:p>
            <a:pPr lvl="1"/>
            <a:r>
              <a:rPr lang="en-US" dirty="0" smtClean="0"/>
              <a:t>Authority: does it have any demonstrated errors?</a:t>
            </a:r>
          </a:p>
          <a:p>
            <a:pPr lvl="1"/>
            <a:r>
              <a:rPr lang="en-US" dirty="0" smtClean="0"/>
              <a:t>Authorship: did it come from the apostolic age?</a:t>
            </a:r>
          </a:p>
          <a:p>
            <a:r>
              <a:rPr lang="en-US" dirty="0" smtClean="0"/>
              <a:t>What did the “pick”?</a:t>
            </a:r>
          </a:p>
          <a:p>
            <a:endParaRPr lang="en-US" dirty="0" smtClean="0"/>
          </a:p>
          <a:p>
            <a:endParaRPr lang="en-US" dirty="0"/>
          </a:p>
        </p:txBody>
      </p:sp>
    </p:spTree>
    <p:extLst>
      <p:ext uri="{BB962C8B-B14F-4D97-AF65-F5344CB8AC3E}">
        <p14:creationId xmlns:p14="http://schemas.microsoft.com/office/powerpoint/2010/main" val="1175273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they pick?</a:t>
            </a:r>
            <a:endParaRPr lang="en-US" dirty="0"/>
          </a:p>
        </p:txBody>
      </p:sp>
      <p:sp>
        <p:nvSpPr>
          <p:cNvPr id="3" name="Content Placeholder 2"/>
          <p:cNvSpPr>
            <a:spLocks noGrp="1"/>
          </p:cNvSpPr>
          <p:nvPr>
            <p:ph idx="1"/>
          </p:nvPr>
        </p:nvSpPr>
        <p:spPr/>
        <p:txBody>
          <a:bodyPr/>
          <a:lstStyle/>
          <a:p>
            <a:endParaRPr lang="en-US"/>
          </a:p>
        </p:txBody>
      </p:sp>
      <p:pic>
        <p:nvPicPr>
          <p:cNvPr id="4" name="Picture 3" descr="cano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66794" y="155582"/>
            <a:ext cx="5724300" cy="7623159"/>
          </a:xfrm>
          <a:prstGeom prst="rect">
            <a:avLst/>
          </a:prstGeom>
        </p:spPr>
      </p:pic>
    </p:spTree>
    <p:extLst>
      <p:ext uri="{BB962C8B-B14F-4D97-AF65-F5344CB8AC3E}">
        <p14:creationId xmlns:p14="http://schemas.microsoft.com/office/powerpoint/2010/main" val="21680410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sp>
        <p:nvSpPr>
          <p:cNvPr id="3" name="Content Placeholder 2"/>
          <p:cNvSpPr>
            <a:spLocks noGrp="1"/>
          </p:cNvSpPr>
          <p:nvPr>
            <p:ph idx="1"/>
          </p:nvPr>
        </p:nvSpPr>
        <p:spPr/>
        <p:txBody>
          <a:bodyPr/>
          <a:lstStyle/>
          <a:p>
            <a:r>
              <a:rPr lang="en-US" dirty="0" smtClean="0"/>
              <a:t>Rome in Disarray</a:t>
            </a:r>
          </a:p>
          <a:p>
            <a:r>
              <a:rPr lang="en-US" dirty="0" smtClean="0"/>
              <a:t>Diocletian persecution</a:t>
            </a:r>
          </a:p>
          <a:p>
            <a:r>
              <a:rPr lang="en-US" dirty="0" smtClean="0"/>
              <a:t>Galerius persecution</a:t>
            </a:r>
          </a:p>
          <a:p>
            <a:r>
              <a:rPr lang="en-US" dirty="0" smtClean="0"/>
              <a:t>Edict of Toleration (310/311)</a:t>
            </a:r>
            <a:endParaRPr lang="en-US" dirty="0"/>
          </a:p>
        </p:txBody>
      </p:sp>
    </p:spTree>
    <p:extLst>
      <p:ext uri="{BB962C8B-B14F-4D97-AF65-F5344CB8AC3E}">
        <p14:creationId xmlns:p14="http://schemas.microsoft.com/office/powerpoint/2010/main" val="2914968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they pick?</a:t>
            </a:r>
            <a:endParaRPr lang="en-US" dirty="0"/>
          </a:p>
        </p:txBody>
      </p:sp>
      <p:sp>
        <p:nvSpPr>
          <p:cNvPr id="3" name="Content Placeholder 2"/>
          <p:cNvSpPr>
            <a:spLocks noGrp="1"/>
          </p:cNvSpPr>
          <p:nvPr>
            <p:ph idx="1"/>
          </p:nvPr>
        </p:nvSpPr>
        <p:spPr/>
        <p:txBody>
          <a:bodyPr/>
          <a:lstStyle/>
          <a:p>
            <a:endParaRPr lang="en-US"/>
          </a:p>
        </p:txBody>
      </p:sp>
      <p:pic>
        <p:nvPicPr>
          <p:cNvPr id="4" name="Picture 3" descr="canon.jpeg"/>
          <p:cNvPicPr>
            <a:picLocks noChangeAspect="1"/>
          </p:cNvPicPr>
          <p:nvPr/>
        </p:nvPicPr>
        <p:blipFill rotWithShape="1">
          <a:blip r:embed="rId2">
            <a:extLst>
              <a:ext uri="{28A0092B-C50C-407E-A947-70E740481C1C}">
                <a14:useLocalDpi xmlns:a14="http://schemas.microsoft.com/office/drawing/2010/main" val="0"/>
              </a:ext>
            </a:extLst>
          </a:blip>
          <a:srcRect l="15210" t="59435" b="7042"/>
          <a:stretch/>
        </p:blipFill>
        <p:spPr>
          <a:xfrm rot="10800000">
            <a:off x="-522652" y="1166757"/>
            <a:ext cx="10440965" cy="5497203"/>
          </a:xfrm>
          <a:prstGeom prst="rect">
            <a:avLst/>
          </a:prstGeom>
        </p:spPr>
      </p:pic>
    </p:spTree>
    <p:extLst>
      <p:ext uri="{BB962C8B-B14F-4D97-AF65-F5344CB8AC3E}">
        <p14:creationId xmlns:p14="http://schemas.microsoft.com/office/powerpoint/2010/main" val="35654363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they pick?</a:t>
            </a:r>
            <a:endParaRPr lang="en-US" dirty="0"/>
          </a:p>
        </p:txBody>
      </p:sp>
      <p:sp>
        <p:nvSpPr>
          <p:cNvPr id="3" name="Content Placeholder 2"/>
          <p:cNvSpPr>
            <a:spLocks noGrp="1"/>
          </p:cNvSpPr>
          <p:nvPr>
            <p:ph idx="1"/>
          </p:nvPr>
        </p:nvSpPr>
        <p:spPr/>
        <p:txBody>
          <a:bodyPr/>
          <a:lstStyle/>
          <a:p>
            <a:endParaRPr lang="en-US"/>
          </a:p>
        </p:txBody>
      </p:sp>
      <p:pic>
        <p:nvPicPr>
          <p:cNvPr id="4" name="Picture 3" descr="canon.jpeg"/>
          <p:cNvPicPr>
            <a:picLocks noChangeAspect="1"/>
          </p:cNvPicPr>
          <p:nvPr/>
        </p:nvPicPr>
        <p:blipFill rotWithShape="1">
          <a:blip r:embed="rId2">
            <a:extLst>
              <a:ext uri="{28A0092B-C50C-407E-A947-70E740481C1C}">
                <a14:useLocalDpi xmlns:a14="http://schemas.microsoft.com/office/drawing/2010/main" val="0"/>
              </a:ext>
            </a:extLst>
          </a:blip>
          <a:srcRect l="23154" t="9666" r="3162" b="61542"/>
          <a:stretch/>
        </p:blipFill>
        <p:spPr>
          <a:xfrm rot="10800000">
            <a:off x="-400686" y="1815516"/>
            <a:ext cx="9690154" cy="5042484"/>
          </a:xfrm>
          <a:prstGeom prst="rect">
            <a:avLst/>
          </a:prstGeom>
        </p:spPr>
      </p:pic>
      <p:pic>
        <p:nvPicPr>
          <p:cNvPr id="5" name="Picture 4" descr="canon.jpeg"/>
          <p:cNvPicPr>
            <a:picLocks noChangeAspect="1"/>
          </p:cNvPicPr>
          <p:nvPr/>
        </p:nvPicPr>
        <p:blipFill rotWithShape="1">
          <a:blip r:embed="rId2">
            <a:extLst>
              <a:ext uri="{28A0092B-C50C-407E-A947-70E740481C1C}">
                <a14:useLocalDpi xmlns:a14="http://schemas.microsoft.com/office/drawing/2010/main" val="0"/>
              </a:ext>
            </a:extLst>
          </a:blip>
          <a:srcRect l="25947" t="84124" r="3162" b="7520"/>
          <a:stretch/>
        </p:blipFill>
        <p:spPr>
          <a:xfrm rot="10800000">
            <a:off x="-400687" y="452360"/>
            <a:ext cx="9371698" cy="1471043"/>
          </a:xfrm>
          <a:prstGeom prst="rect">
            <a:avLst/>
          </a:prstGeom>
        </p:spPr>
      </p:pic>
    </p:spTree>
    <p:extLst>
      <p:ext uri="{BB962C8B-B14F-4D97-AF65-F5344CB8AC3E}">
        <p14:creationId xmlns:p14="http://schemas.microsoft.com/office/powerpoint/2010/main" val="16296270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 The unfinished decision</a:t>
            </a:r>
            <a:endParaRPr lang="en-US" dirty="0"/>
          </a:p>
        </p:txBody>
      </p:sp>
      <p:sp>
        <p:nvSpPr>
          <p:cNvPr id="3" name="Content Placeholder 2"/>
          <p:cNvSpPr>
            <a:spLocks noGrp="1"/>
          </p:cNvSpPr>
          <p:nvPr>
            <p:ph idx="1"/>
          </p:nvPr>
        </p:nvSpPr>
        <p:spPr/>
        <p:txBody>
          <a:bodyPr/>
          <a:lstStyle/>
          <a:p>
            <a:r>
              <a:rPr lang="en-US" dirty="0" smtClean="0"/>
              <a:t>Jerome (345-420)</a:t>
            </a:r>
          </a:p>
          <a:p>
            <a:pPr lvl="1"/>
            <a:r>
              <a:rPr lang="en-US" dirty="0" smtClean="0"/>
              <a:t>Translated the Bible into Latin.</a:t>
            </a:r>
          </a:p>
          <a:p>
            <a:pPr lvl="1"/>
            <a:r>
              <a:rPr lang="en-US" dirty="0" smtClean="0"/>
              <a:t>Included the Apocrypha in the Appendix</a:t>
            </a:r>
          </a:p>
          <a:p>
            <a:pPr lvl="2"/>
            <a:r>
              <a:rPr lang="en-US" dirty="0" smtClean="0"/>
              <a:t>Judith, </a:t>
            </a:r>
            <a:r>
              <a:rPr lang="en-US" dirty="0" err="1" smtClean="0"/>
              <a:t>Tobit</a:t>
            </a:r>
            <a:r>
              <a:rPr lang="en-US" dirty="0" smtClean="0"/>
              <a:t>, the Maccabees, Susanna, </a:t>
            </a:r>
            <a:r>
              <a:rPr lang="en-US" dirty="0" err="1" smtClean="0"/>
              <a:t>Bel</a:t>
            </a:r>
            <a:r>
              <a:rPr lang="en-US" dirty="0" smtClean="0"/>
              <a:t> and the Dragon: “these writing, though recognized as useful, were perceived as inferior in quality”</a:t>
            </a:r>
            <a:r>
              <a:rPr lang="en-US" baseline="30000" dirty="0" smtClean="0"/>
              <a:t>1</a:t>
            </a:r>
          </a:p>
          <a:p>
            <a:r>
              <a:rPr lang="en-US" dirty="0" smtClean="0"/>
              <a:t>Athanasius in 367: </a:t>
            </a:r>
            <a:r>
              <a:rPr lang="en-US" sz="2000" dirty="0" smtClean="0"/>
              <a:t>“other books besides these not indeed included in the canon</a:t>
            </a:r>
            <a:r>
              <a:rPr lang="is-IS" sz="2000" dirty="0" smtClean="0"/>
              <a:t>...” Wisdom of Solomon, Ben Sirach, Esther, Judith Tobit, Didache, the Shepherd of Hermas. </a:t>
            </a:r>
          </a:p>
          <a:p>
            <a:endParaRPr lang="is-IS" dirty="0" smtClean="0"/>
          </a:p>
          <a:p>
            <a:endParaRPr lang="en-US" sz="2000" dirty="0"/>
          </a:p>
        </p:txBody>
      </p:sp>
      <p:sp>
        <p:nvSpPr>
          <p:cNvPr id="4" name="TextBox 3"/>
          <p:cNvSpPr txBox="1"/>
          <p:nvPr/>
        </p:nvSpPr>
        <p:spPr>
          <a:xfrm>
            <a:off x="4834468" y="6421483"/>
            <a:ext cx="4185062" cy="369332"/>
          </a:xfrm>
          <a:prstGeom prst="rect">
            <a:avLst/>
          </a:prstGeom>
          <a:noFill/>
        </p:spPr>
        <p:txBody>
          <a:bodyPr wrap="square" rtlCol="0">
            <a:spAutoFit/>
          </a:bodyPr>
          <a:lstStyle/>
          <a:p>
            <a:r>
              <a:rPr lang="en-US" dirty="0" smtClean="0"/>
              <a:t>1. </a:t>
            </a:r>
            <a:r>
              <a:rPr lang="en-US" i="1" dirty="0" smtClean="0"/>
              <a:t>Our Legacy</a:t>
            </a:r>
            <a:r>
              <a:rPr lang="en-US" dirty="0" smtClean="0"/>
              <a:t> by John Hannah</a:t>
            </a:r>
            <a:endParaRPr lang="en-US" dirty="0"/>
          </a:p>
        </p:txBody>
      </p:sp>
    </p:spTree>
    <p:extLst>
      <p:ext uri="{BB962C8B-B14F-4D97-AF65-F5344CB8AC3E}">
        <p14:creationId xmlns:p14="http://schemas.microsoft.com/office/powerpoint/2010/main" val="977329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gustine_and_donatis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198" y="0"/>
            <a:ext cx="3771802" cy="2644150"/>
          </a:xfrm>
          <a:prstGeom prst="rect">
            <a:avLst/>
          </a:prstGeom>
        </p:spPr>
      </p:pic>
      <p:pic>
        <p:nvPicPr>
          <p:cNvPr id="4" name="Picture 3" descr="2bd6a84a0eeb66dd3203a94401aaca0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618" y="3727889"/>
            <a:ext cx="3328589" cy="2807243"/>
          </a:xfrm>
          <a:prstGeom prst="rect">
            <a:avLst/>
          </a:prstGeom>
        </p:spPr>
      </p:pic>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a:xfrm>
            <a:off x="312888" y="1797534"/>
            <a:ext cx="8229600" cy="4525963"/>
          </a:xfrm>
        </p:spPr>
        <p:txBody>
          <a:bodyPr/>
          <a:lstStyle/>
          <a:p>
            <a:r>
              <a:rPr lang="en-US" dirty="0" smtClean="0"/>
              <a:t>Council of Carthage (397)</a:t>
            </a:r>
          </a:p>
          <a:p>
            <a:pPr lvl="1"/>
            <a:r>
              <a:rPr lang="en-US" dirty="0" smtClean="0"/>
              <a:t>Augustine (354-430)</a:t>
            </a:r>
          </a:p>
          <a:p>
            <a:pPr lvl="1"/>
            <a:r>
              <a:rPr lang="en-US" dirty="0" smtClean="0"/>
              <a:t>Confirmed current NT canon</a:t>
            </a:r>
          </a:p>
          <a:p>
            <a:r>
              <a:rPr lang="en-US" dirty="0" smtClean="0"/>
              <a:t>Council of Carthage (418-419)</a:t>
            </a:r>
          </a:p>
          <a:p>
            <a:pPr lvl="1"/>
            <a:r>
              <a:rPr lang="en-US" dirty="0" smtClean="0"/>
              <a:t>Reaffirmed first council’s canon</a:t>
            </a:r>
          </a:p>
          <a:p>
            <a:pPr lvl="1"/>
            <a:endParaRPr lang="en-US" dirty="0" smtClean="0"/>
          </a:p>
          <a:p>
            <a:pPr lvl="1"/>
            <a:endParaRPr lang="en-US" dirty="0"/>
          </a:p>
        </p:txBody>
      </p:sp>
    </p:spTree>
    <p:extLst>
      <p:ext uri="{BB962C8B-B14F-4D97-AF65-F5344CB8AC3E}">
        <p14:creationId xmlns:p14="http://schemas.microsoft.com/office/powerpoint/2010/main" val="2282802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p:txBody>
          <a:bodyPr/>
          <a:lstStyle/>
          <a:p>
            <a:r>
              <a:rPr lang="en-US" dirty="0" smtClean="0"/>
              <a:t>Further study on canonicity</a:t>
            </a:r>
          </a:p>
          <a:p>
            <a:pPr lvl="1"/>
            <a:r>
              <a:rPr lang="en-US" i="1" dirty="0" smtClean="0"/>
              <a:t>The Canon of Scripture </a:t>
            </a:r>
            <a:r>
              <a:rPr lang="en-US" dirty="0" smtClean="0"/>
              <a:t>by F. F. Bruce</a:t>
            </a:r>
          </a:p>
          <a:p>
            <a:pPr lvl="1"/>
            <a:r>
              <a:rPr lang="en-US" i="1" dirty="0" smtClean="0"/>
              <a:t>Our Legacy </a:t>
            </a:r>
            <a:r>
              <a:rPr lang="en-US" dirty="0" smtClean="0"/>
              <a:t> by John Hannah</a:t>
            </a:r>
          </a:p>
          <a:p>
            <a:pPr lvl="1"/>
            <a:r>
              <a:rPr lang="en-US" i="1" dirty="0" smtClean="0"/>
              <a:t>The Canon of the New Testament </a:t>
            </a:r>
            <a:r>
              <a:rPr lang="en-US" dirty="0" smtClean="0"/>
              <a:t>by Bruce Metzger</a:t>
            </a:r>
          </a:p>
          <a:p>
            <a:pPr lvl="1"/>
            <a:r>
              <a:rPr lang="en-US" i="1" dirty="0" smtClean="0"/>
              <a:t>Turning Points </a:t>
            </a:r>
            <a:r>
              <a:rPr lang="en-US" dirty="0" smtClean="0"/>
              <a:t>by Mark Noll</a:t>
            </a:r>
            <a:endParaRPr lang="en-US" i="1" dirty="0"/>
          </a:p>
        </p:txBody>
      </p:sp>
    </p:spTree>
    <p:extLst>
      <p:ext uri="{BB962C8B-B14F-4D97-AF65-F5344CB8AC3E}">
        <p14:creationId xmlns:p14="http://schemas.microsoft.com/office/powerpoint/2010/main" val="11482292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p:txBody>
          <a:bodyPr/>
          <a:lstStyle/>
          <a:p>
            <a:r>
              <a:rPr lang="en-US" dirty="0" smtClean="0"/>
              <a:t>How do we know they got it right?</a:t>
            </a:r>
          </a:p>
          <a:p>
            <a:pPr lvl="1"/>
            <a:r>
              <a:rPr lang="en-US" dirty="0" smtClean="0"/>
              <a:t>We don’t... technically. </a:t>
            </a:r>
          </a:p>
          <a:p>
            <a:pPr lvl="1"/>
            <a:r>
              <a:rPr lang="en-US" dirty="0" smtClean="0"/>
              <a:t>Do you have good reasons?</a:t>
            </a:r>
          </a:p>
          <a:p>
            <a:r>
              <a:rPr lang="en-US" dirty="0" smtClean="0"/>
              <a:t>The question of canon </a:t>
            </a:r>
            <a:r>
              <a:rPr lang="en-US" dirty="0" err="1" smtClean="0"/>
              <a:t>wasn</a:t>
            </a:r>
            <a:r>
              <a:rPr lang="uk-UA" dirty="0" smtClean="0"/>
              <a:t>’</a:t>
            </a:r>
            <a:r>
              <a:rPr lang="en-US" dirty="0" smtClean="0"/>
              <a:t>t yet settled... More on that in the reformation</a:t>
            </a:r>
          </a:p>
          <a:p>
            <a:pPr marL="0" indent="0">
              <a:buNone/>
            </a:pPr>
            <a:endParaRPr lang="en-US" dirty="0" smtClean="0"/>
          </a:p>
          <a:p>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943669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20935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789px-Tetrarchy_map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9" y="-127000"/>
            <a:ext cx="9190789" cy="6985000"/>
          </a:xfrm>
          <a:prstGeom prst="rect">
            <a:avLst/>
          </a:prstGeom>
        </p:spPr>
      </p:pic>
    </p:spTree>
    <p:extLst>
      <p:ext uri="{BB962C8B-B14F-4D97-AF65-F5344CB8AC3E}">
        <p14:creationId xmlns:p14="http://schemas.microsoft.com/office/powerpoint/2010/main" val="2083319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Edict of Toleration Excerpt</a:t>
            </a:r>
            <a:endParaRPr lang="en-US" dirty="0"/>
          </a:p>
        </p:txBody>
      </p:sp>
      <p:sp>
        <p:nvSpPr>
          <p:cNvPr id="3" name="Content Placeholder 2"/>
          <p:cNvSpPr>
            <a:spLocks noGrp="1"/>
          </p:cNvSpPr>
          <p:nvPr>
            <p:ph idx="1"/>
          </p:nvPr>
        </p:nvSpPr>
        <p:spPr>
          <a:xfrm>
            <a:off x="457200" y="1417638"/>
            <a:ext cx="8229600" cy="5240791"/>
          </a:xfrm>
        </p:spPr>
        <p:txBody>
          <a:bodyPr>
            <a:normAutofit fontScale="92500" lnSpcReduction="10000"/>
          </a:bodyPr>
          <a:lstStyle/>
          <a:p>
            <a:pPr marL="0" indent="0">
              <a:buNone/>
            </a:pPr>
            <a:r>
              <a:rPr lang="en-US" dirty="0" smtClean="0"/>
              <a:t>“[…]for </a:t>
            </a:r>
            <a:r>
              <a:rPr lang="en-US" dirty="0"/>
              <a:t>in some way such arrogance had seized them [Christians] and such stupidity had overtaken them, that they did not follow the ancient institutions which possibly their own ancestors had formerly established […] but a great many being harassed endured all kinds of death. And since many continue in the same folly […] we have determined that we ought most cheerfully to extend our indulgence in this matter also; that they may again be Christians, and may rebuild the conventicles in which they were accustomed to assemble.”</a:t>
            </a:r>
          </a:p>
          <a:p>
            <a:pPr marL="0" indent="0">
              <a:buNone/>
            </a:pPr>
            <a:endParaRPr lang="en-US" dirty="0"/>
          </a:p>
        </p:txBody>
      </p:sp>
    </p:spTree>
    <p:extLst>
      <p:ext uri="{BB962C8B-B14F-4D97-AF65-F5344CB8AC3E}">
        <p14:creationId xmlns:p14="http://schemas.microsoft.com/office/powerpoint/2010/main" val="2299143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e-Capitole-StatueConstant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297" y="142675"/>
            <a:ext cx="3245703" cy="4327603"/>
          </a:xfrm>
          <a:prstGeom prst="rect">
            <a:avLst/>
          </a:prstGeom>
        </p:spPr>
      </p:pic>
      <p:sp>
        <p:nvSpPr>
          <p:cNvPr id="2" name="Title 1"/>
          <p:cNvSpPr>
            <a:spLocks noGrp="1"/>
          </p:cNvSpPr>
          <p:nvPr>
            <p:ph type="title"/>
          </p:nvPr>
        </p:nvSpPr>
        <p:spPr/>
        <p:txBody>
          <a:bodyPr/>
          <a:lstStyle/>
          <a:p>
            <a:r>
              <a:rPr lang="en-US" dirty="0" smtClean="0"/>
              <a:t>Constantine</a:t>
            </a:r>
            <a:endParaRPr lang="en-US" dirty="0"/>
          </a:p>
        </p:txBody>
      </p:sp>
      <p:sp>
        <p:nvSpPr>
          <p:cNvPr id="3" name="Content Placeholder 2"/>
          <p:cNvSpPr>
            <a:spLocks noGrp="1"/>
          </p:cNvSpPr>
          <p:nvPr>
            <p:ph idx="1"/>
          </p:nvPr>
        </p:nvSpPr>
        <p:spPr/>
        <p:txBody>
          <a:bodyPr/>
          <a:lstStyle/>
          <a:p>
            <a:r>
              <a:rPr lang="en-US" dirty="0" smtClean="0"/>
              <a:t>Who was he?</a:t>
            </a:r>
          </a:p>
          <a:p>
            <a:r>
              <a:rPr lang="en-US" dirty="0" smtClean="0"/>
              <a:t>What did he do?</a:t>
            </a:r>
          </a:p>
          <a:p>
            <a:r>
              <a:rPr lang="en-US" dirty="0" smtClean="0"/>
              <a:t>What were the effects?</a:t>
            </a:r>
            <a:endParaRPr lang="en-US" dirty="0"/>
          </a:p>
        </p:txBody>
      </p:sp>
    </p:spTree>
    <p:extLst>
      <p:ext uri="{BB962C8B-B14F-4D97-AF65-F5344CB8AC3E}">
        <p14:creationId xmlns:p14="http://schemas.microsoft.com/office/powerpoint/2010/main" val="27007663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e-Capitole-StatueConstant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297" y="142675"/>
            <a:ext cx="3245703" cy="4327603"/>
          </a:xfrm>
          <a:prstGeom prst="rect">
            <a:avLst/>
          </a:prstGeom>
        </p:spPr>
      </p:pic>
      <p:sp>
        <p:nvSpPr>
          <p:cNvPr id="2" name="Title 1"/>
          <p:cNvSpPr>
            <a:spLocks noGrp="1"/>
          </p:cNvSpPr>
          <p:nvPr>
            <p:ph type="title"/>
          </p:nvPr>
        </p:nvSpPr>
        <p:spPr/>
        <p:txBody>
          <a:bodyPr/>
          <a:lstStyle/>
          <a:p>
            <a:r>
              <a:rPr lang="en-US" dirty="0" smtClean="0"/>
              <a:t>Constantine</a:t>
            </a:r>
            <a:endParaRPr lang="en-US" dirty="0"/>
          </a:p>
        </p:txBody>
      </p:sp>
      <p:sp>
        <p:nvSpPr>
          <p:cNvPr id="3" name="Content Placeholder 2"/>
          <p:cNvSpPr>
            <a:spLocks noGrp="1"/>
          </p:cNvSpPr>
          <p:nvPr>
            <p:ph idx="1"/>
          </p:nvPr>
        </p:nvSpPr>
        <p:spPr/>
        <p:txBody>
          <a:bodyPr/>
          <a:lstStyle/>
          <a:p>
            <a:r>
              <a:rPr lang="en-US" dirty="0" smtClean="0"/>
              <a:t>Who was he?</a:t>
            </a:r>
          </a:p>
          <a:p>
            <a:pPr lvl="1"/>
            <a:r>
              <a:rPr lang="en-US" dirty="0" smtClean="0"/>
              <a:t>Roman General</a:t>
            </a:r>
          </a:p>
          <a:p>
            <a:pPr lvl="1"/>
            <a:r>
              <a:rPr lang="en-US" dirty="0" err="1" smtClean="0"/>
              <a:t>Milvian</a:t>
            </a:r>
            <a:r>
              <a:rPr lang="en-US" dirty="0" smtClean="0"/>
              <a:t> Bridge with </a:t>
            </a:r>
            <a:r>
              <a:rPr lang="en-US" dirty="0" err="1" smtClean="0"/>
              <a:t>Maxentius</a:t>
            </a:r>
            <a:endParaRPr lang="en-US" dirty="0" smtClean="0"/>
          </a:p>
          <a:p>
            <a:pPr lvl="1"/>
            <a:r>
              <a:rPr lang="en-US" dirty="0" smtClean="0"/>
              <a:t>“In this sign conquer”</a:t>
            </a:r>
          </a:p>
          <a:p>
            <a:pPr lvl="1"/>
            <a:r>
              <a:rPr lang="en-US" dirty="0" smtClean="0"/>
              <a:t>conversion</a:t>
            </a:r>
            <a:endParaRPr lang="en-US" dirty="0"/>
          </a:p>
          <a:p>
            <a:r>
              <a:rPr lang="en-US" dirty="0" smtClean="0"/>
              <a:t>What did he do?</a:t>
            </a:r>
          </a:p>
          <a:p>
            <a:r>
              <a:rPr lang="en-US" dirty="0" smtClean="0"/>
              <a:t>What were the effects?</a:t>
            </a:r>
            <a:endParaRPr lang="en-US" dirty="0"/>
          </a:p>
        </p:txBody>
      </p:sp>
    </p:spTree>
    <p:extLst>
      <p:ext uri="{BB962C8B-B14F-4D97-AF65-F5344CB8AC3E}">
        <p14:creationId xmlns:p14="http://schemas.microsoft.com/office/powerpoint/2010/main" val="23391276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attle_of_the_Milvian_Bridge_by_Giulio_Romano,_152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165" y="1270000"/>
            <a:ext cx="10026165" cy="4202259"/>
          </a:xfrm>
          <a:prstGeom prst="rect">
            <a:avLst/>
          </a:prstGeom>
        </p:spPr>
      </p:pic>
    </p:spTree>
    <p:extLst>
      <p:ext uri="{BB962C8B-B14F-4D97-AF65-F5344CB8AC3E}">
        <p14:creationId xmlns:p14="http://schemas.microsoft.com/office/powerpoint/2010/main" val="323494847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6a0177444b0c2e970d01bb08938f8c970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877"/>
            <a:ext cx="9205226" cy="5751286"/>
          </a:xfrm>
          <a:prstGeom prst="rect">
            <a:avLst/>
          </a:prstGeom>
        </p:spPr>
      </p:pic>
    </p:spTree>
    <p:extLst>
      <p:ext uri="{BB962C8B-B14F-4D97-AF65-F5344CB8AC3E}">
        <p14:creationId xmlns:p14="http://schemas.microsoft.com/office/powerpoint/2010/main" val="2978372684"/>
      </p:ext>
    </p:extLst>
  </p:cSld>
  <p:clrMapOvr>
    <a:masterClrMapping/>
  </p:clrMapOvr>
</p:sld>
</file>

<file path=ppt/theme/theme1.xml><?xml version="1.0" encoding="utf-8"?>
<a:theme xmlns:a="http://schemas.openxmlformats.org/drawingml/2006/main" name="Yellow Histo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Yellow History.thmx</Template>
  <TotalTime>264</TotalTime>
  <Words>1684</Words>
  <Application>Microsoft Macintosh PowerPoint</Application>
  <PresentationFormat>On-screen Show (4:3)</PresentationFormat>
  <Paragraphs>239</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Yellow History</vt:lpstr>
      <vt:lpstr>Church History</vt:lpstr>
      <vt:lpstr>Lesson Outline</vt:lpstr>
      <vt:lpstr>Context</vt:lpstr>
      <vt:lpstr>PowerPoint Presentation</vt:lpstr>
      <vt:lpstr>Edict of Toleration Excerpt</vt:lpstr>
      <vt:lpstr>Constantine</vt:lpstr>
      <vt:lpstr>Constantine</vt:lpstr>
      <vt:lpstr>PowerPoint Presentation</vt:lpstr>
      <vt:lpstr>PowerPoint Presentation</vt:lpstr>
      <vt:lpstr>Constantine</vt:lpstr>
      <vt:lpstr>PowerPoint Presentation</vt:lpstr>
      <vt:lpstr>Constantine</vt:lpstr>
      <vt:lpstr>Christ</vt:lpstr>
      <vt:lpstr>PowerPoint Presentation</vt:lpstr>
      <vt:lpstr>Christ</vt:lpstr>
      <vt:lpstr>Major Church Councils</vt:lpstr>
      <vt:lpstr>Christ</vt:lpstr>
      <vt:lpstr>Athanasius</vt:lpstr>
      <vt:lpstr>Athanasian Creed Excerpt</vt:lpstr>
      <vt:lpstr>PowerPoint Presentation</vt:lpstr>
      <vt:lpstr>The Creed of Nicaea-Constantinople</vt:lpstr>
      <vt:lpstr>PowerPoint Presentation</vt:lpstr>
      <vt:lpstr>Definition of Chalcedon</vt:lpstr>
      <vt:lpstr>PowerPoint Presentation</vt:lpstr>
      <vt:lpstr>Canon</vt:lpstr>
      <vt:lpstr>Canon</vt:lpstr>
      <vt:lpstr>Canon</vt:lpstr>
      <vt:lpstr>Canon</vt:lpstr>
      <vt:lpstr>What did they pick?</vt:lpstr>
      <vt:lpstr>What did they pick?</vt:lpstr>
      <vt:lpstr>What did they pick?</vt:lpstr>
      <vt:lpstr>Canon: The unfinished decision</vt:lpstr>
      <vt:lpstr>Canon</vt:lpstr>
      <vt:lpstr>Canon</vt:lpstr>
      <vt:lpstr>Canon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History</dc:title>
  <dc:creator>Stephen Curto</dc:creator>
  <cp:lastModifiedBy>Stephen Curto</cp:lastModifiedBy>
  <cp:revision>11</cp:revision>
  <cp:lastPrinted>2016-01-24T19:36:27Z</cp:lastPrinted>
  <dcterms:created xsi:type="dcterms:W3CDTF">2016-01-24T01:44:59Z</dcterms:created>
  <dcterms:modified xsi:type="dcterms:W3CDTF">2016-01-24T21:37:22Z</dcterms:modified>
</cp:coreProperties>
</file>