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76" r:id="rId4"/>
    <p:sldId id="258" r:id="rId5"/>
    <p:sldId id="283" r:id="rId6"/>
    <p:sldId id="284" r:id="rId7"/>
    <p:sldId id="286" r:id="rId8"/>
    <p:sldId id="287" r:id="rId9"/>
    <p:sldId id="259" r:id="rId10"/>
    <p:sldId id="265" r:id="rId11"/>
    <p:sldId id="260" r:id="rId12"/>
    <p:sldId id="266" r:id="rId13"/>
    <p:sldId id="282" r:id="rId14"/>
    <p:sldId id="285" r:id="rId15"/>
    <p:sldId id="267" r:id="rId16"/>
    <p:sldId id="269" r:id="rId17"/>
    <p:sldId id="270" r:id="rId18"/>
    <p:sldId id="271" r:id="rId19"/>
    <p:sldId id="272" r:id="rId20"/>
    <p:sldId id="268" r:id="rId21"/>
    <p:sldId id="273" r:id="rId22"/>
    <p:sldId id="275" r:id="rId23"/>
    <p:sldId id="274" r:id="rId24"/>
    <p:sldId id="261" r:id="rId25"/>
    <p:sldId id="277" r:id="rId26"/>
    <p:sldId id="278" r:id="rId27"/>
    <p:sldId id="279" r:id="rId28"/>
    <p:sldId id="280" r:id="rId29"/>
    <p:sldId id="281" r:id="rId30"/>
    <p:sldId id="288" r:id="rId31"/>
    <p:sldId id="2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277"/>
    <p:restoredTop sz="93794"/>
  </p:normalViewPr>
  <p:slideViewPr>
    <p:cSldViewPr snapToGrid="0" snapToObjects="1">
      <p:cViewPr>
        <p:scale>
          <a:sx n="66" d="100"/>
          <a:sy n="66" d="100"/>
        </p:scale>
        <p:origin x="256"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C305D-DED2-9942-B1DF-D65413941C95}" type="datetimeFigureOut">
              <a:rPr lang="en-US" smtClean="0"/>
              <a:t>2/4/17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3BB93-2FD4-8B41-92C7-250797F58500}" type="slidenum">
              <a:rPr lang="en-US" smtClean="0"/>
              <a:t>‹#›</a:t>
            </a:fld>
            <a:endParaRPr lang="en-US"/>
          </a:p>
        </p:txBody>
      </p:sp>
    </p:spTree>
    <p:extLst>
      <p:ext uri="{BB962C8B-B14F-4D97-AF65-F5344CB8AC3E}">
        <p14:creationId xmlns:p14="http://schemas.microsoft.com/office/powerpoint/2010/main" val="87483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84401"/>
            <a:ext cx="9144000" cy="2387600"/>
          </a:xfrm>
        </p:spPr>
        <p:txBody>
          <a:bodyPr anchor="ctr"/>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572001"/>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26CE58-8B1C-1B48-8EE2-8D015EA51302}" type="datetimeFigureOut">
              <a:rPr lang="en-US" smtClean="0"/>
              <a:t>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AFA6-EC33-784B-9E36-7100B91D6DBE}" type="slidenum">
              <a:rPr lang="en-US" smtClean="0"/>
              <a:t>‹#›</a:t>
            </a:fld>
            <a:endParaRPr lang="en-US"/>
          </a:p>
        </p:txBody>
      </p:sp>
    </p:spTree>
    <p:extLst>
      <p:ext uri="{BB962C8B-B14F-4D97-AF65-F5344CB8AC3E}">
        <p14:creationId xmlns:p14="http://schemas.microsoft.com/office/powerpoint/2010/main" val="314889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6CE58-8B1C-1B48-8EE2-8D015EA51302}" type="datetimeFigureOut">
              <a:rPr lang="en-US" smtClean="0"/>
              <a:t>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AFA6-EC33-784B-9E36-7100B91D6DBE}" type="slidenum">
              <a:rPr lang="en-US" smtClean="0"/>
              <a:t>‹#›</a:t>
            </a:fld>
            <a:endParaRPr lang="en-US"/>
          </a:p>
        </p:txBody>
      </p:sp>
    </p:spTree>
    <p:extLst>
      <p:ext uri="{BB962C8B-B14F-4D97-AF65-F5344CB8AC3E}">
        <p14:creationId xmlns:p14="http://schemas.microsoft.com/office/powerpoint/2010/main" val="195523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6CE58-8B1C-1B48-8EE2-8D015EA51302}" type="datetimeFigureOut">
              <a:rPr lang="en-US" smtClean="0"/>
              <a:t>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AFA6-EC33-784B-9E36-7100B91D6DBE}" type="slidenum">
              <a:rPr lang="en-US" smtClean="0"/>
              <a:t>‹#›</a:t>
            </a:fld>
            <a:endParaRPr lang="en-US"/>
          </a:p>
        </p:txBody>
      </p:sp>
    </p:spTree>
    <p:extLst>
      <p:ext uri="{BB962C8B-B14F-4D97-AF65-F5344CB8AC3E}">
        <p14:creationId xmlns:p14="http://schemas.microsoft.com/office/powerpoint/2010/main" val="85636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6CE58-8B1C-1B48-8EE2-8D015EA51302}" type="datetimeFigureOut">
              <a:rPr lang="en-US" smtClean="0"/>
              <a:t>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AFA6-EC33-784B-9E36-7100B91D6DBE}" type="slidenum">
              <a:rPr lang="en-US" smtClean="0"/>
              <a:t>‹#›</a:t>
            </a:fld>
            <a:endParaRPr lang="en-US"/>
          </a:p>
        </p:txBody>
      </p:sp>
    </p:spTree>
    <p:extLst>
      <p:ext uri="{BB962C8B-B14F-4D97-AF65-F5344CB8AC3E}">
        <p14:creationId xmlns:p14="http://schemas.microsoft.com/office/powerpoint/2010/main" val="95564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6CE58-8B1C-1B48-8EE2-8D015EA51302}" type="datetimeFigureOut">
              <a:rPr lang="en-US" smtClean="0"/>
              <a:t>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AFA6-EC33-784B-9E36-7100B91D6DBE}" type="slidenum">
              <a:rPr lang="en-US" smtClean="0"/>
              <a:t>‹#›</a:t>
            </a:fld>
            <a:endParaRPr lang="en-US"/>
          </a:p>
        </p:txBody>
      </p:sp>
    </p:spTree>
    <p:extLst>
      <p:ext uri="{BB962C8B-B14F-4D97-AF65-F5344CB8AC3E}">
        <p14:creationId xmlns:p14="http://schemas.microsoft.com/office/powerpoint/2010/main" val="57646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26CE58-8B1C-1B48-8EE2-8D015EA51302}" type="datetimeFigureOut">
              <a:rPr lang="en-US" smtClean="0"/>
              <a:t>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0AFA6-EC33-784B-9E36-7100B91D6DBE}" type="slidenum">
              <a:rPr lang="en-US" smtClean="0"/>
              <a:t>‹#›</a:t>
            </a:fld>
            <a:endParaRPr lang="en-US"/>
          </a:p>
        </p:txBody>
      </p:sp>
    </p:spTree>
    <p:extLst>
      <p:ext uri="{BB962C8B-B14F-4D97-AF65-F5344CB8AC3E}">
        <p14:creationId xmlns:p14="http://schemas.microsoft.com/office/powerpoint/2010/main" val="131966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26CE58-8B1C-1B48-8EE2-8D015EA51302}" type="datetimeFigureOut">
              <a:rPr lang="en-US" smtClean="0"/>
              <a:t>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0AFA6-EC33-784B-9E36-7100B91D6DBE}" type="slidenum">
              <a:rPr lang="en-US" smtClean="0"/>
              <a:t>‹#›</a:t>
            </a:fld>
            <a:endParaRPr lang="en-US"/>
          </a:p>
        </p:txBody>
      </p:sp>
    </p:spTree>
    <p:extLst>
      <p:ext uri="{BB962C8B-B14F-4D97-AF65-F5344CB8AC3E}">
        <p14:creationId xmlns:p14="http://schemas.microsoft.com/office/powerpoint/2010/main" val="41138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26CE58-8B1C-1B48-8EE2-8D015EA51302}" type="datetimeFigureOut">
              <a:rPr lang="en-US" smtClean="0"/>
              <a:t>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0AFA6-EC33-784B-9E36-7100B91D6DBE}" type="slidenum">
              <a:rPr lang="en-US" smtClean="0"/>
              <a:t>‹#›</a:t>
            </a:fld>
            <a:endParaRPr lang="en-US"/>
          </a:p>
        </p:txBody>
      </p:sp>
    </p:spTree>
    <p:extLst>
      <p:ext uri="{BB962C8B-B14F-4D97-AF65-F5344CB8AC3E}">
        <p14:creationId xmlns:p14="http://schemas.microsoft.com/office/powerpoint/2010/main" val="147064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6CE58-8B1C-1B48-8EE2-8D015EA51302}" type="datetimeFigureOut">
              <a:rPr lang="en-US" smtClean="0"/>
              <a:t>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0AFA6-EC33-784B-9E36-7100B91D6DBE}" type="slidenum">
              <a:rPr lang="en-US" smtClean="0"/>
              <a:t>‹#›</a:t>
            </a:fld>
            <a:endParaRPr lang="en-US"/>
          </a:p>
        </p:txBody>
      </p:sp>
    </p:spTree>
    <p:extLst>
      <p:ext uri="{BB962C8B-B14F-4D97-AF65-F5344CB8AC3E}">
        <p14:creationId xmlns:p14="http://schemas.microsoft.com/office/powerpoint/2010/main" val="171149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6CE58-8B1C-1B48-8EE2-8D015EA51302}" type="datetimeFigureOut">
              <a:rPr lang="en-US" smtClean="0"/>
              <a:t>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0AFA6-EC33-784B-9E36-7100B91D6DBE}" type="slidenum">
              <a:rPr lang="en-US" smtClean="0"/>
              <a:t>‹#›</a:t>
            </a:fld>
            <a:endParaRPr lang="en-US"/>
          </a:p>
        </p:txBody>
      </p:sp>
    </p:spTree>
    <p:extLst>
      <p:ext uri="{BB962C8B-B14F-4D97-AF65-F5344CB8AC3E}">
        <p14:creationId xmlns:p14="http://schemas.microsoft.com/office/powerpoint/2010/main" val="161804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6CE58-8B1C-1B48-8EE2-8D015EA51302}" type="datetimeFigureOut">
              <a:rPr lang="en-US" smtClean="0"/>
              <a:t>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0AFA6-EC33-784B-9E36-7100B91D6DBE}" type="slidenum">
              <a:rPr lang="en-US" smtClean="0"/>
              <a:t>‹#›</a:t>
            </a:fld>
            <a:endParaRPr lang="en-US"/>
          </a:p>
        </p:txBody>
      </p:sp>
    </p:spTree>
    <p:extLst>
      <p:ext uri="{BB962C8B-B14F-4D97-AF65-F5344CB8AC3E}">
        <p14:creationId xmlns:p14="http://schemas.microsoft.com/office/powerpoint/2010/main" val="8454636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6CE58-8B1C-1B48-8EE2-8D015EA51302}" type="datetimeFigureOut">
              <a:rPr lang="en-US" smtClean="0"/>
              <a:t>2/4/17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0AFA6-EC33-784B-9E36-7100B91D6DBE}" type="slidenum">
              <a:rPr lang="en-US" smtClean="0"/>
              <a:t>‹#›</a:t>
            </a:fld>
            <a:endParaRPr lang="en-US"/>
          </a:p>
        </p:txBody>
      </p:sp>
    </p:spTree>
    <p:extLst>
      <p:ext uri="{BB962C8B-B14F-4D97-AF65-F5344CB8AC3E}">
        <p14:creationId xmlns:p14="http://schemas.microsoft.com/office/powerpoint/2010/main" val="802945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lumMod val="95000"/>
            </a:schemeClr>
          </a:solidFill>
          <a:effectLst>
            <a:outerShdw blurRad="12700" dist="76200" dir="3000000" algn="tl" rotWithShape="0">
              <a:prstClr val="black"/>
            </a:outerShdw>
          </a:effectLst>
          <a:latin typeface="Book Antiqua" charset="0"/>
          <a:ea typeface="Book Antiqua" charset="0"/>
          <a:cs typeface="Book Antiqua"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bg1"/>
          </a:solidFill>
          <a:effectLst>
            <a:outerShdw blurRad="12700" dist="63500" dir="3000000" algn="tl" rotWithShape="0">
              <a:prstClr val="black"/>
            </a:outerShdw>
          </a:effectLst>
          <a:latin typeface="Book Antiqua" charset="0"/>
          <a:ea typeface="Book Antiqua" charset="0"/>
          <a:cs typeface="Book Antiqua" charset="0"/>
        </a:defRPr>
      </a:lvl1pPr>
      <a:lvl2pPr marL="685800" indent="-228600" algn="l" defTabSz="914400" rtl="0" eaLnBrk="1" latinLnBrk="0" hangingPunct="1">
        <a:lnSpc>
          <a:spcPct val="90000"/>
        </a:lnSpc>
        <a:spcBef>
          <a:spcPts val="500"/>
        </a:spcBef>
        <a:buFont typeface="Arial"/>
        <a:buChar char="•"/>
        <a:defRPr sz="3200" kern="1200">
          <a:solidFill>
            <a:schemeClr val="bg1"/>
          </a:solidFill>
          <a:effectLst>
            <a:outerShdw blurRad="12700" dist="63500" dir="3000000" algn="tl" rotWithShape="0">
              <a:prstClr val="black"/>
            </a:outerShdw>
          </a:effectLst>
          <a:latin typeface="Book Antiqua" charset="0"/>
          <a:ea typeface="Book Antiqua" charset="0"/>
          <a:cs typeface="Book Antiqua" charset="0"/>
        </a:defRPr>
      </a:lvl2pPr>
      <a:lvl3pPr marL="1143000" indent="-228600" algn="l" defTabSz="914400" rtl="0" eaLnBrk="1" latinLnBrk="0" hangingPunct="1">
        <a:lnSpc>
          <a:spcPct val="90000"/>
        </a:lnSpc>
        <a:spcBef>
          <a:spcPts val="500"/>
        </a:spcBef>
        <a:buFont typeface="Arial"/>
        <a:buChar char="•"/>
        <a:defRPr sz="2800" kern="1200">
          <a:solidFill>
            <a:schemeClr val="bg1"/>
          </a:solidFill>
          <a:effectLst>
            <a:outerShdw blurRad="12700" dist="63500" dir="3000000" algn="tl" rotWithShape="0">
              <a:prstClr val="black"/>
            </a:outerShdw>
          </a:effectLst>
          <a:latin typeface="Book Antiqua" charset="0"/>
          <a:ea typeface="Book Antiqua" charset="0"/>
          <a:cs typeface="Book Antiqua" charset="0"/>
        </a:defRPr>
      </a:lvl3pPr>
      <a:lvl4pPr marL="1600200" indent="-228600" algn="l" defTabSz="914400" rtl="0" eaLnBrk="1" latinLnBrk="0" hangingPunct="1">
        <a:lnSpc>
          <a:spcPct val="90000"/>
        </a:lnSpc>
        <a:spcBef>
          <a:spcPts val="500"/>
        </a:spcBef>
        <a:buFont typeface="Arial"/>
        <a:buChar char="•"/>
        <a:defRPr sz="2400" kern="1200">
          <a:solidFill>
            <a:schemeClr val="bg1"/>
          </a:solidFill>
          <a:effectLst>
            <a:outerShdw blurRad="12700" dist="63500" dir="3000000" algn="tl" rotWithShape="0">
              <a:prstClr val="black"/>
            </a:outerShdw>
          </a:effectLst>
          <a:latin typeface="Book Antiqua" charset="0"/>
          <a:ea typeface="Book Antiqua" charset="0"/>
          <a:cs typeface="Book Antiqua" charset="0"/>
        </a:defRPr>
      </a:lvl4pPr>
      <a:lvl5pPr marL="2057400" indent="-228600" algn="l" defTabSz="914400" rtl="0" eaLnBrk="1" latinLnBrk="0" hangingPunct="1">
        <a:lnSpc>
          <a:spcPct val="90000"/>
        </a:lnSpc>
        <a:spcBef>
          <a:spcPts val="500"/>
        </a:spcBef>
        <a:buFont typeface="Arial"/>
        <a:buChar char="•"/>
        <a:defRPr sz="2400" kern="1200">
          <a:solidFill>
            <a:schemeClr val="bg1"/>
          </a:solidFill>
          <a:effectLst>
            <a:outerShdw blurRad="12700" dist="63500" dir="3000000" algn="tl" rotWithShape="0">
              <a:prstClr val="black"/>
            </a:outerShdw>
          </a:effectLst>
          <a:latin typeface="Book Antiqua" charset="0"/>
          <a:ea typeface="Book Antiqua" charset="0"/>
          <a:cs typeface="Book Antiqu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Christology</a:t>
            </a:r>
            <a:endParaRPr lang="en-US" dirty="0"/>
          </a:p>
        </p:txBody>
      </p:sp>
      <p:sp>
        <p:nvSpPr>
          <p:cNvPr id="3" name="Subtitle 2"/>
          <p:cNvSpPr>
            <a:spLocks noGrp="1"/>
          </p:cNvSpPr>
          <p:nvPr>
            <p:ph type="subTitle" idx="1"/>
          </p:nvPr>
        </p:nvSpPr>
        <p:spPr>
          <a:xfrm>
            <a:off x="1524000" y="4286251"/>
            <a:ext cx="9144000" cy="1655762"/>
          </a:xfrm>
        </p:spPr>
        <p:txBody>
          <a:bodyPr/>
          <a:lstStyle/>
          <a:p>
            <a:r>
              <a:rPr lang="en-US" dirty="0" smtClean="0"/>
              <a:t>“Words about the Anointed One”</a:t>
            </a:r>
            <a:endParaRPr lang="en-US" dirty="0"/>
          </a:p>
        </p:txBody>
      </p:sp>
      <p:sp>
        <p:nvSpPr>
          <p:cNvPr id="4" name="Subtitle 2"/>
          <p:cNvSpPr txBox="1">
            <a:spLocks/>
          </p:cNvSpPr>
          <p:nvPr/>
        </p:nvSpPr>
        <p:spPr>
          <a:xfrm>
            <a:off x="9586654" y="5975710"/>
            <a:ext cx="1689847" cy="833717"/>
          </a:xfrm>
          <a:prstGeom prst="rect">
            <a:avLst/>
          </a:prstGeom>
        </p:spPr>
        <p:txBody>
          <a:bodyPr>
            <a:noAutofit/>
          </a:bodyPr>
          <a:lstStyle>
            <a:lvl1pPr marL="0" indent="0" algn="ctr" defTabSz="342900" rtl="0" eaLnBrk="1" latinLnBrk="0" hangingPunct="1">
              <a:spcBef>
                <a:spcPct val="20000"/>
              </a:spcBef>
              <a:buFont typeface="Arial"/>
              <a:buNone/>
              <a:defRPr sz="32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1pPr>
            <a:lvl2pPr marL="342900" indent="0" algn="ctr" defTabSz="342900" rtl="0" eaLnBrk="1" latinLnBrk="0" hangingPunct="1">
              <a:spcBef>
                <a:spcPct val="20000"/>
              </a:spcBef>
              <a:buFont typeface="Arial"/>
              <a:buNone/>
              <a:defRPr sz="28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2pPr>
            <a:lvl3pPr marL="685800" indent="0" algn="ctr" defTabSz="342900" rtl="0" eaLnBrk="1" latinLnBrk="0" hangingPunct="1">
              <a:spcBef>
                <a:spcPct val="20000"/>
              </a:spcBef>
              <a:buFont typeface="Arial"/>
              <a:buNone/>
              <a:defRPr sz="26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3pPr>
            <a:lvl4pPr marL="10287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4pPr>
            <a:lvl5pPr marL="13716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r" fontAlgn="auto">
              <a:spcAft>
                <a:spcPts val="0"/>
              </a:spcAft>
              <a:defRPr/>
            </a:pPr>
            <a:r>
              <a:rPr lang="en-US" sz="1400" dirty="0" smtClean="0">
                <a:ln w="3175">
                  <a:noFill/>
                </a:ln>
                <a:solidFill>
                  <a:schemeClr val="bg1"/>
                </a:solidFill>
                <a:effectLst>
                  <a:outerShdw dist="63500" dir="2700000" algn="tl" rotWithShape="0">
                    <a:srgbClr val="000000"/>
                  </a:outerShdw>
                </a:effectLst>
              </a:rPr>
              <a:t>By Stephen </a:t>
            </a:r>
            <a:r>
              <a:rPr lang="en-US" sz="1400" dirty="0" err="1" smtClean="0">
                <a:ln w="3175">
                  <a:noFill/>
                </a:ln>
                <a:solidFill>
                  <a:schemeClr val="bg1"/>
                </a:solidFill>
                <a:effectLst>
                  <a:outerShdw dist="63500" dir="2700000" algn="tl" rotWithShape="0">
                    <a:srgbClr val="000000"/>
                  </a:outerShdw>
                </a:effectLst>
              </a:rPr>
              <a:t>Curto</a:t>
            </a:r>
            <a:endParaRPr lang="en-US" sz="1400" dirty="0" smtClean="0">
              <a:ln w="3175">
                <a:noFill/>
              </a:ln>
              <a:solidFill>
                <a:schemeClr val="bg1"/>
              </a:solidFill>
              <a:effectLst>
                <a:outerShdw dist="63500" dir="2700000" algn="tl" rotWithShape="0">
                  <a:srgbClr val="000000"/>
                </a:outerShdw>
              </a:effectLst>
            </a:endParaRPr>
          </a:p>
          <a:p>
            <a:pPr algn="r" fontAlgn="auto">
              <a:spcAft>
                <a:spcPts val="0"/>
              </a:spcAft>
              <a:defRPr/>
            </a:pPr>
            <a:r>
              <a:rPr lang="en-US" sz="1400" dirty="0" smtClean="0">
                <a:ln w="3175">
                  <a:noFill/>
                </a:ln>
                <a:solidFill>
                  <a:schemeClr val="bg1"/>
                </a:solidFill>
                <a:effectLst>
                  <a:outerShdw dist="63500" dir="2700000" algn="tl" rotWithShape="0">
                    <a:srgbClr val="000000"/>
                  </a:outerShdw>
                </a:effectLst>
              </a:rPr>
              <a:t>For </a:t>
            </a:r>
            <a:r>
              <a:rPr lang="en-US" sz="1400" dirty="0" err="1" smtClean="0">
                <a:ln w="3175">
                  <a:noFill/>
                </a:ln>
                <a:solidFill>
                  <a:schemeClr val="bg1"/>
                </a:solidFill>
                <a:effectLst>
                  <a:outerShdw dist="63500" dir="2700000" algn="tl" rotWithShape="0">
                    <a:srgbClr val="000000"/>
                  </a:outerShdw>
                </a:effectLst>
              </a:rPr>
              <a:t>Homegroup</a:t>
            </a:r>
            <a:endParaRPr lang="en-US" sz="1400" dirty="0" smtClean="0">
              <a:ln w="3175">
                <a:noFill/>
              </a:ln>
              <a:solidFill>
                <a:schemeClr val="bg1"/>
              </a:solidFill>
              <a:effectLst>
                <a:outerShdw dist="63500" dir="2700000" algn="tl" rotWithShape="0">
                  <a:srgbClr val="000000"/>
                </a:outerShdw>
              </a:effectLst>
            </a:endParaRPr>
          </a:p>
          <a:p>
            <a:pPr algn="r" fontAlgn="auto">
              <a:spcAft>
                <a:spcPts val="0"/>
              </a:spcAft>
              <a:defRPr/>
            </a:pPr>
            <a:r>
              <a:rPr lang="en-US" sz="1400" dirty="0" smtClean="0">
                <a:ln w="3175">
                  <a:noFill/>
                </a:ln>
                <a:solidFill>
                  <a:schemeClr val="bg1"/>
                </a:solidFill>
                <a:effectLst>
                  <a:outerShdw dist="63500" dir="2700000" algn="tl" rotWithShape="0">
                    <a:srgbClr val="000000"/>
                  </a:outerShdw>
                </a:effectLst>
              </a:rPr>
              <a:t>February 5, 2017</a:t>
            </a:r>
            <a:endParaRPr lang="en-US" sz="1400" dirty="0">
              <a:ln w="3175">
                <a:noFill/>
              </a:ln>
              <a:solidFill>
                <a:schemeClr val="bg1"/>
              </a:solidFill>
              <a:effectLst>
                <a:outerShdw dist="63500" dir="2700000" algn="tl" rotWithShape="0">
                  <a:srgbClr val="000000"/>
                </a:outerShdw>
              </a:effectLst>
            </a:endParaRPr>
          </a:p>
        </p:txBody>
      </p:sp>
      <p:pic>
        <p:nvPicPr>
          <p:cNvPr id="5" name="Picture 4" descr="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7600" y="6024283"/>
            <a:ext cx="759106" cy="7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54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Roles/Titles</a:t>
            </a:r>
            <a:endParaRPr lang="en-US" dirty="0"/>
          </a:p>
        </p:txBody>
      </p:sp>
      <p:sp>
        <p:nvSpPr>
          <p:cNvPr id="3" name="Content Placeholder 2"/>
          <p:cNvSpPr>
            <a:spLocks noGrp="1"/>
          </p:cNvSpPr>
          <p:nvPr>
            <p:ph idx="1"/>
          </p:nvPr>
        </p:nvSpPr>
        <p:spPr/>
        <p:txBody>
          <a:bodyPr/>
          <a:lstStyle/>
          <a:p>
            <a:r>
              <a:rPr lang="en-US" dirty="0"/>
              <a:t>Son of God (Mk 15:39</a:t>
            </a:r>
            <a:r>
              <a:rPr lang="en-US" dirty="0" smtClean="0"/>
              <a:t>) [Priest</a:t>
            </a:r>
            <a:r>
              <a:rPr lang="en-US" dirty="0"/>
              <a:t>]</a:t>
            </a:r>
          </a:p>
          <a:p>
            <a:r>
              <a:rPr lang="en-US" dirty="0"/>
              <a:t>Son of Man (Dan 7:13; Mk 14:62</a:t>
            </a:r>
            <a:r>
              <a:rPr lang="en-US" dirty="0" smtClean="0"/>
              <a:t>) </a:t>
            </a:r>
            <a:r>
              <a:rPr lang="en-US" dirty="0"/>
              <a:t>[</a:t>
            </a:r>
            <a:r>
              <a:rPr lang="en-US" dirty="0" smtClean="0"/>
              <a:t>Prophet]</a:t>
            </a:r>
            <a:endParaRPr lang="en-US" dirty="0"/>
          </a:p>
          <a:p>
            <a:r>
              <a:rPr lang="en-US" dirty="0"/>
              <a:t>Son of David (Lk 18:38</a:t>
            </a:r>
            <a:r>
              <a:rPr lang="en-US" dirty="0" smtClean="0"/>
              <a:t>) </a:t>
            </a:r>
            <a:r>
              <a:rPr lang="en-US" dirty="0"/>
              <a:t>[</a:t>
            </a:r>
            <a:r>
              <a:rPr lang="en-US" dirty="0" smtClean="0"/>
              <a:t>King]</a:t>
            </a:r>
            <a:endParaRPr lang="en-US" dirty="0"/>
          </a:p>
          <a:p>
            <a:r>
              <a:rPr lang="en-US" dirty="0"/>
              <a:t>Christ (Messiah) (Matt 16:16</a:t>
            </a:r>
            <a:r>
              <a:rPr lang="en-US" dirty="0" smtClean="0"/>
              <a:t>)</a:t>
            </a:r>
          </a:p>
          <a:p>
            <a:r>
              <a:rPr lang="en-US" dirty="0" smtClean="0"/>
              <a:t>The Seed (</a:t>
            </a:r>
            <a:r>
              <a:rPr lang="en-US" dirty="0"/>
              <a:t>Gen 3:15; Gal 3:16)</a:t>
            </a:r>
          </a:p>
          <a:p>
            <a:endParaRPr lang="en-US" dirty="0"/>
          </a:p>
          <a:p>
            <a:endParaRPr lang="en-US" dirty="0"/>
          </a:p>
        </p:txBody>
      </p:sp>
    </p:spTree>
    <p:extLst>
      <p:ext uri="{BB962C8B-B14F-4D97-AF65-F5344CB8AC3E}">
        <p14:creationId xmlns:p14="http://schemas.microsoft.com/office/powerpoint/2010/main" val="154835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Hypostatic Union</a:t>
            </a:r>
            <a:endParaRPr lang="en-US" dirty="0"/>
          </a:p>
        </p:txBody>
      </p:sp>
      <p:sp>
        <p:nvSpPr>
          <p:cNvPr id="3" name="Content Placeholder 2"/>
          <p:cNvSpPr>
            <a:spLocks noGrp="1"/>
          </p:cNvSpPr>
          <p:nvPr>
            <p:ph idx="1"/>
          </p:nvPr>
        </p:nvSpPr>
        <p:spPr/>
        <p:txBody>
          <a:bodyPr/>
          <a:lstStyle/>
          <a:p>
            <a:r>
              <a:rPr lang="en-US" dirty="0" smtClean="0"/>
              <a:t>Definition</a:t>
            </a:r>
          </a:p>
          <a:p>
            <a:r>
              <a:rPr lang="en-US" dirty="0" smtClean="0"/>
              <a:t>Passages</a:t>
            </a:r>
          </a:p>
          <a:p>
            <a:r>
              <a:rPr lang="en-US" dirty="0" smtClean="0"/>
              <a:t>History</a:t>
            </a:r>
          </a:p>
          <a:p>
            <a:r>
              <a:rPr lang="en-US" dirty="0" smtClean="0"/>
              <a:t>Definition of Chalcedon</a:t>
            </a:r>
          </a:p>
          <a:p>
            <a:endParaRPr lang="en-US" dirty="0"/>
          </a:p>
        </p:txBody>
      </p:sp>
    </p:spTree>
    <p:extLst>
      <p:ext uri="{BB962C8B-B14F-4D97-AF65-F5344CB8AC3E}">
        <p14:creationId xmlns:p14="http://schemas.microsoft.com/office/powerpoint/2010/main" val="200874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Hypostatic Union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Definition</a:t>
            </a:r>
          </a:p>
          <a:p>
            <a:r>
              <a:rPr lang="el-GR" dirty="0" err="1" smtClean="0"/>
              <a:t>ὑπο</a:t>
            </a:r>
            <a:r>
              <a:rPr lang="en-US" dirty="0" smtClean="0"/>
              <a:t> </a:t>
            </a:r>
            <a:r>
              <a:rPr lang="en-US" i="1" dirty="0" smtClean="0"/>
              <a:t>hypo</a:t>
            </a:r>
            <a:r>
              <a:rPr lang="en-US" dirty="0" smtClean="0"/>
              <a:t> – “under”; </a:t>
            </a:r>
            <a:r>
              <a:rPr lang="el-GR" dirty="0" err="1" smtClean="0"/>
              <a:t>στασις</a:t>
            </a:r>
            <a:r>
              <a:rPr lang="en-US" dirty="0" smtClean="0"/>
              <a:t> </a:t>
            </a:r>
            <a:r>
              <a:rPr lang="en-US" i="1" dirty="0" smtClean="0"/>
              <a:t>stasis</a:t>
            </a:r>
            <a:r>
              <a:rPr lang="en-US" dirty="0" smtClean="0"/>
              <a:t> – “standing”</a:t>
            </a:r>
            <a:r>
              <a:rPr lang="en-US" i="1" dirty="0" smtClean="0"/>
              <a:t> </a:t>
            </a:r>
          </a:p>
          <a:p>
            <a:r>
              <a:rPr lang="en-US" dirty="0" smtClean="0"/>
              <a:t>Christ </a:t>
            </a:r>
            <a:r>
              <a:rPr lang="en-US" dirty="0" smtClean="0"/>
              <a:t>(the son) is one </a:t>
            </a:r>
            <a:r>
              <a:rPr lang="en-US" i="1" dirty="0" smtClean="0"/>
              <a:t>person</a:t>
            </a:r>
            <a:r>
              <a:rPr lang="en-US" dirty="0" smtClean="0"/>
              <a:t> in the triune Godhead. </a:t>
            </a:r>
          </a:p>
          <a:p>
            <a:r>
              <a:rPr lang="en-US" dirty="0" smtClean="0"/>
              <a:t>Christ has two complete natures, divine and human.</a:t>
            </a:r>
          </a:p>
          <a:p>
            <a:r>
              <a:rPr lang="en-US" dirty="0" smtClean="0"/>
              <a:t>These two natures fully exist in harmony within the person of Christ. </a:t>
            </a:r>
          </a:p>
          <a:p>
            <a:pPr marL="0" indent="0">
              <a:buNone/>
            </a:pPr>
            <a:endParaRPr lang="en-US" dirty="0"/>
          </a:p>
        </p:txBody>
      </p:sp>
    </p:spTree>
    <p:extLst>
      <p:ext uri="{BB962C8B-B14F-4D97-AF65-F5344CB8AC3E}">
        <p14:creationId xmlns:p14="http://schemas.microsoft.com/office/powerpoint/2010/main" val="1156882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Hypostatic </a:t>
            </a:r>
            <a:r>
              <a:rPr lang="en-US" dirty="0"/>
              <a:t>Union - </a:t>
            </a:r>
            <a:r>
              <a:rPr lang="en-US" dirty="0" smtClean="0"/>
              <a:t>Passages</a:t>
            </a:r>
            <a:endParaRPr lang="en-US" dirty="0"/>
          </a:p>
        </p:txBody>
      </p:sp>
      <p:sp>
        <p:nvSpPr>
          <p:cNvPr id="3" name="Content Placeholder 2"/>
          <p:cNvSpPr>
            <a:spLocks noGrp="1"/>
          </p:cNvSpPr>
          <p:nvPr>
            <p:ph idx="1"/>
          </p:nvPr>
        </p:nvSpPr>
        <p:spPr/>
        <p:txBody>
          <a:bodyPr/>
          <a:lstStyle/>
          <a:p>
            <a:pPr marL="0" indent="0">
              <a:buNone/>
            </a:pPr>
            <a:r>
              <a:rPr lang="en-US" dirty="0" smtClean="0"/>
              <a:t>Deity</a:t>
            </a:r>
          </a:p>
          <a:p>
            <a:r>
              <a:rPr lang="en-US" dirty="0" smtClean="0"/>
              <a:t>Matt 28:18 – All authority</a:t>
            </a:r>
          </a:p>
          <a:p>
            <a:r>
              <a:rPr lang="en-US" dirty="0" smtClean="0"/>
              <a:t>Mark 5:11-15 – power over demons</a:t>
            </a:r>
          </a:p>
          <a:p>
            <a:r>
              <a:rPr lang="en-US" dirty="0" smtClean="0"/>
              <a:t>John 1:1 – The word was God</a:t>
            </a:r>
          </a:p>
          <a:p>
            <a:r>
              <a:rPr lang="en-US" dirty="0" smtClean="0"/>
              <a:t>John 10:30 – I and the Father are one</a:t>
            </a:r>
          </a:p>
          <a:p>
            <a:r>
              <a:rPr lang="en-US" dirty="0" smtClean="0"/>
              <a:t>John 11:38-44 – Raises others from the dead</a:t>
            </a:r>
          </a:p>
        </p:txBody>
      </p:sp>
    </p:spTree>
    <p:extLst>
      <p:ext uri="{BB962C8B-B14F-4D97-AF65-F5344CB8AC3E}">
        <p14:creationId xmlns:p14="http://schemas.microsoft.com/office/powerpoint/2010/main" val="178985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Hypostatic Union - </a:t>
            </a:r>
            <a:r>
              <a:rPr lang="en-US" dirty="0" smtClean="0"/>
              <a:t>Passages</a:t>
            </a:r>
            <a:endParaRPr lang="en-US" dirty="0"/>
          </a:p>
        </p:txBody>
      </p:sp>
      <p:sp>
        <p:nvSpPr>
          <p:cNvPr id="3" name="Content Placeholder 2"/>
          <p:cNvSpPr>
            <a:spLocks noGrp="1"/>
          </p:cNvSpPr>
          <p:nvPr>
            <p:ph idx="1"/>
          </p:nvPr>
        </p:nvSpPr>
        <p:spPr/>
        <p:txBody>
          <a:bodyPr/>
          <a:lstStyle/>
          <a:p>
            <a:pPr marL="0" indent="0">
              <a:buNone/>
            </a:pPr>
            <a:r>
              <a:rPr lang="en-US" dirty="0" smtClean="0"/>
              <a:t>Humanity </a:t>
            </a:r>
          </a:p>
          <a:p>
            <a:r>
              <a:rPr lang="en-US" dirty="0" smtClean="0"/>
              <a:t>Luke 2:52 – body</a:t>
            </a:r>
          </a:p>
          <a:p>
            <a:r>
              <a:rPr lang="en-US" dirty="0" smtClean="0"/>
              <a:t>John 19:28 – thirst</a:t>
            </a:r>
          </a:p>
          <a:p>
            <a:r>
              <a:rPr lang="en-US" dirty="0" smtClean="0"/>
              <a:t>Matt 4:2 – hunger</a:t>
            </a:r>
          </a:p>
          <a:p>
            <a:r>
              <a:rPr lang="en-US" dirty="0" err="1" smtClean="0"/>
              <a:t>Heb</a:t>
            </a:r>
            <a:r>
              <a:rPr lang="en-US" dirty="0" smtClean="0"/>
              <a:t> 2:16-17 – like his brethren in every way</a:t>
            </a:r>
          </a:p>
          <a:p>
            <a:r>
              <a:rPr lang="en-US" dirty="0" smtClean="0"/>
              <a:t>Luke 23:46 – death</a:t>
            </a:r>
          </a:p>
        </p:txBody>
      </p:sp>
    </p:spTree>
    <p:extLst>
      <p:ext uri="{BB962C8B-B14F-4D97-AF65-F5344CB8AC3E}">
        <p14:creationId xmlns:p14="http://schemas.microsoft.com/office/powerpoint/2010/main" val="75421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Hypostatic Union</a:t>
            </a:r>
            <a:endParaRPr lang="en-US" dirty="0"/>
          </a:p>
        </p:txBody>
      </p:sp>
      <p:sp>
        <p:nvSpPr>
          <p:cNvPr id="3" name="Content Placeholder 2"/>
          <p:cNvSpPr>
            <a:spLocks noGrp="1"/>
          </p:cNvSpPr>
          <p:nvPr>
            <p:ph idx="1"/>
          </p:nvPr>
        </p:nvSpPr>
        <p:spPr/>
        <p:txBody>
          <a:bodyPr/>
          <a:lstStyle/>
          <a:p>
            <a:pPr marL="0" indent="0">
              <a:buNone/>
            </a:pPr>
            <a:r>
              <a:rPr lang="en-US" dirty="0" smtClean="0"/>
              <a:t>History</a:t>
            </a:r>
          </a:p>
          <a:p>
            <a:r>
              <a:rPr lang="en-US" dirty="0" smtClean="0"/>
              <a:t>Arianism</a:t>
            </a:r>
          </a:p>
          <a:p>
            <a:r>
              <a:rPr lang="en-US" dirty="0" smtClean="0"/>
              <a:t>Apollinarianism</a:t>
            </a:r>
          </a:p>
          <a:p>
            <a:r>
              <a:rPr lang="en-US" dirty="0" smtClean="0"/>
              <a:t>Nestorianism</a:t>
            </a:r>
          </a:p>
          <a:p>
            <a:r>
              <a:rPr lang="en-US" dirty="0" err="1" smtClean="0"/>
              <a:t>Eutychianism</a:t>
            </a:r>
            <a:r>
              <a:rPr lang="en-US" dirty="0" smtClean="0"/>
              <a:t> </a:t>
            </a:r>
            <a:endParaRPr lang="en-US" dirty="0"/>
          </a:p>
        </p:txBody>
      </p:sp>
    </p:spTree>
    <p:extLst>
      <p:ext uri="{BB962C8B-B14F-4D97-AF65-F5344CB8AC3E}">
        <p14:creationId xmlns:p14="http://schemas.microsoft.com/office/powerpoint/2010/main" val="102954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9273" y="5341936"/>
            <a:ext cx="10515600" cy="1325563"/>
          </a:xfrm>
        </p:spPr>
        <p:txBody>
          <a:bodyPr/>
          <a:lstStyle/>
          <a:p>
            <a:r>
              <a:rPr lang="en-US" dirty="0" smtClean="0"/>
              <a:t>Hypostatic Union</a:t>
            </a:r>
            <a:endParaRPr lang="en-US" dirty="0"/>
          </a:p>
        </p:txBody>
      </p:sp>
      <p:sp>
        <p:nvSpPr>
          <p:cNvPr id="3" name="Content Placeholder 2"/>
          <p:cNvSpPr>
            <a:spLocks noGrp="1"/>
          </p:cNvSpPr>
          <p:nvPr>
            <p:ph idx="1"/>
          </p:nvPr>
        </p:nvSpPr>
        <p:spPr>
          <a:xfrm>
            <a:off x="838200" y="1825624"/>
            <a:ext cx="6210300" cy="4841875"/>
          </a:xfrm>
        </p:spPr>
        <p:txBody>
          <a:bodyPr>
            <a:normAutofit/>
          </a:bodyPr>
          <a:lstStyle/>
          <a:p>
            <a:pPr marL="0" indent="0">
              <a:buNone/>
            </a:pPr>
            <a:r>
              <a:rPr lang="en-US" dirty="0" smtClean="0"/>
              <a:t>History</a:t>
            </a:r>
          </a:p>
          <a:p>
            <a:r>
              <a:rPr lang="en-US" dirty="0" smtClean="0"/>
              <a:t>Arianism</a:t>
            </a:r>
          </a:p>
          <a:p>
            <a:pPr lvl="1"/>
            <a:r>
              <a:rPr lang="en-US" dirty="0" smtClean="0"/>
              <a:t>Jesus was not fully God. </a:t>
            </a:r>
          </a:p>
          <a:p>
            <a:pPr lvl="1"/>
            <a:r>
              <a:rPr lang="en-US" dirty="0" smtClean="0"/>
              <a:t>Condemned at Nicaea (325) and Constantinople (381)</a:t>
            </a:r>
          </a:p>
          <a:p>
            <a:r>
              <a:rPr lang="en-US" dirty="0" smtClean="0"/>
              <a:t>Apollinarianism</a:t>
            </a:r>
          </a:p>
          <a:p>
            <a:r>
              <a:rPr lang="en-US" dirty="0" smtClean="0"/>
              <a:t>Nestorianism</a:t>
            </a:r>
          </a:p>
          <a:p>
            <a:r>
              <a:rPr lang="en-US" dirty="0" err="1" smtClean="0"/>
              <a:t>Eutychianism</a:t>
            </a:r>
            <a:r>
              <a:rPr lang="en-US" dirty="0" smtClean="0"/>
              <a:t>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9410" t="15845" r="1735" b="15799"/>
          <a:stretch/>
        </p:blipFill>
        <p:spPr>
          <a:xfrm>
            <a:off x="6759709" y="2061367"/>
            <a:ext cx="5432291" cy="3943350"/>
          </a:xfrm>
          <a:prstGeom prst="rect">
            <a:avLst/>
          </a:prstGeom>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lumMod val="95000"/>
                  </a:schemeClr>
                </a:solidFill>
                <a:effectLst>
                  <a:outerShdw blurRad="12700" dist="76200" dir="3000000" algn="tl" rotWithShape="0">
                    <a:prstClr val="black"/>
                  </a:outerShdw>
                </a:effectLst>
                <a:latin typeface="Book Antiqua" charset="0"/>
                <a:ea typeface="Book Antiqua" charset="0"/>
                <a:cs typeface="Book Antiqua" charset="0"/>
              </a:defRPr>
            </a:lvl1pPr>
          </a:lstStyle>
          <a:p>
            <a:r>
              <a:rPr lang="en-US" smtClean="0"/>
              <a:t>Hypostatic Union</a:t>
            </a:r>
            <a:endParaRPr lang="en-US" dirty="0"/>
          </a:p>
        </p:txBody>
      </p:sp>
    </p:spTree>
    <p:extLst>
      <p:ext uri="{BB962C8B-B14F-4D97-AF65-F5344CB8AC3E}">
        <p14:creationId xmlns:p14="http://schemas.microsoft.com/office/powerpoint/2010/main" val="689057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Hypostatic Union</a:t>
            </a:r>
            <a:endParaRPr lang="en-US" dirty="0"/>
          </a:p>
        </p:txBody>
      </p:sp>
      <p:sp>
        <p:nvSpPr>
          <p:cNvPr id="3" name="Content Placeholder 2"/>
          <p:cNvSpPr>
            <a:spLocks noGrp="1"/>
          </p:cNvSpPr>
          <p:nvPr>
            <p:ph idx="1"/>
          </p:nvPr>
        </p:nvSpPr>
        <p:spPr>
          <a:xfrm>
            <a:off x="838200" y="1825624"/>
            <a:ext cx="5600700" cy="4803775"/>
          </a:xfrm>
        </p:spPr>
        <p:txBody>
          <a:bodyPr>
            <a:normAutofit/>
          </a:bodyPr>
          <a:lstStyle/>
          <a:p>
            <a:pPr marL="0" indent="0">
              <a:buNone/>
            </a:pPr>
            <a:r>
              <a:rPr lang="en-US" dirty="0" smtClean="0"/>
              <a:t>History</a:t>
            </a:r>
          </a:p>
          <a:p>
            <a:r>
              <a:rPr lang="en-US" dirty="0" smtClean="0"/>
              <a:t>Arianism</a:t>
            </a:r>
          </a:p>
          <a:p>
            <a:r>
              <a:rPr lang="en-US" dirty="0" smtClean="0"/>
              <a:t>Apollinarianism</a:t>
            </a:r>
          </a:p>
          <a:p>
            <a:pPr lvl="1"/>
            <a:r>
              <a:rPr lang="en-US" dirty="0" smtClean="0"/>
              <a:t>Jesus was not fully man.</a:t>
            </a:r>
          </a:p>
          <a:p>
            <a:pPr lvl="1"/>
            <a:r>
              <a:rPr lang="en-US" dirty="0" smtClean="0"/>
              <a:t>Condemned at Constantinople (381)</a:t>
            </a:r>
          </a:p>
          <a:p>
            <a:r>
              <a:rPr lang="en-US" dirty="0" smtClean="0"/>
              <a:t>Nestorianism</a:t>
            </a:r>
          </a:p>
          <a:p>
            <a:r>
              <a:rPr lang="en-US" dirty="0" err="1" smtClean="0"/>
              <a:t>Eutychianism</a:t>
            </a:r>
            <a:r>
              <a:rPr lang="en-US" dirty="0" smtClean="0"/>
              <a:t>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569" t="26621" r="9375" b="18889"/>
          <a:stretch/>
        </p:blipFill>
        <p:spPr>
          <a:xfrm>
            <a:off x="6248399" y="1825624"/>
            <a:ext cx="5398739" cy="4270375"/>
          </a:xfrm>
          <a:prstGeom prst="rect">
            <a:avLst/>
          </a:prstGeom>
        </p:spPr>
      </p:pic>
    </p:spTree>
    <p:extLst>
      <p:ext uri="{BB962C8B-B14F-4D97-AF65-F5344CB8AC3E}">
        <p14:creationId xmlns:p14="http://schemas.microsoft.com/office/powerpoint/2010/main" val="97680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Hypostatic Union</a:t>
            </a:r>
            <a:endParaRPr lang="en-US" dirty="0"/>
          </a:p>
        </p:txBody>
      </p:sp>
      <p:sp>
        <p:nvSpPr>
          <p:cNvPr id="3" name="Content Placeholder 2"/>
          <p:cNvSpPr>
            <a:spLocks noGrp="1"/>
          </p:cNvSpPr>
          <p:nvPr>
            <p:ph idx="1"/>
          </p:nvPr>
        </p:nvSpPr>
        <p:spPr>
          <a:xfrm>
            <a:off x="838200" y="1825624"/>
            <a:ext cx="6076950" cy="4803775"/>
          </a:xfrm>
        </p:spPr>
        <p:txBody>
          <a:bodyPr>
            <a:normAutofit/>
          </a:bodyPr>
          <a:lstStyle/>
          <a:p>
            <a:pPr marL="0" indent="0">
              <a:buNone/>
            </a:pPr>
            <a:r>
              <a:rPr lang="en-US" dirty="0" smtClean="0"/>
              <a:t>History</a:t>
            </a:r>
          </a:p>
          <a:p>
            <a:r>
              <a:rPr lang="en-US" dirty="0" smtClean="0"/>
              <a:t>Arianism</a:t>
            </a:r>
          </a:p>
          <a:p>
            <a:r>
              <a:rPr lang="en-US" dirty="0" smtClean="0"/>
              <a:t>Apollinarianism</a:t>
            </a:r>
          </a:p>
          <a:p>
            <a:r>
              <a:rPr lang="en-US" dirty="0" smtClean="0"/>
              <a:t>Nestorianism</a:t>
            </a:r>
          </a:p>
          <a:p>
            <a:pPr lvl="1"/>
            <a:r>
              <a:rPr lang="en-US" dirty="0" smtClean="0"/>
              <a:t>Denied the unity of person.</a:t>
            </a:r>
          </a:p>
          <a:p>
            <a:pPr lvl="1"/>
            <a:r>
              <a:rPr lang="en-US" dirty="0" smtClean="0"/>
              <a:t>Condemned at Ephesus (431)</a:t>
            </a:r>
          </a:p>
          <a:p>
            <a:r>
              <a:rPr lang="en-US" dirty="0" err="1" smtClean="0"/>
              <a:t>Eutychianism</a:t>
            </a:r>
            <a:r>
              <a:rPr lang="en-US" dirty="0" smtClean="0"/>
              <a:t>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396" t="25831" r="10590" b="19504"/>
          <a:stretch/>
        </p:blipFill>
        <p:spPr>
          <a:xfrm>
            <a:off x="6743700" y="2171700"/>
            <a:ext cx="4896228" cy="3981450"/>
          </a:xfrm>
          <a:prstGeom prst="rect">
            <a:avLst/>
          </a:prstGeom>
        </p:spPr>
      </p:pic>
    </p:spTree>
    <p:extLst>
      <p:ext uri="{BB962C8B-B14F-4D97-AF65-F5344CB8AC3E}">
        <p14:creationId xmlns:p14="http://schemas.microsoft.com/office/powerpoint/2010/main" val="1741558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Hypostatic Union</a:t>
            </a:r>
            <a:endParaRPr lang="en-US" dirty="0"/>
          </a:p>
        </p:txBody>
      </p:sp>
      <p:sp>
        <p:nvSpPr>
          <p:cNvPr id="3" name="Content Placeholder 2"/>
          <p:cNvSpPr>
            <a:spLocks noGrp="1"/>
          </p:cNvSpPr>
          <p:nvPr>
            <p:ph idx="1"/>
          </p:nvPr>
        </p:nvSpPr>
        <p:spPr>
          <a:xfrm>
            <a:off x="838200" y="1825624"/>
            <a:ext cx="6705600" cy="4841875"/>
          </a:xfrm>
        </p:spPr>
        <p:txBody>
          <a:bodyPr>
            <a:normAutofit/>
          </a:bodyPr>
          <a:lstStyle/>
          <a:p>
            <a:pPr marL="0" indent="0">
              <a:buNone/>
            </a:pPr>
            <a:r>
              <a:rPr lang="en-US" dirty="0" smtClean="0"/>
              <a:t>History</a:t>
            </a:r>
          </a:p>
          <a:p>
            <a:r>
              <a:rPr lang="en-US" dirty="0" smtClean="0"/>
              <a:t>Arianism</a:t>
            </a:r>
          </a:p>
          <a:p>
            <a:r>
              <a:rPr lang="en-US" dirty="0" smtClean="0"/>
              <a:t>Apollinarianism</a:t>
            </a:r>
          </a:p>
          <a:p>
            <a:r>
              <a:rPr lang="en-US" dirty="0" smtClean="0"/>
              <a:t>Nestorianism</a:t>
            </a:r>
          </a:p>
          <a:p>
            <a:r>
              <a:rPr lang="en-US" dirty="0" err="1" smtClean="0"/>
              <a:t>Eutychianism</a:t>
            </a:r>
            <a:r>
              <a:rPr lang="en-US" dirty="0" smtClean="0"/>
              <a:t> </a:t>
            </a:r>
          </a:p>
          <a:p>
            <a:pPr lvl="1"/>
            <a:r>
              <a:rPr lang="en-US" dirty="0" smtClean="0"/>
              <a:t>Denied the distinction of natures.</a:t>
            </a:r>
          </a:p>
          <a:p>
            <a:pPr lvl="1"/>
            <a:r>
              <a:rPr lang="en-US" dirty="0" smtClean="0"/>
              <a:t>Condemned at Chalcedon (451)</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569" t="26621" r="8507" b="18611"/>
          <a:stretch/>
        </p:blipFill>
        <p:spPr>
          <a:xfrm>
            <a:off x="6286500" y="1200150"/>
            <a:ext cx="5793356" cy="4514850"/>
          </a:xfrm>
          <a:prstGeom prst="rect">
            <a:avLst/>
          </a:prstGeom>
        </p:spPr>
      </p:pic>
    </p:spTree>
    <p:extLst>
      <p:ext uri="{BB962C8B-B14F-4D97-AF65-F5344CB8AC3E}">
        <p14:creationId xmlns:p14="http://schemas.microsoft.com/office/powerpoint/2010/main" val="37041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Incarnation</a:t>
            </a:r>
          </a:p>
          <a:p>
            <a:r>
              <a:rPr lang="en-US" dirty="0" smtClean="0"/>
              <a:t>Roles/Titles</a:t>
            </a:r>
          </a:p>
          <a:p>
            <a:r>
              <a:rPr lang="en-US" dirty="0" smtClean="0"/>
              <a:t>Hypostatic Union</a:t>
            </a:r>
          </a:p>
          <a:p>
            <a:r>
              <a:rPr lang="en-US" dirty="0" smtClean="0"/>
              <a:t>Kenosis</a:t>
            </a:r>
          </a:p>
          <a:p>
            <a:r>
              <a:rPr lang="en-US" dirty="0" smtClean="0"/>
              <a:t>Resurrection and Ascension</a:t>
            </a:r>
          </a:p>
          <a:p>
            <a:endParaRPr lang="en-US" dirty="0"/>
          </a:p>
        </p:txBody>
      </p:sp>
    </p:spTree>
    <p:extLst>
      <p:ext uri="{BB962C8B-B14F-4D97-AF65-F5344CB8AC3E}">
        <p14:creationId xmlns:p14="http://schemas.microsoft.com/office/powerpoint/2010/main" val="802756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Hypostatic Union</a:t>
            </a:r>
            <a:endParaRPr lang="en-US" dirty="0"/>
          </a:p>
        </p:txBody>
      </p:sp>
      <p:sp>
        <p:nvSpPr>
          <p:cNvPr id="3" name="Content Placeholder 2"/>
          <p:cNvSpPr>
            <a:spLocks noGrp="1"/>
          </p:cNvSpPr>
          <p:nvPr>
            <p:ph idx="1"/>
          </p:nvPr>
        </p:nvSpPr>
        <p:spPr>
          <a:xfrm>
            <a:off x="838200" y="1825624"/>
            <a:ext cx="10515600" cy="4860925"/>
          </a:xfrm>
        </p:spPr>
        <p:txBody>
          <a:bodyPr>
            <a:normAutofit lnSpcReduction="10000"/>
          </a:bodyPr>
          <a:lstStyle/>
          <a:p>
            <a:pPr marL="0" indent="0">
              <a:buNone/>
            </a:pPr>
            <a:r>
              <a:rPr lang="en-US" dirty="0" smtClean="0"/>
              <a:t>Definition of Chalcedon</a:t>
            </a:r>
          </a:p>
          <a:p>
            <a:pPr marL="0" indent="0">
              <a:buNone/>
            </a:pPr>
            <a:r>
              <a:rPr lang="en-US" dirty="0" smtClean="0">
                <a:effectLst/>
              </a:rPr>
              <a:t>“Therefore</a:t>
            </a:r>
            <a:r>
              <a:rPr lang="en-US" dirty="0">
                <a:effectLst/>
              </a:rPr>
              <a:t>, following the holy fathers, we all with one accord teach men to acknowledge one and the same Son, our Lord Jesus Christ, at once complete in Godhead and complete in manhood, </a:t>
            </a:r>
            <a:r>
              <a:rPr lang="en-US" u="sng" dirty="0">
                <a:effectLst/>
              </a:rPr>
              <a:t>truly God and truly man</a:t>
            </a:r>
            <a:r>
              <a:rPr lang="en-US" dirty="0">
                <a:effectLst/>
              </a:rPr>
              <a:t>, consisting also of a reasonable soul and body; of one substance with the Father as regards his Godhead, and at the same time of one substance with us as regards his manhood; </a:t>
            </a:r>
            <a:r>
              <a:rPr lang="en-US" u="sng" dirty="0">
                <a:effectLst/>
              </a:rPr>
              <a:t>like us in all respects, apart from sin</a:t>
            </a:r>
            <a:r>
              <a:rPr lang="en-US" dirty="0" smtClean="0">
                <a:effectLst/>
              </a:rPr>
              <a:t>;</a:t>
            </a:r>
            <a:endParaRPr lang="en-US" dirty="0" smtClean="0"/>
          </a:p>
        </p:txBody>
      </p:sp>
    </p:spTree>
    <p:extLst>
      <p:ext uri="{BB962C8B-B14F-4D97-AF65-F5344CB8AC3E}">
        <p14:creationId xmlns:p14="http://schemas.microsoft.com/office/powerpoint/2010/main" val="121903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594600" y="650875"/>
            <a:ext cx="5402579" cy="3376612"/>
          </a:xfrm>
          <a:prstGeom prst="rect">
            <a:avLst/>
          </a:prstGeom>
        </p:spPr>
      </p:pic>
      <p:sp>
        <p:nvSpPr>
          <p:cNvPr id="2" name="Title 1"/>
          <p:cNvSpPr>
            <a:spLocks noGrp="1"/>
          </p:cNvSpPr>
          <p:nvPr>
            <p:ph type="title"/>
          </p:nvPr>
        </p:nvSpPr>
        <p:spPr/>
        <p:txBody>
          <a:bodyPr/>
          <a:lstStyle/>
          <a:p>
            <a:r>
              <a:rPr lang="en-US" dirty="0" smtClean="0"/>
              <a:t>Hypostatic Union</a:t>
            </a:r>
            <a:endParaRPr lang="en-US" dirty="0"/>
          </a:p>
        </p:txBody>
      </p:sp>
      <p:sp>
        <p:nvSpPr>
          <p:cNvPr id="3" name="Content Placeholder 2"/>
          <p:cNvSpPr>
            <a:spLocks noGrp="1"/>
          </p:cNvSpPr>
          <p:nvPr>
            <p:ph idx="1"/>
          </p:nvPr>
        </p:nvSpPr>
        <p:spPr>
          <a:xfrm>
            <a:off x="838200" y="1785938"/>
            <a:ext cx="10515600" cy="4841875"/>
          </a:xfrm>
        </p:spPr>
        <p:txBody>
          <a:bodyPr>
            <a:normAutofit/>
          </a:bodyPr>
          <a:lstStyle/>
          <a:p>
            <a:pPr marL="0" indent="0">
              <a:buNone/>
            </a:pPr>
            <a:r>
              <a:rPr lang="en-US" dirty="0" smtClean="0"/>
              <a:t>Definition of Chalcedon</a:t>
            </a:r>
          </a:p>
          <a:p>
            <a:pPr marL="0" indent="0">
              <a:buNone/>
            </a:pPr>
            <a:r>
              <a:rPr lang="en-US" dirty="0" smtClean="0">
                <a:effectLst/>
              </a:rPr>
              <a:t>“</a:t>
            </a:r>
            <a:r>
              <a:rPr lang="is-IS" dirty="0" smtClean="0">
                <a:effectLst/>
              </a:rPr>
              <a:t>… </a:t>
            </a:r>
            <a:r>
              <a:rPr lang="en-US" dirty="0" smtClean="0">
                <a:effectLst/>
              </a:rPr>
              <a:t>as regards his Godhead, </a:t>
            </a:r>
            <a:r>
              <a:rPr lang="en-US" u="sng" dirty="0" smtClean="0">
                <a:effectLst/>
              </a:rPr>
              <a:t>begotten of the Father before the ages</a:t>
            </a:r>
            <a:r>
              <a:rPr lang="en-US" dirty="0" smtClean="0">
                <a:effectLst/>
              </a:rPr>
              <a:t>, but yet as regards his manhood begotten, for us men and for our salvation, of Mary the Virgin, the God-bearer; one and the same Christ, Son, Lord, Only-begotten, </a:t>
            </a:r>
            <a:r>
              <a:rPr lang="en-US" u="sng" dirty="0" smtClean="0">
                <a:effectLst/>
              </a:rPr>
              <a:t>recognized in two </a:t>
            </a:r>
            <a:r>
              <a:rPr lang="en-US" dirty="0" smtClean="0">
                <a:effectLst/>
              </a:rPr>
              <a:t>natures, </a:t>
            </a:r>
            <a:r>
              <a:rPr lang="en-US" u="sng" dirty="0" smtClean="0">
                <a:effectLst/>
              </a:rPr>
              <a:t>without confusion, without change</a:t>
            </a:r>
            <a:r>
              <a:rPr lang="en-US" dirty="0" smtClean="0">
                <a:effectLst/>
              </a:rPr>
              <a:t>, </a:t>
            </a:r>
            <a:r>
              <a:rPr lang="en-US" u="sng" dirty="0" smtClean="0">
                <a:effectLst/>
              </a:rPr>
              <a:t>without division, without separation</a:t>
            </a:r>
            <a:r>
              <a:rPr lang="en-US" dirty="0" smtClean="0">
                <a:effectLst/>
              </a:rPr>
              <a:t>;</a:t>
            </a:r>
            <a:endParaRPr lang="en-US" dirty="0" smtClean="0"/>
          </a:p>
        </p:txBody>
      </p:sp>
    </p:spTree>
    <p:extLst>
      <p:ext uri="{BB962C8B-B14F-4D97-AF65-F5344CB8AC3E}">
        <p14:creationId xmlns:p14="http://schemas.microsoft.com/office/powerpoint/2010/main" val="35189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Hypostatic Union</a:t>
            </a:r>
            <a:endParaRPr lang="en-US" dirty="0"/>
          </a:p>
        </p:txBody>
      </p:sp>
      <p:sp>
        <p:nvSpPr>
          <p:cNvPr id="3" name="Content Placeholder 2"/>
          <p:cNvSpPr>
            <a:spLocks noGrp="1"/>
          </p:cNvSpPr>
          <p:nvPr>
            <p:ph idx="1"/>
          </p:nvPr>
        </p:nvSpPr>
        <p:spPr>
          <a:xfrm>
            <a:off x="838200" y="1785938"/>
            <a:ext cx="10515600" cy="4841875"/>
          </a:xfrm>
        </p:spPr>
        <p:txBody>
          <a:bodyPr>
            <a:normAutofit/>
          </a:bodyPr>
          <a:lstStyle/>
          <a:p>
            <a:pPr marL="0" indent="0">
              <a:buNone/>
            </a:pPr>
            <a:r>
              <a:rPr lang="en-US" dirty="0" smtClean="0"/>
              <a:t>Definition of Chalcedon</a:t>
            </a:r>
          </a:p>
          <a:p>
            <a:pPr marL="0" indent="0">
              <a:buNone/>
            </a:pPr>
            <a:r>
              <a:rPr lang="en-US" dirty="0" smtClean="0">
                <a:effectLst/>
              </a:rPr>
              <a:t>“</a:t>
            </a:r>
            <a:r>
              <a:rPr lang="is-IS" dirty="0" smtClean="0">
                <a:effectLst/>
              </a:rPr>
              <a:t>… </a:t>
            </a:r>
            <a:r>
              <a:rPr lang="en-US" u="sng" dirty="0" smtClean="0">
                <a:effectLst/>
              </a:rPr>
              <a:t>the distinction of natures being in no way annulled by the union, </a:t>
            </a:r>
            <a:r>
              <a:rPr lang="en-US" dirty="0" smtClean="0">
                <a:effectLst/>
              </a:rPr>
              <a:t>but rather the characteristics of each nature being preserved and coming together to form one person and subsistence, </a:t>
            </a:r>
            <a:r>
              <a:rPr lang="en-US" u="sng" dirty="0" smtClean="0">
                <a:effectLst/>
              </a:rPr>
              <a:t>not as parted or separated into two persons</a:t>
            </a:r>
            <a:r>
              <a:rPr lang="en-US" dirty="0" smtClean="0">
                <a:effectLst/>
              </a:rPr>
              <a:t>, but one and the same Son and Only-begotten God the Word, Lord Jesus Christ; </a:t>
            </a:r>
            <a:endParaRPr lang="en-US" dirty="0" smtClean="0"/>
          </a:p>
        </p:txBody>
      </p:sp>
    </p:spTree>
    <p:extLst>
      <p:ext uri="{BB962C8B-B14F-4D97-AF65-F5344CB8AC3E}">
        <p14:creationId xmlns:p14="http://schemas.microsoft.com/office/powerpoint/2010/main" val="413868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Hypostatic Union</a:t>
            </a:r>
            <a:endParaRPr lang="en-US" dirty="0"/>
          </a:p>
        </p:txBody>
      </p:sp>
      <p:sp>
        <p:nvSpPr>
          <p:cNvPr id="3" name="Content Placeholder 2"/>
          <p:cNvSpPr>
            <a:spLocks noGrp="1"/>
          </p:cNvSpPr>
          <p:nvPr>
            <p:ph idx="1"/>
          </p:nvPr>
        </p:nvSpPr>
        <p:spPr>
          <a:xfrm>
            <a:off x="838200" y="1787525"/>
            <a:ext cx="10515600" cy="4351338"/>
          </a:xfrm>
        </p:spPr>
        <p:txBody>
          <a:bodyPr>
            <a:normAutofit/>
          </a:bodyPr>
          <a:lstStyle/>
          <a:p>
            <a:pPr marL="0" indent="0">
              <a:buNone/>
            </a:pPr>
            <a:r>
              <a:rPr lang="en-US" dirty="0" smtClean="0"/>
              <a:t>Definition of Chalcedon</a:t>
            </a:r>
          </a:p>
          <a:p>
            <a:pPr marL="0" indent="0">
              <a:buNone/>
            </a:pPr>
            <a:r>
              <a:rPr lang="en-US" dirty="0" smtClean="0">
                <a:effectLst/>
              </a:rPr>
              <a:t>“</a:t>
            </a:r>
            <a:r>
              <a:rPr lang="is-IS" dirty="0" smtClean="0">
                <a:effectLst/>
              </a:rPr>
              <a:t>… </a:t>
            </a:r>
            <a:r>
              <a:rPr lang="en-US" dirty="0" smtClean="0">
                <a:effectLst/>
              </a:rPr>
              <a:t>even as the prophets from earliest times spoke of him, and our Lord Jesus Christ himself taught us, and the creed of the fathers has handed down to us.”</a:t>
            </a:r>
            <a:endParaRPr lang="en-US" dirty="0" smtClean="0"/>
          </a:p>
        </p:txBody>
      </p:sp>
    </p:spTree>
    <p:extLst>
      <p:ext uri="{BB962C8B-B14F-4D97-AF65-F5344CB8AC3E}">
        <p14:creationId xmlns:p14="http://schemas.microsoft.com/office/powerpoint/2010/main" val="53336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Kenosis</a:t>
            </a:r>
            <a:endParaRPr lang="en-US" dirty="0"/>
          </a:p>
        </p:txBody>
      </p:sp>
      <p:sp>
        <p:nvSpPr>
          <p:cNvPr id="3" name="Content Placeholder 2"/>
          <p:cNvSpPr>
            <a:spLocks noGrp="1"/>
          </p:cNvSpPr>
          <p:nvPr>
            <p:ph idx="1"/>
          </p:nvPr>
        </p:nvSpPr>
        <p:spPr/>
        <p:txBody>
          <a:bodyPr/>
          <a:lstStyle/>
          <a:p>
            <a:r>
              <a:rPr lang="en-US" dirty="0" smtClean="0"/>
              <a:t>Definition and Question</a:t>
            </a:r>
          </a:p>
          <a:p>
            <a:r>
              <a:rPr lang="en-US" dirty="0" smtClean="0"/>
              <a:t>Philippians 2:5-8</a:t>
            </a:r>
          </a:p>
          <a:p>
            <a:endParaRPr lang="en-US" dirty="0"/>
          </a:p>
        </p:txBody>
      </p:sp>
    </p:spTree>
    <p:extLst>
      <p:ext uri="{BB962C8B-B14F-4D97-AF65-F5344CB8AC3E}">
        <p14:creationId xmlns:p14="http://schemas.microsoft.com/office/powerpoint/2010/main" val="359959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Kenosis</a:t>
            </a:r>
            <a:endParaRPr lang="en-US" dirty="0"/>
          </a:p>
        </p:txBody>
      </p:sp>
      <p:sp>
        <p:nvSpPr>
          <p:cNvPr id="3" name="Content Placeholder 2"/>
          <p:cNvSpPr>
            <a:spLocks noGrp="1"/>
          </p:cNvSpPr>
          <p:nvPr>
            <p:ph idx="1"/>
          </p:nvPr>
        </p:nvSpPr>
        <p:spPr>
          <a:xfrm>
            <a:off x="838200" y="1825625"/>
            <a:ext cx="5372100" cy="4351338"/>
          </a:xfrm>
        </p:spPr>
        <p:txBody>
          <a:bodyPr/>
          <a:lstStyle/>
          <a:p>
            <a:pPr marL="0" indent="0">
              <a:buNone/>
            </a:pPr>
            <a:r>
              <a:rPr lang="en-US" dirty="0" smtClean="0"/>
              <a:t>Definition and Question</a:t>
            </a:r>
          </a:p>
          <a:p>
            <a:r>
              <a:rPr lang="en-US" dirty="0" smtClean="0"/>
              <a:t>Kenosis </a:t>
            </a:r>
            <a:r>
              <a:rPr lang="en-US" sz="2800" dirty="0" smtClean="0"/>
              <a:t>from</a:t>
            </a:r>
            <a:r>
              <a:rPr lang="en-US" dirty="0" smtClean="0"/>
              <a:t> </a:t>
            </a:r>
            <a:r>
              <a:rPr lang="el-GR" dirty="0" err="1" smtClean="0"/>
              <a:t>κενοω</a:t>
            </a:r>
            <a:r>
              <a:rPr lang="en-US" dirty="0" smtClean="0"/>
              <a:t> </a:t>
            </a:r>
            <a:r>
              <a:rPr lang="en-US" i="1" dirty="0" err="1" smtClean="0"/>
              <a:t>kenao</a:t>
            </a:r>
            <a:r>
              <a:rPr lang="en-US" i="1" dirty="0" smtClean="0"/>
              <a:t> </a:t>
            </a:r>
            <a:r>
              <a:rPr lang="en-US" dirty="0" smtClean="0"/>
              <a:t>– “I empty”</a:t>
            </a:r>
          </a:p>
          <a:p>
            <a:endParaRPr lang="en-US" dirty="0" smtClean="0"/>
          </a:p>
          <a:p>
            <a:r>
              <a:rPr lang="en-US" dirty="0" smtClean="0"/>
              <a:t>What is meant by Christ’s “self-emptying”?</a:t>
            </a:r>
            <a:endParaRPr lang="en-US" dirty="0"/>
          </a:p>
        </p:txBody>
      </p:sp>
      <p:pic>
        <p:nvPicPr>
          <p:cNvPr id="4" name="Picture 3"/>
          <p:cNvPicPr>
            <a:picLocks noChangeAspect="1"/>
          </p:cNvPicPr>
          <p:nvPr/>
        </p:nvPicPr>
        <p:blipFill>
          <a:blip r:embed="rId2"/>
          <a:stretch>
            <a:fillRect/>
          </a:stretch>
        </p:blipFill>
        <p:spPr>
          <a:xfrm>
            <a:off x="6273800" y="2387600"/>
            <a:ext cx="5080000" cy="2844800"/>
          </a:xfrm>
          <a:prstGeom prst="rect">
            <a:avLst/>
          </a:prstGeom>
        </p:spPr>
      </p:pic>
    </p:spTree>
    <p:extLst>
      <p:ext uri="{BB962C8B-B14F-4D97-AF65-F5344CB8AC3E}">
        <p14:creationId xmlns:p14="http://schemas.microsoft.com/office/powerpoint/2010/main" val="1859986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Kenosis</a:t>
            </a:r>
            <a:endParaRPr lang="en-US" dirty="0"/>
          </a:p>
        </p:txBody>
      </p:sp>
      <p:sp>
        <p:nvSpPr>
          <p:cNvPr id="3" name="Content Placeholder 2"/>
          <p:cNvSpPr>
            <a:spLocks noGrp="1"/>
          </p:cNvSpPr>
          <p:nvPr>
            <p:ph idx="1"/>
          </p:nvPr>
        </p:nvSpPr>
        <p:spPr>
          <a:xfrm>
            <a:off x="838200" y="1825625"/>
            <a:ext cx="10515600" cy="4614086"/>
          </a:xfrm>
        </p:spPr>
        <p:txBody>
          <a:bodyPr>
            <a:normAutofit/>
          </a:bodyPr>
          <a:lstStyle/>
          <a:p>
            <a:pPr marL="0" indent="0">
              <a:buNone/>
            </a:pPr>
            <a:r>
              <a:rPr lang="en-US" dirty="0" smtClean="0"/>
              <a:t>Philippians 2:5-8</a:t>
            </a:r>
          </a:p>
          <a:p>
            <a:pPr marL="0" indent="0">
              <a:buNone/>
            </a:pPr>
            <a:r>
              <a:rPr lang="en-US" dirty="0"/>
              <a:t> </a:t>
            </a:r>
            <a:r>
              <a:rPr lang="en-US" dirty="0" smtClean="0"/>
              <a:t>“Think this way in yourselves </a:t>
            </a:r>
            <a:r>
              <a:rPr lang="en-US" dirty="0"/>
              <a:t>which was also in Christ </a:t>
            </a:r>
            <a:r>
              <a:rPr lang="en-US" dirty="0" smtClean="0"/>
              <a:t>Jesus, who</a:t>
            </a:r>
            <a:r>
              <a:rPr lang="en-US" dirty="0"/>
              <a:t>, </a:t>
            </a:r>
            <a:r>
              <a:rPr lang="en-US" dirty="0" smtClean="0"/>
              <a:t>being in </a:t>
            </a:r>
            <a:r>
              <a:rPr lang="en-US" dirty="0"/>
              <a:t>the form of God, </a:t>
            </a:r>
            <a:r>
              <a:rPr lang="en-US" i="1" dirty="0"/>
              <a:t>did not </a:t>
            </a:r>
            <a:r>
              <a:rPr lang="en-US" i="1" dirty="0" smtClean="0"/>
              <a:t>consider clinging </a:t>
            </a:r>
            <a:r>
              <a:rPr lang="en-US" dirty="0" smtClean="0"/>
              <a:t>to be equal to God, </a:t>
            </a:r>
            <a:r>
              <a:rPr lang="en-US" b="1" u="sng" dirty="0" smtClean="0"/>
              <a:t>but emptied </a:t>
            </a:r>
            <a:r>
              <a:rPr lang="en-US" b="1" u="sng" dirty="0"/>
              <a:t>Himself</a:t>
            </a:r>
            <a:r>
              <a:rPr lang="en-US" dirty="0"/>
              <a:t>, </a:t>
            </a:r>
            <a:r>
              <a:rPr lang="en-US" i="1" dirty="0" smtClean="0"/>
              <a:t>receiving</a:t>
            </a:r>
            <a:r>
              <a:rPr lang="en-US" dirty="0" smtClean="0"/>
              <a:t> </a:t>
            </a:r>
            <a:r>
              <a:rPr lang="en-US" dirty="0"/>
              <a:t>the form of </a:t>
            </a:r>
            <a:r>
              <a:rPr lang="en-US" dirty="0" smtClean="0"/>
              <a:t>a slave, </a:t>
            </a:r>
            <a:r>
              <a:rPr lang="en-US" dirty="0"/>
              <a:t>and being made in the </a:t>
            </a:r>
            <a:r>
              <a:rPr lang="en-US" dirty="0" smtClean="0"/>
              <a:t>image </a:t>
            </a:r>
            <a:r>
              <a:rPr lang="en-US" dirty="0"/>
              <a:t>of </a:t>
            </a:r>
            <a:r>
              <a:rPr lang="en-US" dirty="0" smtClean="0"/>
              <a:t>men. Being </a:t>
            </a:r>
            <a:r>
              <a:rPr lang="en-US" dirty="0"/>
              <a:t>found in </a:t>
            </a:r>
            <a:r>
              <a:rPr lang="en-US" dirty="0" smtClean="0"/>
              <a:t>shape </a:t>
            </a:r>
            <a:r>
              <a:rPr lang="en-US" dirty="0"/>
              <a:t>as a man, </a:t>
            </a:r>
            <a:r>
              <a:rPr lang="en-US" i="1" dirty="0"/>
              <a:t>He </a:t>
            </a:r>
            <a:r>
              <a:rPr lang="en-US" i="1" dirty="0" smtClean="0"/>
              <a:t>lowered </a:t>
            </a:r>
            <a:r>
              <a:rPr lang="en-US" i="1" dirty="0"/>
              <a:t>Himself </a:t>
            </a:r>
            <a:r>
              <a:rPr lang="en-US" dirty="0"/>
              <a:t>by becoming obedient to the point of death, even death on a </a:t>
            </a:r>
            <a:r>
              <a:rPr lang="en-US" dirty="0" smtClean="0"/>
              <a:t>cross.”         </a:t>
            </a:r>
            <a:r>
              <a:rPr lang="en-US" sz="1600" dirty="0" smtClean="0"/>
              <a:t>SET (Stephen’s English Translation)</a:t>
            </a:r>
            <a:endParaRPr lang="en-US" sz="1600" dirty="0"/>
          </a:p>
        </p:txBody>
      </p:sp>
    </p:spTree>
    <p:extLst>
      <p:ext uri="{BB962C8B-B14F-4D97-AF65-F5344CB8AC3E}">
        <p14:creationId xmlns:p14="http://schemas.microsoft.com/office/powerpoint/2010/main" val="1820876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Kenosis</a:t>
            </a:r>
            <a:endParaRPr lang="en-US" dirty="0"/>
          </a:p>
        </p:txBody>
      </p:sp>
      <p:sp>
        <p:nvSpPr>
          <p:cNvPr id="3" name="Content Placeholder 2"/>
          <p:cNvSpPr>
            <a:spLocks noGrp="1"/>
          </p:cNvSpPr>
          <p:nvPr>
            <p:ph idx="1"/>
          </p:nvPr>
        </p:nvSpPr>
        <p:spPr>
          <a:xfrm>
            <a:off x="838200" y="1825625"/>
            <a:ext cx="10515600" cy="4614086"/>
          </a:xfrm>
        </p:spPr>
        <p:txBody>
          <a:bodyPr>
            <a:normAutofit/>
          </a:bodyPr>
          <a:lstStyle/>
          <a:p>
            <a:pPr marL="0" indent="0">
              <a:buNone/>
            </a:pPr>
            <a:r>
              <a:rPr lang="en-US" dirty="0" smtClean="0"/>
              <a:t>Philippians 2:5-8</a:t>
            </a:r>
          </a:p>
          <a:p>
            <a:r>
              <a:rPr lang="en-US" dirty="0" smtClean="0"/>
              <a:t>Genre: Poetry (Hymn?)</a:t>
            </a:r>
          </a:p>
          <a:p>
            <a:pPr lvl="1"/>
            <a:r>
              <a:rPr lang="en-US" dirty="0"/>
              <a:t>c</a:t>
            </a:r>
            <a:r>
              <a:rPr lang="en-US" dirty="0" smtClean="0"/>
              <a:t>ouplets</a:t>
            </a:r>
          </a:p>
          <a:p>
            <a:pPr lvl="1"/>
            <a:r>
              <a:rPr lang="en-US" dirty="0" smtClean="0"/>
              <a:t>word-choice</a:t>
            </a:r>
          </a:p>
          <a:p>
            <a:r>
              <a:rPr lang="en-US" dirty="0" smtClean="0"/>
              <a:t>What is meant by “did not consider clinging”?</a:t>
            </a:r>
          </a:p>
          <a:p>
            <a:r>
              <a:rPr lang="en-US" dirty="0" smtClean="0"/>
              <a:t>What is meant by “emptied himself”?</a:t>
            </a:r>
          </a:p>
          <a:p>
            <a:r>
              <a:rPr lang="en-US" dirty="0" smtClean="0"/>
              <a:t>What is meant by “he lowered himself”?</a:t>
            </a:r>
          </a:p>
          <a:p>
            <a:endParaRPr lang="en-US" dirty="0" smtClean="0"/>
          </a:p>
          <a:p>
            <a:pPr lvl="1"/>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044" y="0"/>
            <a:ext cx="3136956" cy="2441980"/>
          </a:xfrm>
          <a:prstGeom prst="rect">
            <a:avLst/>
          </a:prstGeom>
        </p:spPr>
      </p:pic>
    </p:spTree>
    <p:extLst>
      <p:ext uri="{BB962C8B-B14F-4D97-AF65-F5344CB8AC3E}">
        <p14:creationId xmlns:p14="http://schemas.microsoft.com/office/powerpoint/2010/main" val="1402928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Kenosis</a:t>
            </a:r>
            <a:endParaRPr lang="en-US" dirty="0"/>
          </a:p>
        </p:txBody>
      </p:sp>
      <p:sp>
        <p:nvSpPr>
          <p:cNvPr id="3" name="Content Placeholder 2"/>
          <p:cNvSpPr>
            <a:spLocks noGrp="1"/>
          </p:cNvSpPr>
          <p:nvPr>
            <p:ph idx="1"/>
          </p:nvPr>
        </p:nvSpPr>
        <p:spPr>
          <a:xfrm>
            <a:off x="838200" y="1825625"/>
            <a:ext cx="10515600" cy="4614086"/>
          </a:xfrm>
        </p:spPr>
        <p:txBody>
          <a:bodyPr>
            <a:normAutofit/>
          </a:bodyPr>
          <a:lstStyle/>
          <a:p>
            <a:pPr marL="0" indent="0">
              <a:buNone/>
            </a:pPr>
            <a:r>
              <a:rPr lang="en-US" dirty="0" smtClean="0"/>
              <a:t>Philippians 2:5-8</a:t>
            </a:r>
          </a:p>
          <a:p>
            <a:r>
              <a:rPr lang="en-US" dirty="0" smtClean="0"/>
              <a:t>You cannot </a:t>
            </a:r>
            <a:r>
              <a:rPr lang="en-US" u="sng" dirty="0" smtClean="0"/>
              <a:t>cling to</a:t>
            </a:r>
            <a:r>
              <a:rPr lang="en-US" dirty="0" smtClean="0"/>
              <a:t>, </a:t>
            </a:r>
            <a:r>
              <a:rPr lang="en-US" b="1" dirty="0" smtClean="0"/>
              <a:t>empty yourself</a:t>
            </a:r>
            <a:r>
              <a:rPr lang="en-US" dirty="0" smtClean="0"/>
              <a:t>, or </a:t>
            </a:r>
            <a:r>
              <a:rPr lang="en-US" i="1" dirty="0" smtClean="0"/>
              <a:t>lower yourself</a:t>
            </a:r>
            <a:r>
              <a:rPr lang="en-US" dirty="0" smtClean="0"/>
              <a:t> from something you did not already </a:t>
            </a:r>
            <a:r>
              <a:rPr lang="en-US" u="sng" dirty="0" smtClean="0"/>
              <a:t>hold onto</a:t>
            </a:r>
            <a:r>
              <a:rPr lang="en-US" dirty="0" smtClean="0"/>
              <a:t>, </a:t>
            </a:r>
            <a:r>
              <a:rPr lang="en-US" b="1" dirty="0" smtClean="0"/>
              <a:t>were full of </a:t>
            </a:r>
            <a:r>
              <a:rPr lang="en-US" dirty="0" smtClean="0"/>
              <a:t>or </a:t>
            </a:r>
            <a:r>
              <a:rPr lang="en-US" i="1" dirty="0" smtClean="0"/>
              <a:t>on the level of</a:t>
            </a:r>
            <a:r>
              <a:rPr lang="en-US" dirty="0" smtClean="0"/>
              <a:t>. </a:t>
            </a:r>
          </a:p>
          <a:p>
            <a:r>
              <a:rPr lang="en-US" dirty="0" smtClean="0"/>
              <a:t>What is the point/instruction Paul is making/giving?</a:t>
            </a:r>
          </a:p>
          <a:p>
            <a:pPr lvl="1"/>
            <a:endParaRPr lang="en-US" dirty="0" smtClean="0"/>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044" y="0"/>
            <a:ext cx="3136956" cy="2441980"/>
          </a:xfrm>
          <a:prstGeom prst="rect">
            <a:avLst/>
          </a:prstGeom>
        </p:spPr>
      </p:pic>
    </p:spTree>
    <p:extLst>
      <p:ext uri="{BB962C8B-B14F-4D97-AF65-F5344CB8AC3E}">
        <p14:creationId xmlns:p14="http://schemas.microsoft.com/office/powerpoint/2010/main" val="252550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Kenosis</a:t>
            </a:r>
            <a:endParaRPr lang="en-US" dirty="0"/>
          </a:p>
        </p:txBody>
      </p:sp>
      <p:sp>
        <p:nvSpPr>
          <p:cNvPr id="3" name="Content Placeholder 2"/>
          <p:cNvSpPr>
            <a:spLocks noGrp="1"/>
          </p:cNvSpPr>
          <p:nvPr>
            <p:ph idx="1"/>
          </p:nvPr>
        </p:nvSpPr>
        <p:spPr>
          <a:xfrm>
            <a:off x="838200" y="1825624"/>
            <a:ext cx="10515600" cy="5032376"/>
          </a:xfrm>
        </p:spPr>
        <p:txBody>
          <a:bodyPr>
            <a:normAutofit/>
          </a:bodyPr>
          <a:lstStyle/>
          <a:p>
            <a:pPr marL="0" indent="0">
              <a:buNone/>
            </a:pPr>
            <a:r>
              <a:rPr lang="en-US" dirty="0" smtClean="0"/>
              <a:t>Philippians 2:5-8</a:t>
            </a:r>
          </a:p>
          <a:p>
            <a:r>
              <a:rPr lang="en-US" dirty="0" smtClean="0"/>
              <a:t>You cannot </a:t>
            </a:r>
            <a:r>
              <a:rPr lang="en-US" u="sng" dirty="0" smtClean="0"/>
              <a:t>cling to</a:t>
            </a:r>
            <a:r>
              <a:rPr lang="en-US" dirty="0" smtClean="0"/>
              <a:t>, </a:t>
            </a:r>
            <a:r>
              <a:rPr lang="en-US" b="1" dirty="0" smtClean="0"/>
              <a:t>empty yourself</a:t>
            </a:r>
            <a:r>
              <a:rPr lang="en-US" dirty="0" smtClean="0"/>
              <a:t>, or </a:t>
            </a:r>
            <a:r>
              <a:rPr lang="en-US" i="1" dirty="0" smtClean="0"/>
              <a:t>lower yourself</a:t>
            </a:r>
            <a:r>
              <a:rPr lang="en-US" dirty="0" smtClean="0"/>
              <a:t> from something you did not already </a:t>
            </a:r>
            <a:r>
              <a:rPr lang="en-US" u="sng" dirty="0" smtClean="0"/>
              <a:t>hold onto</a:t>
            </a:r>
            <a:r>
              <a:rPr lang="en-US" dirty="0" smtClean="0"/>
              <a:t>, </a:t>
            </a:r>
            <a:r>
              <a:rPr lang="en-US" b="1" dirty="0" smtClean="0"/>
              <a:t>were full of </a:t>
            </a:r>
            <a:r>
              <a:rPr lang="en-US" dirty="0" smtClean="0"/>
              <a:t>or </a:t>
            </a:r>
            <a:r>
              <a:rPr lang="en-US" i="1" dirty="0" smtClean="0"/>
              <a:t>on the level of</a:t>
            </a:r>
            <a:r>
              <a:rPr lang="en-US" dirty="0" smtClean="0"/>
              <a:t>. </a:t>
            </a:r>
          </a:p>
          <a:p>
            <a:r>
              <a:rPr lang="en-US" dirty="0" smtClean="0"/>
              <a:t>What is the point/instruction Paul is making/giving?</a:t>
            </a:r>
          </a:p>
          <a:p>
            <a:pPr lvl="1"/>
            <a:r>
              <a:rPr lang="en-US" dirty="0" smtClean="0"/>
              <a:t>“Think this way in yourselves</a:t>
            </a:r>
            <a:r>
              <a:rPr lang="is-IS" dirty="0" smtClean="0"/>
              <a:t>…”</a:t>
            </a:r>
          </a:p>
          <a:p>
            <a:pPr lvl="1"/>
            <a:r>
              <a:rPr lang="is-IS" dirty="0" smtClean="0"/>
              <a:t>i.e. consider obedience, self-surrender of your greatest qualities in order to obey God, a good thing.</a:t>
            </a:r>
            <a:endParaRPr lang="en-US" dirty="0" smtClean="0"/>
          </a:p>
          <a:p>
            <a:pPr lvl="1"/>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044" y="0"/>
            <a:ext cx="3136956" cy="2441980"/>
          </a:xfrm>
          <a:prstGeom prst="rect">
            <a:avLst/>
          </a:prstGeom>
        </p:spPr>
      </p:pic>
    </p:spTree>
    <p:extLst>
      <p:ext uri="{BB962C8B-B14F-4D97-AF65-F5344CB8AC3E}">
        <p14:creationId xmlns:p14="http://schemas.microsoft.com/office/powerpoint/2010/main" val="132275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1:1-2</a:t>
            </a:r>
            <a:endParaRPr lang="en-US" dirty="0"/>
          </a:p>
        </p:txBody>
      </p:sp>
      <p:sp>
        <p:nvSpPr>
          <p:cNvPr id="3" name="Content Placeholder 2"/>
          <p:cNvSpPr>
            <a:spLocks noGrp="1"/>
          </p:cNvSpPr>
          <p:nvPr>
            <p:ph idx="1"/>
          </p:nvPr>
        </p:nvSpPr>
        <p:spPr>
          <a:xfrm>
            <a:off x="838200" y="2778125"/>
            <a:ext cx="10515600" cy="4351338"/>
          </a:xfrm>
        </p:spPr>
        <p:txBody>
          <a:bodyPr>
            <a:normAutofit/>
          </a:bodyPr>
          <a:lstStyle/>
          <a:p>
            <a:pPr marL="0" lvl="0" indent="0" algn="ctr">
              <a:lnSpc>
                <a:spcPct val="100000"/>
              </a:lnSpc>
              <a:spcBef>
                <a:spcPts val="0"/>
              </a:spcBef>
              <a:buNone/>
            </a:pPr>
            <a:r>
              <a:rPr lang="en-US" dirty="0" smtClean="0"/>
              <a:t>“Long </a:t>
            </a:r>
            <a:r>
              <a:rPr lang="en-US" dirty="0"/>
              <a:t>ago, at many times and in many ways, God spoke to our fathers by the prophets</a:t>
            </a:r>
            <a:r>
              <a:rPr lang="en-US" dirty="0" smtClean="0"/>
              <a:t>, </a:t>
            </a:r>
            <a:r>
              <a:rPr lang="en-US" dirty="0"/>
              <a:t>but in these last days he has spoken to us by his Son, whom he appointed the heir of all things, through whom also he created the world</a:t>
            </a:r>
            <a:r>
              <a:rPr lang="en-US" dirty="0" smtClean="0"/>
              <a:t>.”</a:t>
            </a:r>
            <a:endParaRPr lang="en-US" dirty="0"/>
          </a:p>
        </p:txBody>
      </p:sp>
    </p:spTree>
    <p:extLst>
      <p:ext uri="{BB962C8B-B14F-4D97-AF65-F5344CB8AC3E}">
        <p14:creationId xmlns:p14="http://schemas.microsoft.com/office/powerpoint/2010/main" val="71037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Resurrection</a:t>
            </a:r>
            <a:endParaRPr lang="en-US" dirty="0"/>
          </a:p>
        </p:txBody>
      </p:sp>
      <p:sp>
        <p:nvSpPr>
          <p:cNvPr id="3" name="Content Placeholder 2"/>
          <p:cNvSpPr>
            <a:spLocks noGrp="1"/>
          </p:cNvSpPr>
          <p:nvPr>
            <p:ph idx="1"/>
          </p:nvPr>
        </p:nvSpPr>
        <p:spPr>
          <a:xfrm>
            <a:off x="838200" y="1533795"/>
            <a:ext cx="6827196" cy="4955037"/>
          </a:xfrm>
        </p:spPr>
        <p:txBody>
          <a:bodyPr>
            <a:normAutofit/>
          </a:bodyPr>
          <a:lstStyle/>
          <a:p>
            <a:pPr marL="0" indent="0">
              <a:buNone/>
            </a:pPr>
            <a:r>
              <a:rPr lang="en-US" dirty="0" smtClean="0"/>
              <a:t>Definition and Importance</a:t>
            </a:r>
          </a:p>
          <a:p>
            <a:r>
              <a:rPr lang="el-GR" dirty="0" err="1" smtClean="0"/>
              <a:t>ἀ</a:t>
            </a:r>
            <a:r>
              <a:rPr lang="el-GR" dirty="0" err="1" smtClean="0"/>
              <a:t>ναστασις</a:t>
            </a:r>
            <a:r>
              <a:rPr lang="en-US" dirty="0" smtClean="0"/>
              <a:t> </a:t>
            </a:r>
            <a:r>
              <a:rPr lang="en-US" i="1" dirty="0" err="1" smtClean="0"/>
              <a:t>anastasis</a:t>
            </a:r>
            <a:r>
              <a:rPr lang="en-US" dirty="0" smtClean="0"/>
              <a:t> “standing again”</a:t>
            </a:r>
          </a:p>
          <a:p>
            <a:r>
              <a:rPr lang="en-US" dirty="0" smtClean="0"/>
              <a:t>Returning permanently from the dead</a:t>
            </a:r>
          </a:p>
          <a:p>
            <a:r>
              <a:rPr lang="en-US" dirty="0" smtClean="0"/>
              <a:t>1 Corinthians 15</a:t>
            </a:r>
            <a:r>
              <a:rPr lang="en-US" dirty="0" smtClean="0">
                <a:sym typeface="Wingdings"/>
              </a:rPr>
              <a:t>(:</a:t>
            </a:r>
            <a:r>
              <a:rPr lang="en-US" dirty="0" smtClean="0">
                <a:sym typeface="Wingdings"/>
              </a:rPr>
              <a:t>13</a:t>
            </a:r>
            <a:r>
              <a:rPr lang="en-US" dirty="0" smtClean="0"/>
              <a:t>-26)</a:t>
            </a:r>
          </a:p>
          <a:p>
            <a:pPr lvl="1"/>
            <a:r>
              <a:rPr lang="en-US" dirty="0" smtClean="0"/>
              <a:t>First-fruits</a:t>
            </a:r>
          </a:p>
          <a:p>
            <a:pPr lvl="1"/>
            <a:r>
              <a:rPr lang="en-US" dirty="0" smtClean="0"/>
              <a:t>Most to be pitied</a:t>
            </a:r>
          </a:p>
          <a:p>
            <a:pPr lvl="1"/>
            <a:r>
              <a:rPr lang="en-US" dirty="0" smtClean="0"/>
              <a:t>in Adam vs in Christ</a:t>
            </a:r>
            <a:endParaRPr lang="en-US" dirty="0"/>
          </a:p>
        </p:txBody>
      </p:sp>
      <p:pic>
        <p:nvPicPr>
          <p:cNvPr id="4" name="Picture 3"/>
          <p:cNvPicPr>
            <a:picLocks noChangeAspect="1"/>
          </p:cNvPicPr>
          <p:nvPr/>
        </p:nvPicPr>
        <p:blipFill>
          <a:blip r:embed="rId2"/>
          <a:stretch>
            <a:fillRect/>
          </a:stretch>
        </p:blipFill>
        <p:spPr>
          <a:xfrm>
            <a:off x="7665396" y="1182833"/>
            <a:ext cx="3615130" cy="4780121"/>
          </a:xfrm>
          <a:prstGeom prst="rect">
            <a:avLst/>
          </a:prstGeom>
        </p:spPr>
      </p:pic>
    </p:spTree>
    <p:extLst>
      <p:ext uri="{BB962C8B-B14F-4D97-AF65-F5344CB8AC3E}">
        <p14:creationId xmlns:p14="http://schemas.microsoft.com/office/powerpoint/2010/main" val="1404451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5684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Incarnation</a:t>
            </a:r>
            <a:endParaRPr lang="en-US" dirty="0"/>
          </a:p>
        </p:txBody>
      </p:sp>
      <p:sp>
        <p:nvSpPr>
          <p:cNvPr id="3" name="Content Placeholder 2"/>
          <p:cNvSpPr>
            <a:spLocks noGrp="1"/>
          </p:cNvSpPr>
          <p:nvPr>
            <p:ph idx="1"/>
          </p:nvPr>
        </p:nvSpPr>
        <p:spPr/>
        <p:txBody>
          <a:bodyPr/>
          <a:lstStyle/>
          <a:p>
            <a:r>
              <a:rPr lang="en-US" dirty="0" smtClean="0"/>
              <a:t>Definition</a:t>
            </a:r>
          </a:p>
          <a:p>
            <a:r>
              <a:rPr lang="en-US" dirty="0" smtClean="0"/>
              <a:t>Passages</a:t>
            </a:r>
            <a:endParaRPr lang="en-US" dirty="0" smtClean="0"/>
          </a:p>
        </p:txBody>
      </p:sp>
    </p:spTree>
    <p:extLst>
      <p:ext uri="{BB962C8B-B14F-4D97-AF65-F5344CB8AC3E}">
        <p14:creationId xmlns:p14="http://schemas.microsoft.com/office/powerpoint/2010/main" val="143553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Incarnation</a:t>
            </a:r>
            <a:endParaRPr lang="en-US" dirty="0"/>
          </a:p>
        </p:txBody>
      </p:sp>
      <p:sp>
        <p:nvSpPr>
          <p:cNvPr id="3" name="Content Placeholder 2"/>
          <p:cNvSpPr>
            <a:spLocks noGrp="1"/>
          </p:cNvSpPr>
          <p:nvPr>
            <p:ph idx="1"/>
          </p:nvPr>
        </p:nvSpPr>
        <p:spPr>
          <a:xfrm>
            <a:off x="838200" y="1825625"/>
            <a:ext cx="7157936" cy="4351338"/>
          </a:xfrm>
        </p:spPr>
        <p:txBody>
          <a:bodyPr/>
          <a:lstStyle/>
          <a:p>
            <a:pPr marL="0" indent="0">
              <a:buNone/>
            </a:pPr>
            <a:r>
              <a:rPr lang="en-US" dirty="0" smtClean="0"/>
              <a:t>Definition</a:t>
            </a:r>
          </a:p>
          <a:p>
            <a:r>
              <a:rPr lang="en-US" i="1" dirty="0" smtClean="0"/>
              <a:t>in</a:t>
            </a:r>
            <a:r>
              <a:rPr lang="en-US" dirty="0" smtClean="0"/>
              <a:t> – in ; </a:t>
            </a:r>
            <a:r>
              <a:rPr lang="en-US" i="1" dirty="0" err="1" smtClean="0"/>
              <a:t>carno</a:t>
            </a:r>
            <a:r>
              <a:rPr lang="en-US" dirty="0" smtClean="0"/>
              <a:t> – flesh</a:t>
            </a:r>
            <a:endParaRPr lang="en-US" i="1" dirty="0"/>
          </a:p>
          <a:p>
            <a:r>
              <a:rPr lang="en-US" dirty="0" smtClean="0"/>
              <a:t>the taking on of </a:t>
            </a:r>
            <a:r>
              <a:rPr lang="en-US" dirty="0" smtClean="0"/>
              <a:t>flesh</a:t>
            </a:r>
          </a:p>
          <a:p>
            <a:r>
              <a:rPr lang="en-US" dirty="0" smtClean="0"/>
              <a:t>God’s incarnation occurred in Bethlehem in about 5 BC</a:t>
            </a:r>
          </a:p>
          <a:p>
            <a:endParaRPr lang="en-US" dirty="0" smtClean="0"/>
          </a:p>
        </p:txBody>
      </p:sp>
      <p:pic>
        <p:nvPicPr>
          <p:cNvPr id="4" name="Picture 3"/>
          <p:cNvPicPr>
            <a:picLocks noChangeAspect="1"/>
          </p:cNvPicPr>
          <p:nvPr/>
        </p:nvPicPr>
        <p:blipFill>
          <a:blip r:embed="rId2"/>
          <a:stretch>
            <a:fillRect/>
          </a:stretch>
        </p:blipFill>
        <p:spPr>
          <a:xfrm>
            <a:off x="7451386" y="1186673"/>
            <a:ext cx="3662598" cy="4990290"/>
          </a:xfrm>
          <a:prstGeom prst="rect">
            <a:avLst/>
          </a:prstGeom>
        </p:spPr>
      </p:pic>
    </p:spTree>
    <p:extLst>
      <p:ext uri="{BB962C8B-B14F-4D97-AF65-F5344CB8AC3E}">
        <p14:creationId xmlns:p14="http://schemas.microsoft.com/office/powerpoint/2010/main" val="50672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Incarnation</a:t>
            </a:r>
            <a:endParaRPr lang="en-US" dirty="0"/>
          </a:p>
        </p:txBody>
      </p:sp>
      <p:sp>
        <p:nvSpPr>
          <p:cNvPr id="3" name="Content Placeholder 2"/>
          <p:cNvSpPr>
            <a:spLocks noGrp="1"/>
          </p:cNvSpPr>
          <p:nvPr>
            <p:ph idx="1"/>
          </p:nvPr>
        </p:nvSpPr>
        <p:spPr>
          <a:xfrm>
            <a:off x="838200" y="1825625"/>
            <a:ext cx="6613186" cy="4351338"/>
          </a:xfrm>
        </p:spPr>
        <p:txBody>
          <a:bodyPr/>
          <a:lstStyle/>
          <a:p>
            <a:pPr marL="0" indent="0">
              <a:buNone/>
            </a:pPr>
            <a:r>
              <a:rPr lang="en-US" dirty="0" smtClean="0"/>
              <a:t>Passages</a:t>
            </a:r>
          </a:p>
          <a:p>
            <a:r>
              <a:rPr lang="en-US" dirty="0" smtClean="0"/>
              <a:t>Isaiah 9:6 – A child called God</a:t>
            </a:r>
          </a:p>
          <a:p>
            <a:r>
              <a:rPr lang="en-US" dirty="0" smtClean="0"/>
              <a:t>Isaiah 7:14 – Virgin birth prophesied</a:t>
            </a:r>
          </a:p>
          <a:p>
            <a:r>
              <a:rPr lang="en-US" dirty="0"/>
              <a:t>Matt 1; Luke </a:t>
            </a:r>
            <a:r>
              <a:rPr lang="en-US" dirty="0" smtClean="0"/>
              <a:t>3 – Genealogies</a:t>
            </a:r>
          </a:p>
          <a:p>
            <a:endParaRPr lang="en-US" dirty="0" smtClean="0"/>
          </a:p>
        </p:txBody>
      </p:sp>
      <p:pic>
        <p:nvPicPr>
          <p:cNvPr id="4" name="Picture 3"/>
          <p:cNvPicPr>
            <a:picLocks noChangeAspect="1"/>
          </p:cNvPicPr>
          <p:nvPr/>
        </p:nvPicPr>
        <p:blipFill>
          <a:blip r:embed="rId2"/>
          <a:stretch>
            <a:fillRect/>
          </a:stretch>
        </p:blipFill>
        <p:spPr>
          <a:xfrm>
            <a:off x="7691202" y="1186673"/>
            <a:ext cx="3662598" cy="4990290"/>
          </a:xfrm>
          <a:prstGeom prst="rect">
            <a:avLst/>
          </a:prstGeom>
        </p:spPr>
      </p:pic>
    </p:spTree>
    <p:extLst>
      <p:ext uri="{BB962C8B-B14F-4D97-AF65-F5344CB8AC3E}">
        <p14:creationId xmlns:p14="http://schemas.microsoft.com/office/powerpoint/2010/main" val="59775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Incarnation</a:t>
            </a:r>
            <a:endParaRPr lang="en-US" dirty="0"/>
          </a:p>
        </p:txBody>
      </p:sp>
      <p:sp>
        <p:nvSpPr>
          <p:cNvPr id="3" name="Content Placeholder 2"/>
          <p:cNvSpPr>
            <a:spLocks noGrp="1"/>
          </p:cNvSpPr>
          <p:nvPr>
            <p:ph idx="1"/>
          </p:nvPr>
        </p:nvSpPr>
        <p:spPr/>
        <p:txBody>
          <a:bodyPr>
            <a:normAutofit fontScale="92500"/>
          </a:bodyPr>
          <a:lstStyle/>
          <a:p>
            <a:pPr marL="0" lvl="0" indent="0">
              <a:lnSpc>
                <a:spcPct val="100000"/>
              </a:lnSpc>
              <a:spcBef>
                <a:spcPts val="0"/>
              </a:spcBef>
              <a:buNone/>
            </a:pPr>
            <a:r>
              <a:rPr lang="en-US" dirty="0" smtClean="0">
                <a:effectLst/>
              </a:rPr>
              <a:t>“Guilt </a:t>
            </a:r>
            <a:r>
              <a:rPr lang="en-US" dirty="0">
                <a:effectLst/>
              </a:rPr>
              <a:t>can be extinguished only by a penal offering to justice. But it would contradict the idea of justice, if for the sin of a ra­tional being like man; the death of an irrational animal should be accepted as a sufficient atonement. Hence, a man must be offered as the sacrifice for man; so that a rational victim may be slain for a rational criminal. But how could a man, himself stained with sin, be an offering for sin? </a:t>
            </a:r>
            <a:endParaRPr lang="en-US" dirty="0"/>
          </a:p>
        </p:txBody>
      </p:sp>
    </p:spTree>
    <p:extLst>
      <p:ext uri="{BB962C8B-B14F-4D97-AF65-F5344CB8AC3E}">
        <p14:creationId xmlns:p14="http://schemas.microsoft.com/office/powerpoint/2010/main" val="170959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Incarnation</a:t>
            </a:r>
            <a:endParaRPr lang="en-US" dirty="0"/>
          </a:p>
        </p:txBody>
      </p:sp>
      <p:sp>
        <p:nvSpPr>
          <p:cNvPr id="3" name="Content Placeholder 2"/>
          <p:cNvSpPr>
            <a:spLocks noGrp="1"/>
          </p:cNvSpPr>
          <p:nvPr>
            <p:ph idx="1"/>
          </p:nvPr>
        </p:nvSpPr>
        <p:spPr/>
        <p:txBody>
          <a:bodyPr>
            <a:normAutofit fontScale="92500" lnSpcReduction="10000"/>
          </a:bodyPr>
          <a:lstStyle/>
          <a:p>
            <a:pPr marL="0" lvl="0" indent="0">
              <a:lnSpc>
                <a:spcPct val="100000"/>
              </a:lnSpc>
              <a:spcBef>
                <a:spcPts val="0"/>
              </a:spcBef>
              <a:buNone/>
            </a:pPr>
            <a:r>
              <a:rPr lang="en-US" dirty="0" smtClean="0">
                <a:effectLst/>
              </a:rPr>
              <a:t>“Hence a sinless man must be offered. But what man descending in the ordinary course would be free from sin? Hence, the Son of God must be born of a virgin, and become man for us. He assumed our na­ture without our corruption. He made himself a sacri­fice for us, and set forth for sinners his own body, a victim without sin, and able both to die by virtue of his human­ity, and to cleanse the guilty, upon grounds of justice. “ Gregory the Great, </a:t>
            </a:r>
            <a:r>
              <a:rPr lang="en-US" i="1" dirty="0" err="1" smtClean="0">
                <a:effectLst/>
              </a:rPr>
              <a:t>Moralia</a:t>
            </a:r>
            <a:endParaRPr lang="en-US" dirty="0"/>
          </a:p>
        </p:txBody>
      </p:sp>
    </p:spTree>
    <p:extLst>
      <p:ext uri="{BB962C8B-B14F-4D97-AF65-F5344CB8AC3E}">
        <p14:creationId xmlns:p14="http://schemas.microsoft.com/office/powerpoint/2010/main" val="5080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075"/>
            <a:ext cx="10515600" cy="1325563"/>
          </a:xfrm>
        </p:spPr>
        <p:txBody>
          <a:bodyPr/>
          <a:lstStyle/>
          <a:p>
            <a:r>
              <a:rPr lang="en-US" dirty="0" smtClean="0"/>
              <a:t>Roles/Titles</a:t>
            </a:r>
            <a:endParaRPr lang="en-US" dirty="0"/>
          </a:p>
        </p:txBody>
      </p:sp>
      <p:sp>
        <p:nvSpPr>
          <p:cNvPr id="3" name="Content Placeholder 2"/>
          <p:cNvSpPr>
            <a:spLocks noGrp="1"/>
          </p:cNvSpPr>
          <p:nvPr>
            <p:ph idx="1"/>
          </p:nvPr>
        </p:nvSpPr>
        <p:spPr>
          <a:xfrm>
            <a:off x="838200" y="1690688"/>
            <a:ext cx="10934700" cy="4881562"/>
          </a:xfrm>
        </p:spPr>
        <p:txBody>
          <a:bodyPr numCol="3">
            <a:normAutofit/>
          </a:bodyPr>
          <a:lstStyle/>
          <a:p>
            <a:r>
              <a:rPr lang="en-US" sz="2000" dirty="0" smtClean="0"/>
              <a:t>Son of God (Mk 15:39)</a:t>
            </a:r>
          </a:p>
          <a:p>
            <a:r>
              <a:rPr lang="en-US" sz="2000" dirty="0" smtClean="0"/>
              <a:t>Son of Man (Dan 7:13; Mk 14:62)</a:t>
            </a:r>
          </a:p>
          <a:p>
            <a:r>
              <a:rPr lang="en-US" sz="2000" dirty="0" smtClean="0"/>
              <a:t>Son of David (Lk 18:38)</a:t>
            </a:r>
          </a:p>
          <a:p>
            <a:r>
              <a:rPr lang="en-US" sz="2000" dirty="0" smtClean="0"/>
              <a:t>Christ (Messiah) (Matt 16:16)</a:t>
            </a:r>
          </a:p>
          <a:p>
            <a:r>
              <a:rPr lang="en-US" sz="2000" dirty="0" smtClean="0"/>
              <a:t>Lamb of God (</a:t>
            </a:r>
            <a:r>
              <a:rPr lang="en-US" sz="2000" dirty="0" err="1" smtClean="0"/>
              <a:t>Jn</a:t>
            </a:r>
            <a:r>
              <a:rPr lang="en-US" sz="2000" dirty="0" smtClean="0"/>
              <a:t> 1:29)</a:t>
            </a:r>
          </a:p>
          <a:p>
            <a:r>
              <a:rPr lang="en-US" sz="2000" dirty="0" smtClean="0"/>
              <a:t>the Word (</a:t>
            </a:r>
            <a:r>
              <a:rPr lang="en-US" sz="2000" dirty="0" err="1" smtClean="0"/>
              <a:t>Jn</a:t>
            </a:r>
            <a:r>
              <a:rPr lang="en-US" sz="2000" dirty="0" smtClean="0"/>
              <a:t> 1:1)</a:t>
            </a:r>
          </a:p>
          <a:p>
            <a:r>
              <a:rPr lang="en-US" sz="2000" dirty="0" smtClean="0"/>
              <a:t>Lord (Ac 2:25)</a:t>
            </a:r>
          </a:p>
          <a:p>
            <a:r>
              <a:rPr lang="en-US" sz="2000" dirty="0" smtClean="0"/>
              <a:t>Prophet (</a:t>
            </a:r>
            <a:r>
              <a:rPr lang="en-US" sz="2000" dirty="0" err="1" smtClean="0"/>
              <a:t>Deut</a:t>
            </a:r>
            <a:r>
              <a:rPr lang="en-US" sz="2000" dirty="0" smtClean="0"/>
              <a:t> 18:18)</a:t>
            </a:r>
          </a:p>
          <a:p>
            <a:r>
              <a:rPr lang="en-US" sz="2000" dirty="0" smtClean="0"/>
              <a:t>Priest (</a:t>
            </a:r>
            <a:r>
              <a:rPr lang="en-US" sz="2000" dirty="0" err="1" smtClean="0"/>
              <a:t>Heb</a:t>
            </a:r>
            <a:r>
              <a:rPr lang="en-US" sz="2000" dirty="0" smtClean="0"/>
              <a:t> 4:14)</a:t>
            </a:r>
          </a:p>
          <a:p>
            <a:r>
              <a:rPr lang="en-US" sz="2000" dirty="0" smtClean="0"/>
              <a:t>Light of the World (</a:t>
            </a:r>
            <a:r>
              <a:rPr lang="en-US" sz="2000" dirty="0" err="1" smtClean="0"/>
              <a:t>Jn</a:t>
            </a:r>
            <a:r>
              <a:rPr lang="en-US" sz="2000" dirty="0" smtClean="0"/>
              <a:t> 8:12)</a:t>
            </a:r>
          </a:p>
          <a:p>
            <a:r>
              <a:rPr lang="en-US" sz="2000" dirty="0" smtClean="0"/>
              <a:t>the Gate (</a:t>
            </a:r>
            <a:r>
              <a:rPr lang="en-US" sz="2000" dirty="0" err="1" smtClean="0"/>
              <a:t>Jn</a:t>
            </a:r>
            <a:r>
              <a:rPr lang="en-US" sz="2000" dirty="0" smtClean="0"/>
              <a:t> 10:7-10)</a:t>
            </a:r>
          </a:p>
          <a:p>
            <a:r>
              <a:rPr lang="en-US" sz="2000" dirty="0" smtClean="0"/>
              <a:t>the Good Shepherd (Jn:10:11-14)</a:t>
            </a:r>
          </a:p>
          <a:p>
            <a:r>
              <a:rPr lang="en-US" sz="2000" dirty="0" smtClean="0"/>
              <a:t>Alpha and Omega (Rev 22:13)</a:t>
            </a:r>
          </a:p>
          <a:p>
            <a:r>
              <a:rPr lang="en-US" sz="2000" dirty="0" smtClean="0"/>
              <a:t>the last Adam (1 </a:t>
            </a:r>
            <a:r>
              <a:rPr lang="en-US" sz="2000" dirty="0" err="1" smtClean="0"/>
              <a:t>Cor</a:t>
            </a:r>
            <a:r>
              <a:rPr lang="en-US" sz="2000" dirty="0" smtClean="0"/>
              <a:t> 15:45)</a:t>
            </a:r>
          </a:p>
          <a:p>
            <a:r>
              <a:rPr lang="en-US" sz="2000" dirty="0" smtClean="0"/>
              <a:t>the Morning Star (Rev 22:16)</a:t>
            </a:r>
          </a:p>
          <a:p>
            <a:r>
              <a:rPr lang="en-US" sz="2000" dirty="0" smtClean="0"/>
              <a:t>the way, the truth, and the life (</a:t>
            </a:r>
            <a:r>
              <a:rPr lang="en-US" sz="2000" dirty="0" err="1" smtClean="0"/>
              <a:t>Jn</a:t>
            </a:r>
            <a:r>
              <a:rPr lang="en-US" sz="2000" dirty="0" smtClean="0"/>
              <a:t> 14:6)</a:t>
            </a:r>
          </a:p>
          <a:p>
            <a:r>
              <a:rPr lang="en-US" sz="2000" dirty="0" smtClean="0"/>
              <a:t>the true vine (</a:t>
            </a:r>
            <a:r>
              <a:rPr lang="en-US" sz="2000" dirty="0" err="1" smtClean="0"/>
              <a:t>Jn</a:t>
            </a:r>
            <a:r>
              <a:rPr lang="en-US" sz="2000" dirty="0" smtClean="0"/>
              <a:t> 15:1-5)</a:t>
            </a:r>
          </a:p>
          <a:p>
            <a:r>
              <a:rPr lang="en-US" sz="2000" dirty="0" smtClean="0"/>
              <a:t>the Lion of Judah (Rev 5:5) </a:t>
            </a:r>
          </a:p>
          <a:p>
            <a:r>
              <a:rPr lang="en-US" sz="2000" dirty="0" smtClean="0"/>
              <a:t>King (Mt 2:1-2)</a:t>
            </a:r>
          </a:p>
          <a:p>
            <a:r>
              <a:rPr lang="en-US" sz="2000" dirty="0" smtClean="0"/>
              <a:t>the Seed (Gen 3:15; Gal 3:16)</a:t>
            </a:r>
          </a:p>
          <a:p>
            <a:r>
              <a:rPr lang="en-US" sz="2000" dirty="0" smtClean="0"/>
              <a:t>Immanuel (Matt 1:23)</a:t>
            </a:r>
          </a:p>
          <a:p>
            <a:endParaRPr lang="en-US" sz="2000" dirty="0" smtClean="0"/>
          </a:p>
          <a:p>
            <a:endParaRPr lang="en-US" sz="2000" dirty="0"/>
          </a:p>
          <a:p>
            <a:endParaRPr lang="en-US" sz="2000" dirty="0" smtClean="0"/>
          </a:p>
          <a:p>
            <a:endParaRPr lang="en-US" sz="2000" dirty="0"/>
          </a:p>
          <a:p>
            <a:r>
              <a:rPr lang="en-US" sz="2000" dirty="0" smtClean="0"/>
              <a:t>the head of the Church (</a:t>
            </a:r>
            <a:r>
              <a:rPr lang="en-US" sz="2000" dirty="0" err="1" smtClean="0"/>
              <a:t>Eph</a:t>
            </a:r>
            <a:r>
              <a:rPr lang="en-US" sz="2000" dirty="0" smtClean="0"/>
              <a:t> 1:22-23)</a:t>
            </a:r>
          </a:p>
          <a:p>
            <a:r>
              <a:rPr lang="en-US" sz="2000" dirty="0" smtClean="0"/>
              <a:t>the Mediator (1 Tim 2:25)</a:t>
            </a:r>
          </a:p>
          <a:p>
            <a:r>
              <a:rPr lang="en-US" sz="2000" dirty="0" smtClean="0"/>
              <a:t>Savior </a:t>
            </a:r>
          </a:p>
          <a:p>
            <a:r>
              <a:rPr lang="en-US" sz="2000" dirty="0" smtClean="0"/>
              <a:t>The exact image of God (</a:t>
            </a:r>
            <a:r>
              <a:rPr lang="en-US" sz="2000" dirty="0" err="1" smtClean="0"/>
              <a:t>Heb</a:t>
            </a:r>
            <a:r>
              <a:rPr lang="en-US" sz="2000" dirty="0" smtClean="0"/>
              <a:t> 1:3)</a:t>
            </a:r>
          </a:p>
          <a:p>
            <a:r>
              <a:rPr lang="en-US" sz="2000" dirty="0" smtClean="0"/>
              <a:t>the bread of life (</a:t>
            </a:r>
            <a:r>
              <a:rPr lang="en-US" sz="2000" dirty="0" err="1" smtClean="0"/>
              <a:t>Jn</a:t>
            </a:r>
            <a:r>
              <a:rPr lang="en-US" sz="2000" dirty="0" smtClean="0"/>
              <a:t> 6:35)</a:t>
            </a:r>
            <a:endParaRPr lang="en-US" sz="2000" dirty="0"/>
          </a:p>
        </p:txBody>
      </p:sp>
    </p:spTree>
    <p:extLst>
      <p:ext uri="{BB962C8B-B14F-4D97-AF65-F5344CB8AC3E}">
        <p14:creationId xmlns:p14="http://schemas.microsoft.com/office/powerpoint/2010/main" val="271765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1335</Words>
  <Application>Microsoft Macintosh PowerPoint</Application>
  <PresentationFormat>Widescreen</PresentationFormat>
  <Paragraphs>181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Book Antiqua</vt:lpstr>
      <vt:lpstr>Calibri</vt:lpstr>
      <vt:lpstr>Helvetica</vt:lpstr>
      <vt:lpstr>Wingdings</vt:lpstr>
      <vt:lpstr>Arial</vt:lpstr>
      <vt:lpstr>Office Theme</vt:lpstr>
      <vt:lpstr>Christology</vt:lpstr>
      <vt:lpstr>Outline</vt:lpstr>
      <vt:lpstr>Hebrews 1:1-2</vt:lpstr>
      <vt:lpstr>Incarnation</vt:lpstr>
      <vt:lpstr>Incarnation</vt:lpstr>
      <vt:lpstr>Incarnation</vt:lpstr>
      <vt:lpstr>Incarnation</vt:lpstr>
      <vt:lpstr>Incarnation</vt:lpstr>
      <vt:lpstr>Roles/Titles</vt:lpstr>
      <vt:lpstr>Roles/Titles</vt:lpstr>
      <vt:lpstr>Hypostatic Union</vt:lpstr>
      <vt:lpstr>Hypostatic Union</vt:lpstr>
      <vt:lpstr>Hypostatic Union - Passages</vt:lpstr>
      <vt:lpstr>Hypostatic Union - Passages</vt:lpstr>
      <vt:lpstr>Hypostatic Union</vt:lpstr>
      <vt:lpstr>Hypostatic Union</vt:lpstr>
      <vt:lpstr>Hypostatic Union</vt:lpstr>
      <vt:lpstr>Hypostatic Union</vt:lpstr>
      <vt:lpstr>Hypostatic Union</vt:lpstr>
      <vt:lpstr>Hypostatic Union</vt:lpstr>
      <vt:lpstr>Hypostatic Union</vt:lpstr>
      <vt:lpstr>Hypostatic Union</vt:lpstr>
      <vt:lpstr>Hypostatic Union</vt:lpstr>
      <vt:lpstr>Kenosis</vt:lpstr>
      <vt:lpstr>Kenosis</vt:lpstr>
      <vt:lpstr>Kenosis</vt:lpstr>
      <vt:lpstr>Kenosis</vt:lpstr>
      <vt:lpstr>Kenosis</vt:lpstr>
      <vt:lpstr>Kenosis</vt:lpstr>
      <vt:lpstr>Resurrection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meeeeeeewith7es@gmail.com</dc:creator>
  <cp:lastModifiedBy>meeeeeeewith7es@gmail.com</cp:lastModifiedBy>
  <cp:revision>39</cp:revision>
  <dcterms:created xsi:type="dcterms:W3CDTF">2016-12-21T01:58:37Z</dcterms:created>
  <dcterms:modified xsi:type="dcterms:W3CDTF">2017-02-05T21:02:32Z</dcterms:modified>
</cp:coreProperties>
</file>