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563"/>
    <a:srgbClr val="DB92FF"/>
    <a:srgbClr val="FFD0DC"/>
    <a:srgbClr val="1D0030"/>
    <a:srgbClr val="170F16"/>
    <a:srgbClr val="EE9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19050" dist="38100" dir="2700000" algn="tl" rotWithShape="0">
                    <a:srgbClr val="EE9BE7">
                      <a:alpha val="9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8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DA29-4DF1-9E46-86B8-2CD84D39869C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634F-713C-3740-8242-62A42455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12700" dist="63500" dir="2700000" algn="tl" rotWithShape="0">
              <a:srgbClr val="EE9BE7">
                <a:alpha val="93000"/>
              </a:srgbClr>
            </a:outerShdw>
          </a:effectLst>
          <a:latin typeface="Bodoni 72 Book"/>
          <a:ea typeface="+mj-ea"/>
          <a:cs typeface="Bodoni 72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ln>
            <a:solidFill>
              <a:schemeClr val="tx1">
                <a:alpha val="82000"/>
              </a:schemeClr>
            </a:solidFill>
          </a:ln>
          <a:solidFill>
            <a:schemeClr val="tx1"/>
          </a:solidFill>
          <a:effectLst>
            <a:outerShdw dist="38100" dir="2700000" algn="tl" rotWithShape="0">
              <a:srgbClr val="EE9BE7">
                <a:alpha val="92000"/>
              </a:srgbClr>
            </a:outerShdw>
          </a:effectLst>
          <a:latin typeface="Bodoni 72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ln>
            <a:solidFill>
              <a:schemeClr val="tx1">
                <a:alpha val="82000"/>
              </a:schemeClr>
            </a:solidFill>
          </a:ln>
          <a:solidFill>
            <a:schemeClr val="tx1"/>
          </a:solidFill>
          <a:effectLst>
            <a:outerShdw dist="38100" dir="2700000" algn="tl" rotWithShape="0">
              <a:srgbClr val="EE9BE7">
                <a:alpha val="92000"/>
              </a:srgbClr>
            </a:outerShdw>
          </a:effectLst>
          <a:latin typeface="Bodoni 72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ln>
            <a:solidFill>
              <a:schemeClr val="tx1">
                <a:alpha val="82000"/>
              </a:schemeClr>
            </a:solidFill>
          </a:ln>
          <a:solidFill>
            <a:schemeClr val="tx1"/>
          </a:solidFill>
          <a:effectLst>
            <a:outerShdw dist="38100" dir="2700000" algn="tl" rotWithShape="0">
              <a:srgbClr val="EE9BE7">
                <a:alpha val="92000"/>
              </a:srgbClr>
            </a:outerShdw>
          </a:effectLst>
          <a:latin typeface="Bodoni 72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ln>
            <a:solidFill>
              <a:schemeClr val="tx1">
                <a:alpha val="82000"/>
              </a:schemeClr>
            </a:solidFill>
          </a:ln>
          <a:solidFill>
            <a:schemeClr val="tx1"/>
          </a:solidFill>
          <a:effectLst>
            <a:outerShdw dist="38100" dir="2700000" algn="tl" rotWithShape="0">
              <a:srgbClr val="EE9BE7">
                <a:alpha val="92000"/>
              </a:srgbClr>
            </a:outerShdw>
          </a:effectLst>
          <a:latin typeface="Bodoni 72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ln>
            <a:solidFill>
              <a:schemeClr val="tx1">
                <a:alpha val="82000"/>
              </a:schemeClr>
            </a:solidFill>
          </a:ln>
          <a:solidFill>
            <a:schemeClr val="tx1"/>
          </a:solidFill>
          <a:effectLst>
            <a:outerShdw dist="38100" dir="2700000" algn="tl" rotWithShape="0">
              <a:srgbClr val="EE9BE7">
                <a:alpha val="92000"/>
              </a:srgbClr>
            </a:outerShdw>
          </a:effectLst>
          <a:latin typeface="Bodoni 72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taide.com/gleanings/Kings-of-Israel/king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David Through Exile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953" y="3886200"/>
            <a:ext cx="7086600" cy="1752600"/>
          </a:xfrm>
        </p:spPr>
        <p:txBody>
          <a:bodyPr/>
          <a:lstStyle/>
          <a:p>
            <a:r>
              <a:rPr lang="en-US" dirty="0" smtClean="0"/>
              <a:t>A Survey of the Kings and Prophets of Israel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7259" y="5991411"/>
            <a:ext cx="2061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doni 72 Book"/>
                <a:cs typeface="Bodoni 72 Book"/>
              </a:rPr>
              <a:t>By Stephen Curto</a:t>
            </a:r>
          </a:p>
          <a:p>
            <a:r>
              <a:rPr lang="en-US" sz="1400" dirty="0" smtClean="0">
                <a:latin typeface="Bodoni 72 Book"/>
                <a:cs typeface="Bodoni 72 Book"/>
              </a:rPr>
              <a:t>For Home Group</a:t>
            </a:r>
          </a:p>
          <a:p>
            <a:r>
              <a:rPr lang="en-US" sz="1400" dirty="0" smtClean="0">
                <a:latin typeface="Bodoni 72 Book"/>
                <a:cs typeface="Bodoni 72 Book"/>
              </a:rPr>
              <a:t>May 22, 2016</a:t>
            </a:r>
            <a:endParaRPr lang="en-US" sz="1400" dirty="0">
              <a:latin typeface="Bodoni 72 Book"/>
              <a:cs typeface="Bodoni 72 Book"/>
            </a:endParaRPr>
          </a:p>
        </p:txBody>
      </p:sp>
    </p:spTree>
    <p:extLst>
      <p:ext uri="{BB962C8B-B14F-4D97-AF65-F5344CB8AC3E}">
        <p14:creationId xmlns:p14="http://schemas.microsoft.com/office/powerpoint/2010/main" val="104660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esktop:Kings of Israe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 t="16776" b="31372"/>
          <a:stretch/>
        </p:blipFill>
        <p:spPr bwMode="auto">
          <a:xfrm>
            <a:off x="313764" y="0"/>
            <a:ext cx="84328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8733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esktop:Kings of Israe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r="49673" b="22876"/>
          <a:stretch/>
        </p:blipFill>
        <p:spPr bwMode="auto">
          <a:xfrm>
            <a:off x="253997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38733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Chart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://www.vtaide.com/gleanings/Kings-of-Israel/</a:t>
            </a:r>
            <a:r>
              <a:rPr lang="en-US" dirty="0" smtClean="0">
                <a:hlinkClick r:id="rId2"/>
              </a:rPr>
              <a:t>kings.html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Prophets</a:t>
            </a:r>
            <a:br>
              <a:rPr lang="en-US" dirty="0" smtClean="0"/>
            </a:br>
            <a:r>
              <a:rPr lang="en-US" sz="3100" dirty="0" smtClean="0"/>
              <a:t>(Isaiah-Malachi)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ministered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during the reigns of the kings</a:t>
            </a:r>
          </a:p>
          <a:p>
            <a:pPr lvl="0"/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Writings 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Prophets </a:t>
            </a:r>
            <a:r>
              <a:rPr lang="en-US" dirty="0" err="1" smtClean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vs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Non-Writing Prophets</a:t>
            </a:r>
          </a:p>
          <a:p>
            <a:pPr lvl="0"/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Common themes in Prophets Writings </a:t>
            </a:r>
            <a:endParaRPr lang="en-US" dirty="0" smtClean="0">
              <a:effectLst>
                <a:outerShdw dist="38100" dir="2700000" algn="tl" rotWithShape="0">
                  <a:srgbClr val="EE9BE7">
                    <a:alpha val="89000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God’s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judgment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God’s sovereignty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God’s steadfast love for Israel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9000"/>
                    </a:srgbClr>
                  </a:outerShdw>
                </a:effectLst>
              </a:rPr>
              <a:t>God’s graceful restoration of Israel after judgment </a:t>
            </a:r>
          </a:p>
          <a:p>
            <a:endParaRPr lang="en-US" dirty="0">
              <a:effectLst>
                <a:outerShdw dist="38100" dir="2700000" algn="tl" rotWithShape="0">
                  <a:srgbClr val="EE9BE7">
                    <a:alpha val="8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3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4588" y="0"/>
            <a:ext cx="9412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20766" r="39031" b="166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1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4587" y="0"/>
            <a:ext cx="9248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5625"/>
              </p:ext>
            </p:extLst>
          </p:nvPr>
        </p:nvGraphicFramePr>
        <p:xfrm>
          <a:off x="201350" y="123916"/>
          <a:ext cx="8673538" cy="6659962"/>
        </p:xfrm>
        <a:graphic>
          <a:graphicData uri="http://schemas.openxmlformats.org/drawingml/2006/table">
            <a:tbl>
              <a:tblPr/>
              <a:tblGrid>
                <a:gridCol w="990827"/>
                <a:gridCol w="7682711"/>
              </a:tblGrid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Prophet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Purpose of Book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Isaiah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plea to Judah and Jerusalem to Trust Yahweh as his Servant nation, in the face of a gentile-run world.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Jeremiah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call for Judah to repent and then to submit to punishment for refusing to repent.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Ezekiel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reminder of God's faithfulness to Israel even when they were unfaithful, and predictions of his continued faithfulness.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Daniel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show of God's sovereignty over all nations and all history.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Hosea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call for Israel to repent, and a reminder of God's love for Israel, even when they were unfaithful.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Joel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warning to Jerusalem of judgment day: the Day of the Lord.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Amos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stern warning of judgment for Israel's idolatry.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Obadiah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message of judgment on Edom.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Jonah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message of judgment on Nineveh, and God's mercy.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message to the people of Judah to repent.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Nahum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announcing of Nineveh's fall.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Habakkuk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cry to God for justice, and submission to his sovereignty.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Zephaniah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call to be silent and fear Yahweh.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Haggai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 encouragement to the remnant to rebuild the temple.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Zachariah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call for the remnant to hope in the messiah and his kingdom. 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Malachi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call for the remnant to pursue holiness.</a:t>
                      </a:r>
                    </a:p>
                  </a:txBody>
                  <a:tcPr marL="9107" marR="9107" marT="9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49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98" y="-140355"/>
            <a:ext cx="4948273" cy="1143000"/>
          </a:xfrm>
        </p:spPr>
        <p:txBody>
          <a:bodyPr/>
          <a:lstStyle/>
          <a:p>
            <a:r>
              <a:rPr lang="en-US" dirty="0" smtClean="0"/>
              <a:t>Habakkuk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758988"/>
            <a:ext cx="5638800" cy="60380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Cry for Just Judgment on Wicked in Israel (1:2-4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God’s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Promise of Judgment on All in Israel (1:5-11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)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Habakkuk’s Question of God’s Judgment (1:12-2:1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)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God’s Response to Habakkuk’s Question (2:2-20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)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Habakkuk’s Resolve to Trust God (3:1-19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)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dirty="0" smtClean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Message</a:t>
            </a:r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91000"/>
                    </a:srgbClr>
                  </a:outerShdw>
                </a:effectLst>
              </a:rPr>
              <a:t> God is sovereign and merciful, and the righteous (those who have faith in him) will be resurrected in the end. </a:t>
            </a:r>
          </a:p>
          <a:p>
            <a:endParaRPr lang="en-US" dirty="0">
              <a:effectLst>
                <a:outerShdw dist="38100" dir="2700000" algn="tl" rotWithShape="0">
                  <a:srgbClr val="EE9BE7">
                    <a:alpha val="91000"/>
                  </a:srgbClr>
                </a:outerShdw>
              </a:effectLst>
            </a:endParaRPr>
          </a:p>
        </p:txBody>
      </p:sp>
      <p:pic>
        <p:nvPicPr>
          <p:cNvPr id="4" name="Picture 3" descr="Zuccone_Donatello_OPA_Flo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Exodus – 1446 BC</a:t>
            </a:r>
          </a:p>
          <a:p>
            <a:pPr lvl="0"/>
            <a:r>
              <a:rPr lang="en-US" dirty="0"/>
              <a:t>Law/Wandering – 1446-1406 BC  (40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Conquest –  ~1406-1399 BC (~5-7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Judges –  ~1390-1050 BC (340yrs)</a:t>
            </a:r>
          </a:p>
          <a:p>
            <a:pPr lvl="0"/>
            <a:r>
              <a:rPr lang="en-US" dirty="0"/>
              <a:t>Saul – 1050-1010 BC (40 </a:t>
            </a:r>
            <a:r>
              <a:rPr lang="en-US" dirty="0" err="1"/>
              <a:t>yrs</a:t>
            </a:r>
            <a:r>
              <a:rPr lang="en-US" dirty="0"/>
              <a:t>)  </a:t>
            </a:r>
            <a:r>
              <a:rPr lang="en-US" sz="2100" dirty="0"/>
              <a:t>[</a:t>
            </a:r>
            <a:r>
              <a:rPr lang="en-US" sz="2100" dirty="0" err="1"/>
              <a:t>Ish-Bosheth</a:t>
            </a:r>
            <a:r>
              <a:rPr lang="en-US" sz="2100" dirty="0"/>
              <a:t> reigned 2 </a:t>
            </a:r>
            <a:r>
              <a:rPr lang="en-US" sz="2100" dirty="0" err="1"/>
              <a:t>yrs</a:t>
            </a:r>
            <a:r>
              <a:rPr lang="en-US" sz="2100" dirty="0"/>
              <a:t>]</a:t>
            </a:r>
          </a:p>
          <a:p>
            <a:pPr lvl="0"/>
            <a:r>
              <a:rPr lang="en-US" dirty="0"/>
              <a:t>David – 1010-970 BC (40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Solomon – 970-930 BC (40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Divided Kingdom – 930-722 BC (Israel, 208 </a:t>
            </a:r>
            <a:r>
              <a:rPr lang="en-US" dirty="0" err="1"/>
              <a:t>yrs</a:t>
            </a:r>
            <a:r>
              <a:rPr lang="en-US" dirty="0"/>
              <a:t>) 930-586 BC (Judah, 344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The Kings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866" y="230832"/>
            <a:ext cx="2892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srgbClr val="FFD0DC">
                      <a:alpha val="43000"/>
                    </a:srgbClr>
                  </a:outerShdw>
                </a:effectLst>
                <a:latin typeface="Bodoni 72 Book"/>
                <a:cs typeface="Bodoni 72 Book"/>
              </a:rPr>
              <a:t> (1 America = 240yrs) </a:t>
            </a:r>
          </a:p>
        </p:txBody>
      </p:sp>
    </p:spTree>
    <p:extLst>
      <p:ext uri="{BB962C8B-B14F-4D97-AF65-F5344CB8AC3E}">
        <p14:creationId xmlns:p14="http://schemas.microsoft.com/office/powerpoint/2010/main" val="38538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22   - Kings and Prophets</a:t>
            </a:r>
          </a:p>
          <a:p>
            <a:r>
              <a:rPr lang="en-US" dirty="0" smtClean="0"/>
              <a:t>May 29   - VBS day</a:t>
            </a:r>
          </a:p>
          <a:p>
            <a:r>
              <a:rPr lang="en-US" dirty="0" smtClean="0"/>
              <a:t>June 5    - Ezra Nehemiah</a:t>
            </a:r>
          </a:p>
          <a:p>
            <a:r>
              <a:rPr lang="en-US" dirty="0" smtClean="0"/>
              <a:t>June 12 – </a:t>
            </a:r>
            <a:r>
              <a:rPr lang="en-US" dirty="0" err="1" smtClean="0"/>
              <a:t>Intertestamental</a:t>
            </a:r>
            <a:r>
              <a:rPr lang="en-US" dirty="0" smtClean="0"/>
              <a:t> Period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6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3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Genesis</a:t>
            </a:r>
          </a:p>
          <a:p>
            <a:pPr lvl="1"/>
            <a:r>
              <a:rPr lang="en-US" dirty="0" smtClean="0"/>
              <a:t>God created things good, but they went bad. </a:t>
            </a:r>
          </a:p>
          <a:p>
            <a:pPr lvl="1"/>
            <a:r>
              <a:rPr lang="en-US" dirty="0" smtClean="0"/>
              <a:t>3:15  - the “seed”</a:t>
            </a:r>
          </a:p>
          <a:p>
            <a:pPr lvl="1"/>
            <a:r>
              <a:rPr lang="en-US" dirty="0" smtClean="0"/>
              <a:t>Abraham, Isaac, Jacob - &gt; Egypt</a:t>
            </a:r>
          </a:p>
          <a:p>
            <a:r>
              <a:rPr lang="en-US" dirty="0" smtClean="0"/>
              <a:t>Exodus</a:t>
            </a:r>
          </a:p>
          <a:p>
            <a:pPr lvl="1"/>
            <a:r>
              <a:rPr lang="en-US" dirty="0" smtClean="0"/>
              <a:t>Moses and the Law</a:t>
            </a:r>
          </a:p>
          <a:p>
            <a:r>
              <a:rPr lang="en-US" dirty="0" smtClean="0"/>
              <a:t>Joshua</a:t>
            </a:r>
          </a:p>
          <a:p>
            <a:pPr lvl="1"/>
            <a:r>
              <a:rPr lang="en-US" dirty="0" smtClean="0"/>
              <a:t>Conquering the land</a:t>
            </a:r>
          </a:p>
          <a:p>
            <a:r>
              <a:rPr lang="en-US" dirty="0" smtClean="0"/>
              <a:t>Judges </a:t>
            </a:r>
          </a:p>
          <a:p>
            <a:pPr lvl="1"/>
            <a:r>
              <a:rPr lang="en-US" dirty="0" smtClean="0"/>
              <a:t>Living in the land</a:t>
            </a:r>
          </a:p>
          <a:p>
            <a:pPr lvl="1"/>
            <a:r>
              <a:rPr lang="en-US" dirty="0" smtClean="0"/>
              <a:t>“Everyone did what was right in their own eyes.”</a:t>
            </a:r>
          </a:p>
          <a:p>
            <a:r>
              <a:rPr lang="en-US" dirty="0" smtClean="0"/>
              <a:t>Samuel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3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dist="38100" dir="2700000" algn="tl" rotWithShape="0">
                    <a:srgbClr val="EE9BE7">
                      <a:alpha val="96000"/>
                    </a:srgbClr>
                  </a:outerShdw>
                </a:effectLst>
              </a:rPr>
              <a:t>Saul, David, and Solomon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3623" cy="485438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Saul </a:t>
            </a:r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(1 Samuel 9-31; 1 </a:t>
            </a:r>
            <a:r>
              <a:rPr lang="en-US" dirty="0" err="1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Chron</a:t>
            </a:r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 8; 10)</a:t>
            </a:r>
          </a:p>
          <a:p>
            <a:pPr lvl="1"/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Chosen by God, anointed by Samuel </a:t>
            </a:r>
            <a:r>
              <a:rPr lang="en-US" dirty="0" smtClean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       (</a:t>
            </a:r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1 Sam 9-10)</a:t>
            </a:r>
          </a:p>
          <a:p>
            <a:pPr lvl="1"/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Successful </a:t>
            </a:r>
            <a:r>
              <a:rPr lang="en-US" dirty="0" smtClean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Leader             </a:t>
            </a:r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(1 Sam 11-13)</a:t>
            </a:r>
          </a:p>
          <a:p>
            <a:pPr lvl="1"/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Unsuccessful Leader </a:t>
            </a:r>
            <a:r>
              <a:rPr lang="en-US" dirty="0" smtClean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     (</a:t>
            </a:r>
            <a:r>
              <a:rPr lang="en-US" dirty="0">
                <a:effectLst>
                  <a:outerShdw blurRad="15875" dist="38100" dir="2700000" algn="tl" rotWithShape="0">
                    <a:srgbClr val="EE9BE7">
                      <a:alpha val="88000"/>
                    </a:srgbClr>
                  </a:outerShdw>
                </a:effectLst>
              </a:rPr>
              <a:t>1 Sam 13-31)</a:t>
            </a:r>
          </a:p>
          <a:p>
            <a:pPr marL="0" indent="0">
              <a:buNone/>
            </a:pPr>
            <a:endParaRPr lang="en-US" dirty="0">
              <a:effectLst>
                <a:outerShdw blurRad="15875" dist="38100" dir="2700000" algn="tl" rotWithShape="0">
                  <a:srgbClr val="EE9BE7">
                    <a:alpha val="8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15875" dist="38100" dir="2700000" algn="tl" rotWithShape="0">
                  <a:srgbClr val="EE9BE7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Picture 3" descr="saul_sp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82" y="1417638"/>
            <a:ext cx="3911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906" y="1419132"/>
            <a:ext cx="6326094" cy="492909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David (1 Sam 16 – 1 Kings 2; 1 </a:t>
            </a:r>
            <a:r>
              <a:rPr lang="en-US" dirty="0" err="1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Chron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 11-29)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Chosen by God, anointed by Samuel 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       (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1 Sam 16)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Saul’s servant and constant conflict with Saul (1 Sam 16-31)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Transition from Saul to David (2 Sam 1-4)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Successful leader (2 Sam 5-10)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Unsuccessful father (2 Sam 11-24)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83000"/>
                    </a:srgbClr>
                  </a:outerShdw>
                </a:effectLst>
              </a:rPr>
              <a:t>Davidic Covenant (2 Sam 7)</a:t>
            </a:r>
          </a:p>
          <a:p>
            <a:endParaRPr lang="en-US" dirty="0">
              <a:effectLst>
                <a:outerShdw dist="38100" dir="2700000" algn="tl" rotWithShape="0">
                  <a:srgbClr val="EE9BE7">
                    <a:alpha val="83000"/>
                  </a:srgbClr>
                </a:outerShdw>
              </a:effectLst>
            </a:endParaRPr>
          </a:p>
        </p:txBody>
      </p:sp>
      <p:pic>
        <p:nvPicPr>
          <p:cNvPr id="4" name="Picture 3" descr="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8" y="1417638"/>
            <a:ext cx="2444435" cy="4753068"/>
          </a:xfrm>
          <a:prstGeom prst="rect">
            <a:avLst/>
          </a:prstGeom>
        </p:spPr>
      </p:pic>
      <p:pic>
        <p:nvPicPr>
          <p:cNvPr id="5" name="Picture 4" descr="200px-Blender3D_Lisc_lipy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2" y="3406587"/>
            <a:ext cx="747059" cy="7470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dist="38100" dir="2700000" algn="tl" rotWithShape="0">
                    <a:srgbClr val="EE9BE7">
                      <a:alpha val="96000"/>
                    </a:srgbClr>
                  </a:outerShdw>
                </a:effectLst>
              </a:rPr>
              <a:t>Saul, David, and Solomon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4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dist="38100" dir="2700000" algn="tl" rotWithShape="0">
                    <a:srgbClr val="EE9BE7">
                      <a:alpha val="96000"/>
                    </a:srgbClr>
                  </a:outerShdw>
                </a:effectLst>
              </a:rPr>
              <a:t>Saul, David, and Solomon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95271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Solomon (1 Kings 1-11; 2 </a:t>
            </a:r>
            <a:r>
              <a:rPr lang="en-US" dirty="0" err="1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Chron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 1-9)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Wise king, foolish lover (1 Kings 1-11)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Builder of the temple (1 Kings 5-8)</a:t>
            </a:r>
          </a:p>
          <a:p>
            <a:pPr lvl="1"/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Last ruler of the United Kingdom</a:t>
            </a:r>
          </a:p>
          <a:p>
            <a:endParaRPr lang="en-US" dirty="0">
              <a:effectLst>
                <a:outerShdw dist="38100" dir="2700000" algn="tl" rotWithShape="0">
                  <a:srgbClr val="EE9BE7">
                    <a:alpha val="90000"/>
                  </a:srgbClr>
                </a:outerShdw>
              </a:effectLst>
            </a:endParaRPr>
          </a:p>
        </p:txBody>
      </p:sp>
      <p:pic>
        <p:nvPicPr>
          <p:cNvPr id="4" name="Picture 3" descr="solom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84" y="1839258"/>
            <a:ext cx="4320044" cy="34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Divided Kingdom 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(</a:t>
            </a:r>
            <a:r>
              <a:rPr lang="en-US" sz="3100" dirty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1 Kings 12 - 2 Kings 25; 2 </a:t>
            </a:r>
            <a:r>
              <a:rPr lang="en-US" sz="3100" dirty="0" err="1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Chron</a:t>
            </a:r>
            <a:r>
              <a:rPr lang="en-US" sz="3100" dirty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 10-36</a:t>
            </a:r>
            <a:r>
              <a:rPr lang="en-US" sz="3100" dirty="0" smtClean="0">
                <a:effectLst>
                  <a:outerShdw dist="38100" dir="2700000" algn="tl" rotWithShape="0">
                    <a:srgbClr val="EE9BE7">
                      <a:alpha val="92000"/>
                    </a:srgbClr>
                  </a:outerShdw>
                </a:effectLst>
              </a:rPr>
              <a:t>)</a:t>
            </a:r>
            <a:endParaRPr lang="en-US" sz="3100" dirty="0">
              <a:effectLst>
                <a:outerShdw dist="38100" dir="2700000" algn="tl" rotWithShape="0">
                  <a:srgbClr val="EE9BE7">
                    <a:alpha val="92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effectLst>
                <a:outerShdw dist="38100" dir="2700000" algn="tl" rotWithShape="0">
                  <a:srgbClr val="EE9BE7">
                    <a:alpha val="90000"/>
                  </a:srgbClr>
                </a:outerShdw>
              </a:effectLst>
            </a:endParaRPr>
          </a:p>
          <a:p>
            <a:pPr lvl="0"/>
            <a:r>
              <a:rPr lang="en-US" dirty="0" err="1" smtClean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Rehoboam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(Judah/South) and Jeroboam (Israel/North) Conflict </a:t>
            </a:r>
            <a:endParaRPr lang="en-US" dirty="0" smtClean="0">
              <a:effectLst>
                <a:outerShdw dist="38100" dir="2700000" algn="tl" rotWithShape="0">
                  <a:srgbClr val="EE9BE7">
                    <a:alpha val="90000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the kings of Israel and </a:t>
            </a:r>
            <a:r>
              <a:rPr lang="en-US" dirty="0" smtClean="0">
                <a:effectLst>
                  <a:outerShdw dist="38100" dir="2700000" algn="tl" rotWithShape="0">
                    <a:srgbClr val="EE9BE7">
                      <a:alpha val="90000"/>
                    </a:srgbClr>
                  </a:outerShdw>
                </a:effectLst>
              </a:rPr>
              <a:t>Judah</a:t>
            </a:r>
            <a:endParaRPr lang="en-US" dirty="0">
              <a:effectLst>
                <a:outerShdw dist="38100" dir="2700000" algn="tl" rotWithShape="0">
                  <a:srgbClr val="EE9BE7">
                    <a:alpha val="90000"/>
                  </a:srgbClr>
                </a:outerShdw>
              </a:effectLst>
            </a:endParaRPr>
          </a:p>
          <a:p>
            <a:endParaRPr lang="en-US" dirty="0">
              <a:effectLst>
                <a:outerShdw dist="38100" dir="2700000" algn="tl" rotWithShape="0">
                  <a:srgbClr val="EE9BE7">
                    <a:alpha val="9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6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IB_2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38343"/>
          <a:stretch/>
        </p:blipFill>
        <p:spPr>
          <a:xfrm>
            <a:off x="74704" y="0"/>
            <a:ext cx="898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eeeeeewith7es:Users:stephencurto:Desktop:Kings of Isra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32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798</Words>
  <Application>Microsoft Macintosh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David Through Exile</vt:lpstr>
      <vt:lpstr>A Look Ahead</vt:lpstr>
      <vt:lpstr>Review</vt:lpstr>
      <vt:lpstr>Saul, David, and Solomon</vt:lpstr>
      <vt:lpstr>Saul, David, and Solomon</vt:lpstr>
      <vt:lpstr>Saul, David, and Solomon</vt:lpstr>
      <vt:lpstr>Divided Kingdom  (1 Kings 12 - 2 Kings 25; 2 Chron 10-36)</vt:lpstr>
      <vt:lpstr>PowerPoint Presentation</vt:lpstr>
      <vt:lpstr>PowerPoint Presentation</vt:lpstr>
      <vt:lpstr>PowerPoint Presentation</vt:lpstr>
      <vt:lpstr>PowerPoint Presentation</vt:lpstr>
      <vt:lpstr>Kings Chart Online</vt:lpstr>
      <vt:lpstr>Prophets (Isaiah-Malachi)</vt:lpstr>
      <vt:lpstr>PowerPoint Presentation</vt:lpstr>
      <vt:lpstr>PowerPoint Presentation</vt:lpstr>
      <vt:lpstr>Habakkuk</vt:lpstr>
      <vt:lpstr>Review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Curto</dc:creator>
  <cp:lastModifiedBy>Stephen Curto</cp:lastModifiedBy>
  <cp:revision>9</cp:revision>
  <dcterms:created xsi:type="dcterms:W3CDTF">2016-05-21T21:37:48Z</dcterms:created>
  <dcterms:modified xsi:type="dcterms:W3CDTF">2016-05-23T00:30:41Z</dcterms:modified>
</cp:coreProperties>
</file>