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9" r:id="rId14"/>
    <p:sldId id="270" r:id="rId15"/>
    <p:sldId id="271" r:id="rId16"/>
    <p:sldId id="268"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94701"/>
  </p:normalViewPr>
  <p:slideViewPr>
    <p:cSldViewPr snapToGrid="0" snapToObjects="1">
      <p:cViewPr varScale="1">
        <p:scale>
          <a:sx n="95" d="100"/>
          <a:sy n="95" d="100"/>
        </p:scale>
        <p:origin x="5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561AD-2E5B-BB45-A373-23C3BC3D51E5}" type="datetimeFigureOut">
              <a:rPr lang="en-US" smtClean="0"/>
              <a:t>10/30/16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7F85D-4271-344C-95B7-D06848BE9D26}" type="slidenum">
              <a:rPr lang="en-US" smtClean="0"/>
              <a:t>‹#›</a:t>
            </a:fld>
            <a:endParaRPr lang="en-US"/>
          </a:p>
        </p:txBody>
      </p:sp>
    </p:spTree>
    <p:extLst>
      <p:ext uri="{BB962C8B-B14F-4D97-AF65-F5344CB8AC3E}">
        <p14:creationId xmlns:p14="http://schemas.microsoft.com/office/powerpoint/2010/main" val="90110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000000"/>
                </a:solidFill>
                <a:effectLst>
                  <a:outerShdw blurRad="19050" dist="38100" dir="2700000" algn="tl" rotWithShape="0">
                    <a:srgbClr val="EE9BE7">
                      <a:alpha val="93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D086DA-5452-7140-A3DE-F136161EE6AA}"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6DA-5452-7140-A3DE-F136161EE6AA}"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6DA-5452-7140-A3DE-F136161EE6AA}"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6DA-5452-7140-A3DE-F136161EE6AA}"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086DA-5452-7140-A3DE-F136161EE6AA}"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086DA-5452-7140-A3DE-F136161EE6AA}" type="datetimeFigureOut">
              <a:rPr lang="en-US" smtClean="0"/>
              <a:t>10/30/16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D086DA-5452-7140-A3DE-F136161EE6AA}" type="datetimeFigureOut">
              <a:rPr lang="en-US" smtClean="0"/>
              <a:t>10/30/16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D086DA-5452-7140-A3DE-F136161EE6AA}" type="datetimeFigureOut">
              <a:rPr lang="en-US" smtClean="0"/>
              <a:t>10/30/16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086DA-5452-7140-A3DE-F136161EE6AA}" type="datetimeFigureOut">
              <a:rPr lang="en-US" smtClean="0"/>
              <a:t>10/30/16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086DA-5452-7140-A3DE-F136161EE6AA}" type="datetimeFigureOut">
              <a:rPr lang="en-US" smtClean="0"/>
              <a:t>10/30/16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086DA-5452-7140-A3DE-F136161EE6AA}" type="datetimeFigureOut">
              <a:rPr lang="en-US" smtClean="0"/>
              <a:t>10/30/16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947C8-9D52-164D-9DEC-CE3A40C7D36A}"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086DA-5452-7140-A3DE-F136161EE6AA}" type="datetimeFigureOut">
              <a:rPr lang="en-US" smtClean="0"/>
              <a:t>10/30/16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947C8-9D52-164D-9DEC-CE3A40C7D36A}" type="slidenum">
              <a:rPr lang="en-US" smtClean="0"/>
              <a:t>‹#›</a:t>
            </a:fld>
            <a:endParaRPr lang="en-US"/>
          </a:p>
        </p:txBody>
      </p:sp>
    </p:spTree>
    <p:extLst>
      <p:ext uri="{BB962C8B-B14F-4D97-AF65-F5344CB8AC3E}">
        <p14:creationId xmlns:p14="http://schemas.microsoft.com/office/powerpoint/2010/main" val="1843518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kern="1200">
          <a:solidFill>
            <a:schemeClr val="tx1"/>
          </a:solidFill>
          <a:effectLst>
            <a:outerShdw blurRad="12700" dist="63500" dir="2700000" algn="tl" rotWithShape="0">
              <a:srgbClr val="EE9BE7">
                <a:alpha val="93000"/>
              </a:srgbClr>
            </a:outerShdw>
          </a:effectLst>
          <a:latin typeface="Bodoni 72 Book"/>
          <a:ea typeface="+mj-ea"/>
          <a:cs typeface="Bodoni 72 Book"/>
        </a:defRPr>
      </a:lvl1pPr>
    </p:titleStyle>
    <p:bodyStyle>
      <a:lvl1pPr marL="342900" indent="-342900" algn="l" defTabSz="457200" rtl="0" eaLnBrk="1" latinLnBrk="0" hangingPunct="1">
        <a:spcBef>
          <a:spcPct val="20000"/>
        </a:spcBef>
        <a:buFont typeface="Arial"/>
        <a:buChar char="•"/>
        <a:defRPr sz="3200" b="1" i="0" kern="1200">
          <a:ln>
            <a:solidFill>
              <a:schemeClr val="tx1">
                <a:alpha val="82000"/>
              </a:schemeClr>
            </a:solidFill>
          </a:ln>
          <a:solidFill>
            <a:schemeClr val="tx1"/>
          </a:solidFill>
          <a:effectLst>
            <a:outerShdw dist="38100" dir="2700000" algn="tl" rotWithShape="0">
              <a:srgbClr val="EE9BE7">
                <a:alpha val="92000"/>
              </a:srgbClr>
            </a:outerShdw>
          </a:effectLst>
          <a:latin typeface="Bodoni 72"/>
          <a:ea typeface="+mn-ea"/>
          <a:cs typeface="+mn-cs"/>
        </a:defRPr>
      </a:lvl1pPr>
      <a:lvl2pPr marL="742950" indent="-285750" algn="l" defTabSz="457200" rtl="0" eaLnBrk="1" latinLnBrk="0" hangingPunct="1">
        <a:spcBef>
          <a:spcPct val="20000"/>
        </a:spcBef>
        <a:buFont typeface="Arial"/>
        <a:buChar char="–"/>
        <a:defRPr sz="2800" b="1" i="0" kern="1200">
          <a:ln>
            <a:solidFill>
              <a:schemeClr val="tx1">
                <a:alpha val="82000"/>
              </a:schemeClr>
            </a:solidFill>
          </a:ln>
          <a:solidFill>
            <a:schemeClr val="tx1"/>
          </a:solidFill>
          <a:effectLst>
            <a:outerShdw dist="38100" dir="2700000" algn="tl" rotWithShape="0">
              <a:srgbClr val="EE9BE7">
                <a:alpha val="92000"/>
              </a:srgbClr>
            </a:outerShdw>
          </a:effectLst>
          <a:latin typeface="Bodoni 72"/>
          <a:ea typeface="+mn-ea"/>
          <a:cs typeface="+mn-cs"/>
        </a:defRPr>
      </a:lvl2pPr>
      <a:lvl3pPr marL="1143000" indent="-228600" algn="l" defTabSz="457200" rtl="0" eaLnBrk="1" latinLnBrk="0" hangingPunct="1">
        <a:spcBef>
          <a:spcPct val="20000"/>
        </a:spcBef>
        <a:buFont typeface="Arial"/>
        <a:buChar char="•"/>
        <a:defRPr sz="2400" b="1" i="0" kern="1200">
          <a:ln>
            <a:solidFill>
              <a:schemeClr val="tx1">
                <a:alpha val="82000"/>
              </a:schemeClr>
            </a:solidFill>
          </a:ln>
          <a:solidFill>
            <a:schemeClr val="tx1"/>
          </a:solidFill>
          <a:effectLst>
            <a:outerShdw dist="38100" dir="2700000" algn="tl" rotWithShape="0">
              <a:srgbClr val="EE9BE7">
                <a:alpha val="92000"/>
              </a:srgbClr>
            </a:outerShdw>
          </a:effectLst>
          <a:latin typeface="Bodoni 72"/>
          <a:ea typeface="+mn-ea"/>
          <a:cs typeface="+mn-cs"/>
        </a:defRPr>
      </a:lvl3pPr>
      <a:lvl4pPr marL="1600200" indent="-228600" algn="l" defTabSz="457200" rtl="0" eaLnBrk="1" latinLnBrk="0" hangingPunct="1">
        <a:spcBef>
          <a:spcPct val="20000"/>
        </a:spcBef>
        <a:buFont typeface="Arial"/>
        <a:buChar char="–"/>
        <a:defRPr sz="2000" b="1" i="0" kern="1200">
          <a:ln>
            <a:solidFill>
              <a:schemeClr val="tx1">
                <a:alpha val="82000"/>
              </a:schemeClr>
            </a:solidFill>
          </a:ln>
          <a:solidFill>
            <a:schemeClr val="tx1"/>
          </a:solidFill>
          <a:effectLst>
            <a:outerShdw dist="38100" dir="2700000" algn="tl" rotWithShape="0">
              <a:srgbClr val="EE9BE7">
                <a:alpha val="92000"/>
              </a:srgbClr>
            </a:outerShdw>
          </a:effectLst>
          <a:latin typeface="Bodoni 72"/>
          <a:ea typeface="+mn-ea"/>
          <a:cs typeface="+mn-cs"/>
        </a:defRPr>
      </a:lvl4pPr>
      <a:lvl5pPr marL="2057400" indent="-228600" algn="l" defTabSz="457200" rtl="0" eaLnBrk="1" latinLnBrk="0" hangingPunct="1">
        <a:spcBef>
          <a:spcPct val="20000"/>
        </a:spcBef>
        <a:buFont typeface="Arial"/>
        <a:buChar char="»"/>
        <a:defRPr sz="2000" b="1" i="0" kern="1200">
          <a:ln>
            <a:solidFill>
              <a:schemeClr val="tx1">
                <a:alpha val="82000"/>
              </a:schemeClr>
            </a:solidFill>
          </a:ln>
          <a:solidFill>
            <a:schemeClr val="tx1"/>
          </a:solidFill>
          <a:effectLst>
            <a:outerShdw dist="38100" dir="2700000" algn="tl" rotWithShape="0">
              <a:srgbClr val="EE9BE7">
                <a:alpha val="92000"/>
              </a:srgbClr>
            </a:outerShdw>
          </a:effectLst>
          <a:latin typeface="Bodoni 72"/>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Euthanasia and Capital Punishment</a:t>
            </a:r>
            <a:endParaRPr lang="en-US" dirty="0"/>
          </a:p>
        </p:txBody>
      </p:sp>
      <p:sp>
        <p:nvSpPr>
          <p:cNvPr id="3" name="Subtitle 2"/>
          <p:cNvSpPr>
            <a:spLocks noGrp="1"/>
          </p:cNvSpPr>
          <p:nvPr>
            <p:ph type="subTitle" idx="1"/>
          </p:nvPr>
        </p:nvSpPr>
        <p:spPr>
          <a:xfrm>
            <a:off x="9923929" y="5970494"/>
            <a:ext cx="1761565" cy="887506"/>
          </a:xfrm>
        </p:spPr>
        <p:txBody>
          <a:bodyPr>
            <a:normAutofit/>
          </a:bodyPr>
          <a:lstStyle/>
          <a:p>
            <a:r>
              <a:rPr lang="en-US" sz="1400" dirty="0" smtClean="0"/>
              <a:t>by Nathan Rawlins</a:t>
            </a:r>
          </a:p>
          <a:p>
            <a:r>
              <a:rPr lang="en-US" sz="1400" dirty="0" smtClean="0"/>
              <a:t>for </a:t>
            </a:r>
            <a:r>
              <a:rPr lang="en-US" sz="1400" dirty="0" err="1" smtClean="0"/>
              <a:t>Homegroup</a:t>
            </a:r>
            <a:r>
              <a:rPr lang="en-US" sz="1400" dirty="0" smtClean="0"/>
              <a:t> </a:t>
            </a:r>
          </a:p>
          <a:p>
            <a:r>
              <a:rPr lang="en-US" sz="1400" dirty="0" smtClean="0"/>
              <a:t>October 30, 2016</a:t>
            </a:r>
            <a:endParaRPr lang="en-US" sz="1400" dirty="0"/>
          </a:p>
        </p:txBody>
      </p:sp>
    </p:spTree>
    <p:extLst>
      <p:ext uri="{BB962C8B-B14F-4D97-AF65-F5344CB8AC3E}">
        <p14:creationId xmlns:p14="http://schemas.microsoft.com/office/powerpoint/2010/main" val="85434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it Stop?</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effectLst/>
              </a:rPr>
              <a:t>We see this picture of people being killed because they believe to be justified in their yearning for a peaceful death. But this is where we are mistaken because we are giving those who are killing us a power that is only held by God (</a:t>
            </a:r>
            <a:r>
              <a:rPr lang="en-US" dirty="0" err="1">
                <a:effectLst/>
              </a:rPr>
              <a:t>Ecl</a:t>
            </a:r>
            <a:r>
              <a:rPr lang="en-US" dirty="0">
                <a:effectLst/>
              </a:rPr>
              <a:t> 8:8). Which while it is true that no man can genuinely choose the day of his death we give these people illusions that they hold life in their hands. Before long we will see these same people taking lives because of their own convictions on whose lives are worth living. We saw this in the time of the Romans when a deformed child was born they would kill it because they were not fit to be a Roman.</a:t>
            </a:r>
          </a:p>
          <a:p>
            <a:pPr lvl="0"/>
            <a:r>
              <a:rPr lang="en-US" dirty="0">
                <a:effectLst/>
              </a:rPr>
              <a:t>So I ask where will, the powers put in human hands, end? Where will we draw the line? </a:t>
            </a:r>
          </a:p>
          <a:p>
            <a:endParaRPr lang="en-US" dirty="0"/>
          </a:p>
        </p:txBody>
      </p:sp>
    </p:spTree>
    <p:extLst>
      <p:ext uri="{BB962C8B-B14F-4D97-AF65-F5344CB8AC3E}">
        <p14:creationId xmlns:p14="http://schemas.microsoft.com/office/powerpoint/2010/main" val="827505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Punishment? </a:t>
            </a:r>
            <a:endParaRPr lang="en-US" dirty="0"/>
          </a:p>
        </p:txBody>
      </p:sp>
      <p:sp>
        <p:nvSpPr>
          <p:cNvPr id="3" name="Content Placeholder 2"/>
          <p:cNvSpPr>
            <a:spLocks noGrp="1"/>
          </p:cNvSpPr>
          <p:nvPr>
            <p:ph idx="1"/>
          </p:nvPr>
        </p:nvSpPr>
        <p:spPr/>
        <p:txBody>
          <a:bodyPr/>
          <a:lstStyle/>
          <a:p>
            <a:pPr lvl="0"/>
            <a:r>
              <a:rPr lang="en-US" dirty="0">
                <a:effectLst/>
              </a:rPr>
              <a:t>The Webster definition of capital punishment is: punishment by death, the practice of killing people as punishment for serious crimes.</a:t>
            </a:r>
            <a:endParaRPr lang="en-US" sz="2800" dirty="0">
              <a:effectLst/>
            </a:endParaRPr>
          </a:p>
          <a:p>
            <a:pPr lvl="0"/>
            <a:r>
              <a:rPr lang="en-US" dirty="0">
                <a:effectLst/>
              </a:rPr>
              <a:t>This poses a few good questions for Christians</a:t>
            </a:r>
            <a:endParaRPr lang="en-US" sz="2800" dirty="0">
              <a:effectLst/>
            </a:endParaRPr>
          </a:p>
          <a:p>
            <a:pPr marL="971550" lvl="1" indent="-514350">
              <a:buFont typeface="+mj-lt"/>
              <a:buAutoNum type="alphaLcPeriod"/>
            </a:pPr>
            <a:r>
              <a:rPr lang="en-US" dirty="0">
                <a:effectLst/>
              </a:rPr>
              <a:t>Isn’t killing murder?</a:t>
            </a:r>
            <a:endParaRPr lang="en-US" sz="2600" dirty="0">
              <a:effectLst/>
            </a:endParaRPr>
          </a:p>
          <a:p>
            <a:pPr marL="971550" lvl="1" indent="-514350">
              <a:buFont typeface="+mj-lt"/>
              <a:buAutoNum type="alphaLcPeriod"/>
            </a:pPr>
            <a:r>
              <a:rPr lang="en-US" dirty="0">
                <a:effectLst/>
              </a:rPr>
              <a:t>If not, where is the line drawn between killing and murder?</a:t>
            </a:r>
            <a:endParaRPr lang="en-US" sz="2600" dirty="0">
              <a:effectLst/>
            </a:endParaRPr>
          </a:p>
          <a:p>
            <a:pPr marL="971550" lvl="1" indent="-514350">
              <a:buFont typeface="+mj-lt"/>
              <a:buAutoNum type="alphaLcPeriod"/>
            </a:pPr>
            <a:r>
              <a:rPr lang="en-US" dirty="0">
                <a:effectLst/>
              </a:rPr>
              <a:t>Is this an outdated practice?</a:t>
            </a:r>
            <a:endParaRPr lang="en-US" sz="2600" dirty="0">
              <a:effectLst/>
            </a:endParaRPr>
          </a:p>
          <a:p>
            <a:pPr marL="971550" lvl="1" indent="-514350">
              <a:buFont typeface="+mj-lt"/>
              <a:buAutoNum type="alphaLcPeriod"/>
            </a:pPr>
            <a:r>
              <a:rPr lang="en-US" dirty="0">
                <a:effectLst/>
              </a:rPr>
              <a:t> Doesn’t the blood of Christ cover all sin?</a:t>
            </a:r>
            <a:endParaRPr lang="en-US" sz="2600" dirty="0">
              <a:effectLst/>
            </a:endParaRPr>
          </a:p>
          <a:p>
            <a:endParaRPr lang="en-US" dirty="0"/>
          </a:p>
        </p:txBody>
      </p:sp>
    </p:spTree>
    <p:extLst>
      <p:ext uri="{BB962C8B-B14F-4D97-AF65-F5344CB8AC3E}">
        <p14:creationId xmlns:p14="http://schemas.microsoft.com/office/powerpoint/2010/main" val="774958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Punishment?</a:t>
            </a:r>
            <a:endParaRPr lang="en-US" dirty="0"/>
          </a:p>
        </p:txBody>
      </p:sp>
      <p:sp>
        <p:nvSpPr>
          <p:cNvPr id="3" name="Content Placeholder 2"/>
          <p:cNvSpPr>
            <a:spLocks noGrp="1"/>
          </p:cNvSpPr>
          <p:nvPr>
            <p:ph idx="1"/>
          </p:nvPr>
        </p:nvSpPr>
        <p:spPr/>
        <p:txBody>
          <a:bodyPr>
            <a:normAutofit/>
          </a:bodyPr>
          <a:lstStyle/>
          <a:p>
            <a:pPr lvl="0"/>
            <a:r>
              <a:rPr lang="en-US" dirty="0">
                <a:effectLst/>
              </a:rPr>
              <a:t>Let’s start with the first one. After the Flood, wiping out almost the entirety of the human population for its wickedness, we see a scene where God is telling Noah and telling him how to carry on (Gen 9:1-6). He gives us an out a way of keeping our fellow humans accountable.</a:t>
            </a:r>
          </a:p>
          <a:p>
            <a:pPr lvl="0"/>
            <a:r>
              <a:rPr lang="en-US" dirty="0">
                <a:effectLst/>
              </a:rPr>
              <a:t>Next, the line between killing and murder is clearly drawn later by Moses shortly after the Israelites departure from Egypt (</a:t>
            </a:r>
            <a:r>
              <a:rPr lang="en-US" dirty="0" err="1">
                <a:effectLst/>
              </a:rPr>
              <a:t>Num</a:t>
            </a:r>
            <a:r>
              <a:rPr lang="en-US" dirty="0">
                <a:effectLst/>
              </a:rPr>
              <a:t> 35:16-34).</a:t>
            </a:r>
          </a:p>
          <a:p>
            <a:endParaRPr lang="en-US" dirty="0"/>
          </a:p>
        </p:txBody>
      </p:sp>
    </p:spTree>
    <p:extLst>
      <p:ext uri="{BB962C8B-B14F-4D97-AF65-F5344CB8AC3E}">
        <p14:creationId xmlns:p14="http://schemas.microsoft.com/office/powerpoint/2010/main" val="23209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Punishment?</a:t>
            </a:r>
            <a:endParaRPr lang="en-US" dirty="0"/>
          </a:p>
        </p:txBody>
      </p:sp>
      <p:sp>
        <p:nvSpPr>
          <p:cNvPr id="3" name="Content Placeholder 2"/>
          <p:cNvSpPr>
            <a:spLocks noGrp="1"/>
          </p:cNvSpPr>
          <p:nvPr>
            <p:ph idx="1"/>
          </p:nvPr>
        </p:nvSpPr>
        <p:spPr/>
        <p:txBody>
          <a:bodyPr>
            <a:normAutofit/>
          </a:bodyPr>
          <a:lstStyle/>
          <a:p>
            <a:pPr lvl="0"/>
            <a:r>
              <a:rPr lang="en-US" dirty="0" smtClean="0">
                <a:effectLst/>
              </a:rPr>
              <a:t>Is </a:t>
            </a:r>
            <a:r>
              <a:rPr lang="en-US" dirty="0">
                <a:effectLst/>
              </a:rPr>
              <a:t>this an outdated Practice? The Boston bombers, we see two men who set off multiple bombs at the Boston marathon murdering many people and wounding others. Now there wasn’t a lot of discussion amongst the nation on whether these men should die. This is a testament to the word of God written on man’s heart and the answer is that, while in some ways killing is obsolete, in a lot of cases I think that most people would agree that the death penalty is justice served.</a:t>
            </a:r>
          </a:p>
          <a:p>
            <a:endParaRPr lang="en-US" dirty="0"/>
          </a:p>
        </p:txBody>
      </p:sp>
    </p:spTree>
    <p:extLst>
      <p:ext uri="{BB962C8B-B14F-4D97-AF65-F5344CB8AC3E}">
        <p14:creationId xmlns:p14="http://schemas.microsoft.com/office/powerpoint/2010/main" val="189096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Punishment?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effectLst/>
              </a:rPr>
              <a:t>Doesn’t the blood of Christ cover all sin? Yes, the blood of Christ has even covered the stain of murder but there are some cases in which all men would agree that we should leave the final judgment to God, that by killing a murderer, or a rapist or a pedophile you are extraditing them back to be convicted or have the charges annulled by the one who knows all.</a:t>
            </a:r>
          </a:p>
          <a:p>
            <a:pPr lvl="0"/>
            <a:r>
              <a:rPr lang="en-US" dirty="0">
                <a:effectLst/>
              </a:rPr>
              <a:t>The Bible has some guidelines on how to sentence someone to death. There must be at least two witnesses and if you cannot resolve the conflict you must visit a Levitical priest whom God chose.(</a:t>
            </a:r>
            <a:r>
              <a:rPr lang="en-US" dirty="0" err="1">
                <a:effectLst/>
              </a:rPr>
              <a:t>Deut</a:t>
            </a:r>
            <a:r>
              <a:rPr lang="en-US" dirty="0">
                <a:effectLst/>
              </a:rPr>
              <a:t> 17:6-13)</a:t>
            </a:r>
          </a:p>
          <a:p>
            <a:endParaRPr lang="en-US" dirty="0"/>
          </a:p>
        </p:txBody>
      </p:sp>
    </p:spTree>
    <p:extLst>
      <p:ext uri="{BB962C8B-B14F-4D97-AF65-F5344CB8AC3E}">
        <p14:creationId xmlns:p14="http://schemas.microsoft.com/office/powerpoint/2010/main" val="701722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Punishment?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effectLst/>
              </a:rPr>
              <a:t>It is also to be noted that the death penalty is to be carried out with no emotion except for love. We see in Numbers 35:16-33 that intent is what draws the line that if we kill with hatred or enmity in our hearts we are murderers and should be put to death ourselves!</a:t>
            </a:r>
          </a:p>
          <a:p>
            <a:pPr lvl="0"/>
            <a:r>
              <a:rPr lang="en-US" dirty="0">
                <a:effectLst/>
              </a:rPr>
              <a:t>So what about the woman caught in adultery that Jesus saved? Doesn’t the bible say that women who commit adultery should be stoned? Yes it does, but Jesus was smart enough to see this was a trap, made especially obvious by the blatant breach in protocol. Where were their witnesses to testify against her? Where is the man she committed adultery with? Is this truly the door step of her father? And so Jesus tells them straight you who has not sinned cast the first stone. (John 8:1-11)</a:t>
            </a:r>
          </a:p>
        </p:txBody>
      </p:sp>
    </p:spTree>
    <p:extLst>
      <p:ext uri="{BB962C8B-B14F-4D97-AF65-F5344CB8AC3E}">
        <p14:creationId xmlns:p14="http://schemas.microsoft.com/office/powerpoint/2010/main" val="2020444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Worth Punishment</a:t>
            </a:r>
            <a:endParaRPr lang="en-US" dirty="0"/>
          </a:p>
        </p:txBody>
      </p:sp>
      <p:sp>
        <p:nvSpPr>
          <p:cNvPr id="3" name="Content Placeholder 2"/>
          <p:cNvSpPr>
            <a:spLocks noGrp="1"/>
          </p:cNvSpPr>
          <p:nvPr>
            <p:ph idx="1"/>
          </p:nvPr>
        </p:nvSpPr>
        <p:spPr/>
        <p:txBody>
          <a:bodyPr numCol="2">
            <a:normAutofit fontScale="77500" lnSpcReduction="20000"/>
          </a:bodyPr>
          <a:lstStyle/>
          <a:p>
            <a:pPr lvl="0"/>
            <a:r>
              <a:rPr lang="en-US" dirty="0">
                <a:effectLst/>
              </a:rPr>
              <a:t>We see a lot of things Moses gave the Israelites to be punishable by death here are some of them:</a:t>
            </a:r>
            <a:endParaRPr lang="en-US" sz="2800" dirty="0">
              <a:effectLst/>
            </a:endParaRPr>
          </a:p>
          <a:p>
            <a:pPr marL="971550" lvl="1" indent="-514350">
              <a:buFont typeface="+mj-lt"/>
              <a:buAutoNum type="arabicPeriod"/>
            </a:pPr>
            <a:r>
              <a:rPr lang="en-US" dirty="0"/>
              <a:t>Murder (Gen 9:5-6; </a:t>
            </a:r>
            <a:r>
              <a:rPr lang="en-US" dirty="0" err="1"/>
              <a:t>Num</a:t>
            </a:r>
            <a:r>
              <a:rPr lang="en-US" dirty="0"/>
              <a:t> 35:16-21, 30-33; </a:t>
            </a:r>
            <a:r>
              <a:rPr lang="en-US" dirty="0" err="1"/>
              <a:t>Deut</a:t>
            </a:r>
            <a:r>
              <a:rPr lang="en-US" dirty="0"/>
              <a:t> 17:6; Lev 24:17)</a:t>
            </a:r>
            <a:endParaRPr lang="en-US" sz="2600" dirty="0"/>
          </a:p>
          <a:p>
            <a:pPr marL="971550" lvl="1" indent="-514350">
              <a:buFont typeface="+mj-lt"/>
              <a:buAutoNum type="arabicPeriod"/>
            </a:pPr>
            <a:r>
              <a:rPr lang="en-US" dirty="0"/>
              <a:t>Rape (</a:t>
            </a:r>
            <a:r>
              <a:rPr lang="en-US" dirty="0" err="1"/>
              <a:t>Deut</a:t>
            </a:r>
            <a:r>
              <a:rPr lang="en-US" dirty="0"/>
              <a:t> 22:25)</a:t>
            </a:r>
            <a:endParaRPr lang="en-US" sz="2600" dirty="0"/>
          </a:p>
          <a:p>
            <a:pPr marL="971550" lvl="1" indent="-514350">
              <a:buFont typeface="+mj-lt"/>
              <a:buAutoNum type="arabicPeriod"/>
            </a:pPr>
            <a:r>
              <a:rPr lang="en-US" dirty="0"/>
              <a:t>Sodomy (Lev 18:22; 20:13)</a:t>
            </a:r>
            <a:endParaRPr lang="en-US" sz="2600" dirty="0"/>
          </a:p>
          <a:p>
            <a:pPr marL="971550" lvl="1" indent="-514350">
              <a:buFont typeface="+mj-lt"/>
              <a:buAutoNum type="arabicPeriod"/>
            </a:pPr>
            <a:r>
              <a:rPr lang="en-US" dirty="0"/>
              <a:t>Adultery (Lev 20:10; </a:t>
            </a:r>
            <a:r>
              <a:rPr lang="en-US" dirty="0" err="1"/>
              <a:t>Deut</a:t>
            </a:r>
            <a:r>
              <a:rPr lang="en-US" dirty="0"/>
              <a:t> 22:21-24)</a:t>
            </a:r>
            <a:endParaRPr lang="en-US" sz="2600" dirty="0"/>
          </a:p>
          <a:p>
            <a:pPr marL="971550" lvl="1" indent="-514350">
              <a:buFont typeface="+mj-lt"/>
              <a:buAutoNum type="arabicPeriod"/>
            </a:pPr>
            <a:r>
              <a:rPr lang="en-US" dirty="0"/>
              <a:t>Bestiality (Ex 22:19;Lev 20:15-16)</a:t>
            </a:r>
            <a:endParaRPr lang="en-US" sz="2600" dirty="0"/>
          </a:p>
          <a:p>
            <a:pPr marL="971550" lvl="1" indent="-514350">
              <a:buFont typeface="+mj-lt"/>
              <a:buAutoNum type="arabicPeriod"/>
            </a:pPr>
            <a:r>
              <a:rPr lang="en-US" dirty="0"/>
              <a:t>Incest (Lev 20:11-12,14)</a:t>
            </a:r>
            <a:endParaRPr lang="en-US" sz="2600" dirty="0"/>
          </a:p>
          <a:p>
            <a:pPr marL="971550" lvl="1" indent="-514350">
              <a:buFont typeface="+mj-lt"/>
              <a:buAutoNum type="arabicPeriod"/>
            </a:pPr>
            <a:r>
              <a:rPr lang="en-US" dirty="0"/>
              <a:t>False witness involving a capital offense (</a:t>
            </a:r>
            <a:r>
              <a:rPr lang="en-US" dirty="0" err="1"/>
              <a:t>Deut</a:t>
            </a:r>
            <a:r>
              <a:rPr lang="en-US" dirty="0"/>
              <a:t> 19:16-20</a:t>
            </a:r>
            <a:endParaRPr lang="en-US" sz="2600" dirty="0"/>
          </a:p>
          <a:p>
            <a:pPr marL="971550" lvl="1" indent="-514350">
              <a:buFont typeface="+mj-lt"/>
              <a:buAutoNum type="arabicPeriod"/>
            </a:pPr>
            <a:r>
              <a:rPr lang="en-US" dirty="0"/>
              <a:t>Kidnapping (Ex 21:16; </a:t>
            </a:r>
            <a:r>
              <a:rPr lang="en-US" dirty="0" err="1"/>
              <a:t>Deut</a:t>
            </a:r>
            <a:r>
              <a:rPr lang="en-US" dirty="0"/>
              <a:t> 24:7)</a:t>
            </a:r>
            <a:endParaRPr lang="en-US" sz="2600" dirty="0"/>
          </a:p>
          <a:p>
            <a:pPr marL="971550" lvl="1" indent="-514350">
              <a:buFont typeface="+mj-lt"/>
              <a:buAutoNum type="arabicPeriod"/>
            </a:pPr>
            <a:r>
              <a:rPr lang="en-US" dirty="0"/>
              <a:t>Witchcraft (Ex 22:18)</a:t>
            </a:r>
            <a:endParaRPr lang="en-US" sz="2600" dirty="0"/>
          </a:p>
          <a:p>
            <a:pPr marL="971550" lvl="1" indent="-514350">
              <a:buFont typeface="+mj-lt"/>
              <a:buAutoNum type="arabicPeriod"/>
            </a:pPr>
            <a:r>
              <a:rPr lang="en-US" dirty="0"/>
              <a:t>Human sacrifice (Lev 20:2-5)</a:t>
            </a:r>
            <a:endParaRPr lang="en-US" sz="2600" dirty="0"/>
          </a:p>
          <a:p>
            <a:pPr marL="971550" lvl="1" indent="-514350">
              <a:buFont typeface="+mj-lt"/>
              <a:buAutoNum type="arabicPeriod"/>
            </a:pPr>
            <a:r>
              <a:rPr lang="en-US" dirty="0"/>
              <a:t>Blasphemy (Lev 24:11-14,16,23)</a:t>
            </a:r>
            <a:endParaRPr lang="en-US" sz="2600" dirty="0"/>
          </a:p>
          <a:p>
            <a:pPr marL="971550" lvl="1" indent="-514350">
              <a:buFont typeface="+mj-lt"/>
              <a:buAutoNum type="arabicPeriod"/>
            </a:pPr>
            <a:r>
              <a:rPr lang="en-US" dirty="0"/>
              <a:t>Striking or cursing a father or mother (Ex 21:15,17; Lev 20:9)</a:t>
            </a:r>
            <a:endParaRPr lang="en-US" sz="2600" dirty="0"/>
          </a:p>
          <a:p>
            <a:pPr marL="971550" lvl="1" indent="-514350">
              <a:buFont typeface="+mj-lt"/>
              <a:buAutoNum type="arabicPeriod"/>
            </a:pPr>
            <a:r>
              <a:rPr lang="en-US" dirty="0"/>
              <a:t>Non-correctable juvenile delinquents (</a:t>
            </a:r>
            <a:r>
              <a:rPr lang="en-US" dirty="0" err="1"/>
              <a:t>Deut</a:t>
            </a:r>
            <a:r>
              <a:rPr lang="en-US" dirty="0"/>
              <a:t> 21:18-21)</a:t>
            </a:r>
            <a:endParaRPr lang="en-US" sz="2600" dirty="0"/>
          </a:p>
          <a:p>
            <a:pPr marL="971550" lvl="1" indent="-514350">
              <a:buFont typeface="+mj-lt"/>
              <a:buAutoNum type="arabicPeriod"/>
            </a:pPr>
            <a:r>
              <a:rPr lang="en-US" dirty="0"/>
              <a:t>Sacrificing to false gods (Ex 22:20)</a:t>
            </a:r>
            <a:endParaRPr lang="en-US" sz="2600" dirty="0"/>
          </a:p>
          <a:p>
            <a:pPr marL="971550" lvl="1" indent="-514350">
              <a:buFont typeface="+mj-lt"/>
              <a:buAutoNum type="arabicPeriod"/>
            </a:pPr>
            <a:r>
              <a:rPr lang="en-US" dirty="0"/>
              <a:t>Contempt of court (</a:t>
            </a:r>
            <a:r>
              <a:rPr lang="en-US" dirty="0" err="1"/>
              <a:t>Deut</a:t>
            </a:r>
            <a:r>
              <a:rPr lang="en-US" dirty="0"/>
              <a:t> 17:12)</a:t>
            </a:r>
            <a:endParaRPr lang="en-US" sz="2600" dirty="0"/>
          </a:p>
          <a:p>
            <a:pPr marL="971550" lvl="1" indent="-514350">
              <a:buFont typeface="+mj-lt"/>
              <a:buAutoNum type="arabicPeriod"/>
            </a:pPr>
            <a:r>
              <a:rPr lang="en-US" dirty="0"/>
              <a:t>Sabbath desecration (Ex 35:2; </a:t>
            </a:r>
            <a:r>
              <a:rPr lang="en-US" dirty="0" err="1"/>
              <a:t>Num</a:t>
            </a:r>
            <a:r>
              <a:rPr lang="en-US" dirty="0"/>
              <a:t> 15:32-36)</a:t>
            </a:r>
            <a:endParaRPr lang="en-US" sz="2600" dirty="0"/>
          </a:p>
          <a:p>
            <a:pPr marL="971550" lvl="1" indent="-514350">
              <a:buFont typeface="+mj-lt"/>
              <a:buAutoNum type="arabicPeriod"/>
            </a:pPr>
            <a:r>
              <a:rPr lang="en-US" dirty="0"/>
              <a:t>A priests daughter who fornicates (Lev 21:9)</a:t>
            </a:r>
            <a:endParaRPr lang="en-US" sz="2600" dirty="0"/>
          </a:p>
          <a:p>
            <a:endParaRPr lang="en-US" dirty="0"/>
          </a:p>
        </p:txBody>
      </p:sp>
    </p:spTree>
    <p:extLst>
      <p:ext uri="{BB962C8B-B14F-4D97-AF65-F5344CB8AC3E}">
        <p14:creationId xmlns:p14="http://schemas.microsoft.com/office/powerpoint/2010/main" val="103895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Statement</a:t>
            </a:r>
            <a:endParaRPr lang="en-US" dirty="0"/>
          </a:p>
        </p:txBody>
      </p:sp>
      <p:sp>
        <p:nvSpPr>
          <p:cNvPr id="3" name="Content Placeholder 2"/>
          <p:cNvSpPr>
            <a:spLocks noGrp="1"/>
          </p:cNvSpPr>
          <p:nvPr>
            <p:ph idx="1"/>
          </p:nvPr>
        </p:nvSpPr>
        <p:spPr/>
        <p:txBody>
          <a:bodyPr/>
          <a:lstStyle/>
          <a:p>
            <a:pPr lvl="0"/>
            <a:r>
              <a:rPr lang="en-US" dirty="0">
                <a:effectLst/>
              </a:rPr>
              <a:t>As we travel deeper into an era that is valuing human life to be less and less it is important, as a Christian, where you stand on topics such as these. So I hope you don’t take my word for any of this but be like the Bereans and study this and come to your own conclusions. </a:t>
            </a:r>
          </a:p>
          <a:p>
            <a:endParaRPr lang="en-US" dirty="0"/>
          </a:p>
        </p:txBody>
      </p:sp>
    </p:spTree>
    <p:extLst>
      <p:ext uri="{BB962C8B-B14F-4D97-AF65-F5344CB8AC3E}">
        <p14:creationId xmlns:p14="http://schemas.microsoft.com/office/powerpoint/2010/main" val="290384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154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effectLst/>
              </a:rPr>
              <a:t>What is Euthanasia?</a:t>
            </a:r>
          </a:p>
          <a:p>
            <a:pPr marL="514350" lvl="0" indent="-514350">
              <a:buFont typeface="+mj-lt"/>
              <a:buAutoNum type="arabicPeriod"/>
            </a:pPr>
            <a:r>
              <a:rPr lang="en-US" dirty="0" smtClean="0">
                <a:effectLst/>
              </a:rPr>
              <a:t>Life’s </a:t>
            </a:r>
            <a:r>
              <a:rPr lang="en-US" dirty="0">
                <a:effectLst/>
              </a:rPr>
              <a:t>inherent worth (where it comes from).</a:t>
            </a:r>
          </a:p>
          <a:p>
            <a:pPr marL="514350" lvl="0" indent="-514350">
              <a:buFont typeface="+mj-lt"/>
              <a:buAutoNum type="arabicPeriod"/>
            </a:pPr>
            <a:r>
              <a:rPr lang="en-US" dirty="0" smtClean="0">
                <a:effectLst/>
              </a:rPr>
              <a:t>I’m </a:t>
            </a:r>
            <a:r>
              <a:rPr lang="en-US" dirty="0">
                <a:effectLst/>
              </a:rPr>
              <a:t>not “</a:t>
            </a:r>
            <a:r>
              <a:rPr lang="en-US" dirty="0" err="1">
                <a:effectLst/>
              </a:rPr>
              <a:t>Job’ing</a:t>
            </a:r>
            <a:r>
              <a:rPr lang="en-US" dirty="0">
                <a:effectLst/>
              </a:rPr>
              <a:t>” around.</a:t>
            </a:r>
          </a:p>
          <a:p>
            <a:pPr marL="514350" lvl="0" indent="-514350">
              <a:buFont typeface="+mj-lt"/>
              <a:buAutoNum type="arabicPeriod"/>
            </a:pPr>
            <a:r>
              <a:rPr lang="en-US" dirty="0">
                <a:effectLst/>
              </a:rPr>
              <a:t>Where will it stop?</a:t>
            </a:r>
          </a:p>
          <a:p>
            <a:pPr marL="514350" lvl="0" indent="-514350">
              <a:buFont typeface="+mj-lt"/>
              <a:buAutoNum type="arabicPeriod"/>
            </a:pPr>
            <a:r>
              <a:rPr lang="en-US" dirty="0">
                <a:effectLst/>
              </a:rPr>
              <a:t>What is Capital Punishment? When did it start?</a:t>
            </a:r>
          </a:p>
          <a:p>
            <a:pPr marL="514350" lvl="0" indent="-514350">
              <a:buFont typeface="+mj-lt"/>
              <a:buAutoNum type="arabicPeriod"/>
            </a:pPr>
            <a:r>
              <a:rPr lang="en-US" dirty="0">
                <a:effectLst/>
              </a:rPr>
              <a:t>Some worth punishment.</a:t>
            </a:r>
          </a:p>
          <a:p>
            <a:pPr marL="514350" lvl="0" indent="-514350">
              <a:buFont typeface="+mj-lt"/>
              <a:buAutoNum type="arabicPeriod"/>
            </a:pPr>
            <a:r>
              <a:rPr lang="en-US" dirty="0">
                <a:effectLst/>
              </a:rPr>
              <a:t>Ending Statement</a:t>
            </a:r>
          </a:p>
          <a:p>
            <a:pPr marL="514350" indent="-514350">
              <a:buFont typeface="+mj-lt"/>
              <a:buAutoNum type="arabicPeriod"/>
            </a:pPr>
            <a:endParaRPr lang="en-US" dirty="0"/>
          </a:p>
        </p:txBody>
      </p:sp>
    </p:spTree>
    <p:extLst>
      <p:ext uri="{BB962C8B-B14F-4D97-AF65-F5344CB8AC3E}">
        <p14:creationId xmlns:p14="http://schemas.microsoft.com/office/powerpoint/2010/main" val="11426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Euthanasia?</a:t>
            </a:r>
            <a:endParaRPr lang="en-US" dirty="0"/>
          </a:p>
        </p:txBody>
      </p:sp>
      <p:sp>
        <p:nvSpPr>
          <p:cNvPr id="3" name="Content Placeholder 2"/>
          <p:cNvSpPr>
            <a:spLocks noGrp="1"/>
          </p:cNvSpPr>
          <p:nvPr>
            <p:ph idx="1"/>
          </p:nvPr>
        </p:nvSpPr>
        <p:spPr/>
        <p:txBody>
          <a:bodyPr>
            <a:normAutofit/>
          </a:bodyPr>
          <a:lstStyle/>
          <a:p>
            <a:pPr lvl="0"/>
            <a:r>
              <a:rPr lang="en-US" dirty="0">
                <a:effectLst/>
              </a:rPr>
              <a:t>Greek: </a:t>
            </a:r>
            <a:r>
              <a:rPr lang="en-US" dirty="0" err="1">
                <a:effectLst/>
              </a:rPr>
              <a:t>Eu</a:t>
            </a:r>
            <a:r>
              <a:rPr lang="en-US" dirty="0">
                <a:effectLst/>
              </a:rPr>
              <a:t>- meaning Good, well and Thanatos- meaning Death</a:t>
            </a:r>
          </a:p>
          <a:p>
            <a:pPr lvl="0"/>
            <a:r>
              <a:rPr lang="en-US" dirty="0">
                <a:effectLst/>
              </a:rPr>
              <a:t>Most think it to say good or easy death which means, most often, to end your life on your own terms to die without the suffering or embarrassment that comes with death</a:t>
            </a:r>
          </a:p>
          <a:p>
            <a:endParaRPr lang="en-US" dirty="0"/>
          </a:p>
        </p:txBody>
      </p:sp>
    </p:spTree>
    <p:extLst>
      <p:ext uri="{BB962C8B-B14F-4D97-AF65-F5344CB8AC3E}">
        <p14:creationId xmlns:p14="http://schemas.microsoft.com/office/powerpoint/2010/main" val="5379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Euthanasia?</a:t>
            </a:r>
          </a:p>
        </p:txBody>
      </p:sp>
      <p:sp>
        <p:nvSpPr>
          <p:cNvPr id="3" name="Content Placeholder 2"/>
          <p:cNvSpPr>
            <a:spLocks noGrp="1"/>
          </p:cNvSpPr>
          <p:nvPr>
            <p:ph idx="1"/>
          </p:nvPr>
        </p:nvSpPr>
        <p:spPr/>
        <p:txBody>
          <a:bodyPr/>
          <a:lstStyle/>
          <a:p>
            <a:pPr lvl="0"/>
            <a:r>
              <a:rPr lang="en-US" dirty="0">
                <a:effectLst/>
              </a:rPr>
              <a:t>As Christians we have to keep a critical eye of how the world defines words such as “good” and this is one of those times. We will see that God created us in his image giving our lives worth. Pain or illness has rendered life not worth living in people’s eyes.</a:t>
            </a:r>
          </a:p>
          <a:p>
            <a:pPr lvl="0"/>
            <a:r>
              <a:rPr lang="en-US" dirty="0">
                <a:effectLst/>
              </a:rPr>
              <a:t>Most have labeled this act assisted suicide, or mercy killing and in today’s context we see that this usually means doctors injecting a lethal dose of pain killers into people to kill them.</a:t>
            </a:r>
          </a:p>
          <a:p>
            <a:endParaRPr lang="en-US" dirty="0"/>
          </a:p>
        </p:txBody>
      </p:sp>
    </p:spTree>
    <p:extLst>
      <p:ext uri="{BB962C8B-B14F-4D97-AF65-F5344CB8AC3E}">
        <p14:creationId xmlns:p14="http://schemas.microsoft.com/office/powerpoint/2010/main" val="116813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 Inherent Worth (Where it Comes from)</a:t>
            </a:r>
            <a:endParaRPr lang="en-US" dirty="0"/>
          </a:p>
        </p:txBody>
      </p:sp>
      <p:sp>
        <p:nvSpPr>
          <p:cNvPr id="3" name="Content Placeholder 2"/>
          <p:cNvSpPr>
            <a:spLocks noGrp="1"/>
          </p:cNvSpPr>
          <p:nvPr>
            <p:ph idx="1"/>
          </p:nvPr>
        </p:nvSpPr>
        <p:spPr/>
        <p:txBody>
          <a:bodyPr>
            <a:normAutofit/>
          </a:bodyPr>
          <a:lstStyle/>
          <a:p>
            <a:pPr lvl="0"/>
            <a:r>
              <a:rPr lang="en-US" dirty="0">
                <a:effectLst/>
              </a:rPr>
              <a:t>Here we go again. (Gen 1:26-27) Our worth comes from the image of God that he crafted us in so no one can take your worth. Your worth cannot be lost. </a:t>
            </a:r>
          </a:p>
          <a:p>
            <a:pPr lvl="0"/>
            <a:r>
              <a:rPr lang="en-US" dirty="0">
                <a:effectLst/>
              </a:rPr>
              <a:t>(Psalm 139:13-16) we see a beautiful picture of the God of our fathers watching over us as we are being crafted in our mother’s womb so it is being made wonderfully clear that we are important that our worth is more than we could imagine.</a:t>
            </a:r>
          </a:p>
          <a:p>
            <a:endParaRPr lang="en-US" dirty="0"/>
          </a:p>
        </p:txBody>
      </p:sp>
    </p:spTree>
    <p:extLst>
      <p:ext uri="{BB962C8B-B14F-4D97-AF65-F5344CB8AC3E}">
        <p14:creationId xmlns:p14="http://schemas.microsoft.com/office/powerpoint/2010/main" val="47097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 Inherent Worth (Where it Comes from)</a:t>
            </a:r>
            <a:endParaRPr lang="en-US" dirty="0"/>
          </a:p>
        </p:txBody>
      </p:sp>
      <p:sp>
        <p:nvSpPr>
          <p:cNvPr id="3" name="Content Placeholder 2"/>
          <p:cNvSpPr>
            <a:spLocks noGrp="1"/>
          </p:cNvSpPr>
          <p:nvPr>
            <p:ph idx="1"/>
          </p:nvPr>
        </p:nvSpPr>
        <p:spPr/>
        <p:txBody>
          <a:bodyPr>
            <a:normAutofit fontScale="92500"/>
          </a:bodyPr>
          <a:lstStyle/>
          <a:p>
            <a:pPr lvl="0"/>
            <a:r>
              <a:rPr lang="en-US" dirty="0" smtClean="0">
                <a:effectLst/>
              </a:rPr>
              <a:t>God </a:t>
            </a:r>
            <a:r>
              <a:rPr lang="en-US" dirty="0">
                <a:effectLst/>
              </a:rPr>
              <a:t>paints a perfect picture of how he loves the world in his word. In Judges as the people continually turn away from God and worship idols and kings we see that he continues to send his people, telling them to repent.</a:t>
            </a:r>
          </a:p>
          <a:p>
            <a:pPr lvl="0"/>
            <a:r>
              <a:rPr lang="en-US" dirty="0">
                <a:effectLst/>
              </a:rPr>
              <a:t>(John 3:16) And here we see a culmination of the narrative that was Jesus’ life truly showing how much we are really worth</a:t>
            </a:r>
          </a:p>
          <a:p>
            <a:pPr lvl="0"/>
            <a:r>
              <a:rPr lang="en-US" dirty="0">
                <a:effectLst/>
              </a:rPr>
              <a:t>Even after all God has done for us we still tend to find a way of forgetting that God wants us to live, and it was no different in the days of the bible, we see them needing reminder (</a:t>
            </a:r>
            <a:r>
              <a:rPr lang="en-US" dirty="0" err="1">
                <a:effectLst/>
              </a:rPr>
              <a:t>Deut</a:t>
            </a:r>
            <a:r>
              <a:rPr lang="en-US" dirty="0">
                <a:effectLst/>
              </a:rPr>
              <a:t> 30:19-20)</a:t>
            </a:r>
          </a:p>
          <a:p>
            <a:endParaRPr lang="en-US" dirty="0"/>
          </a:p>
        </p:txBody>
      </p:sp>
    </p:spTree>
    <p:extLst>
      <p:ext uri="{BB962C8B-B14F-4D97-AF65-F5344CB8AC3E}">
        <p14:creationId xmlns:p14="http://schemas.microsoft.com/office/powerpoint/2010/main" val="85261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Not “</a:t>
            </a:r>
            <a:r>
              <a:rPr lang="en-US" dirty="0" err="1" smtClean="0"/>
              <a:t>Job’ing</a:t>
            </a:r>
            <a:r>
              <a:rPr lang="en-US" dirty="0" smtClean="0"/>
              <a:t>” Around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effectLst/>
              </a:rPr>
              <a:t>Job was a man who was regarded by God as a blameless and upright man (Job 1:8). </a:t>
            </a:r>
          </a:p>
          <a:p>
            <a:r>
              <a:rPr lang="en-US" dirty="0">
                <a:effectLst/>
              </a:rPr>
              <a:t>(Job 1:8) we see a moment when God presented one of his most faithful servants whom he had blessed.</a:t>
            </a:r>
          </a:p>
          <a:p>
            <a:r>
              <a:rPr lang="en-US" dirty="0">
                <a:effectLst/>
              </a:rPr>
              <a:t>Satan accepted God’s “challenge” and brought him great struggle (Job 1:14-22)</a:t>
            </a:r>
          </a:p>
          <a:p>
            <a:r>
              <a:rPr lang="en-US" dirty="0">
                <a:effectLst/>
              </a:rPr>
              <a:t>And even through the turmoil he was put through he still manages to praise God </a:t>
            </a:r>
            <a:endParaRPr lang="en-US" sz="2800" dirty="0">
              <a:effectLst/>
            </a:endParaRPr>
          </a:p>
          <a:p>
            <a:r>
              <a:rPr lang="en-US" dirty="0">
                <a:effectLst/>
              </a:rPr>
              <a:t>But that’s not all we see, Satan was back at it (Job 2:7-8) and not only does he have the powers of Satan against him, his wife then proceeds to tell him to curse God and die.</a:t>
            </a:r>
          </a:p>
          <a:p>
            <a:endParaRPr lang="en-US" dirty="0"/>
          </a:p>
        </p:txBody>
      </p:sp>
    </p:spTree>
    <p:extLst>
      <p:ext uri="{BB962C8B-B14F-4D97-AF65-F5344CB8AC3E}">
        <p14:creationId xmlns:p14="http://schemas.microsoft.com/office/powerpoint/2010/main" val="603457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Not “</a:t>
            </a:r>
            <a:r>
              <a:rPr lang="en-US" dirty="0" err="1" smtClean="0"/>
              <a:t>Job’ing</a:t>
            </a:r>
            <a:r>
              <a:rPr lang="en-US" dirty="0" smtClean="0"/>
              <a:t>” Around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effectLst/>
              </a:rPr>
              <a:t>To </a:t>
            </a:r>
            <a:r>
              <a:rPr lang="en-US" dirty="0">
                <a:effectLst/>
              </a:rPr>
              <a:t>top it all off he has three friends who came over try and tell him he has done wrong while finding nothing against him but merely saying anything bad that “comes from God” must be punishment for unrighteousness. (Job 11:4-6, 32:2-3)</a:t>
            </a:r>
          </a:p>
          <a:p>
            <a:r>
              <a:rPr lang="en-US" dirty="0">
                <a:effectLst/>
              </a:rPr>
              <a:t> All along Job continues to defend himself and in this we see that pride arises in him and this is where sin enters the picture (Job 31:35-37) </a:t>
            </a:r>
          </a:p>
          <a:p>
            <a:r>
              <a:rPr lang="en-US" dirty="0">
                <a:effectLst/>
              </a:rPr>
              <a:t>Throughout job’s struggles we see that he wishes to die, wishing he had never been born (Job 3:3). But in no situation do we find him asking his friends to kill him nor does he threaten to do it himself. Instead we see him pleading with God to end his life (Job 6:8-9). Who else do we stand to plead to about life and death than he who creates life and brings death?</a:t>
            </a:r>
          </a:p>
          <a:p>
            <a:endParaRPr lang="en-US" dirty="0"/>
          </a:p>
        </p:txBody>
      </p:sp>
    </p:spTree>
    <p:extLst>
      <p:ext uri="{BB962C8B-B14F-4D97-AF65-F5344CB8AC3E}">
        <p14:creationId xmlns:p14="http://schemas.microsoft.com/office/powerpoint/2010/main" val="5765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 Not “</a:t>
            </a:r>
            <a:r>
              <a:rPr lang="en-US" dirty="0" err="1"/>
              <a:t>Job’ing</a:t>
            </a:r>
            <a:r>
              <a:rPr lang="en-US" dirty="0"/>
              <a:t>” Around</a:t>
            </a:r>
          </a:p>
        </p:txBody>
      </p:sp>
      <p:sp>
        <p:nvSpPr>
          <p:cNvPr id="3" name="Content Placeholder 2"/>
          <p:cNvSpPr>
            <a:spLocks noGrp="1"/>
          </p:cNvSpPr>
          <p:nvPr>
            <p:ph idx="1"/>
          </p:nvPr>
        </p:nvSpPr>
        <p:spPr/>
        <p:txBody>
          <a:bodyPr/>
          <a:lstStyle/>
          <a:p>
            <a:r>
              <a:rPr lang="en-US" dirty="0">
                <a:effectLst/>
              </a:rPr>
              <a:t>We see a man who has lost his children, his wife’s support, his livestock, and was covered in sores who through all of this suffering does not die but is restored to greater than he was.</a:t>
            </a:r>
          </a:p>
          <a:p>
            <a:r>
              <a:rPr lang="en-US" dirty="0">
                <a:effectLst/>
              </a:rPr>
              <a:t>Two things that I learn from the book of Job; that God does not stand to answer to you he may test you as he will (God is the judge we do not judge him, so roll with the punches or find a different reality to live in), and that our God is a God of justice. </a:t>
            </a:r>
          </a:p>
          <a:p>
            <a:endParaRPr lang="en-US" dirty="0"/>
          </a:p>
        </p:txBody>
      </p:sp>
    </p:spTree>
    <p:extLst>
      <p:ext uri="{BB962C8B-B14F-4D97-AF65-F5344CB8AC3E}">
        <p14:creationId xmlns:p14="http://schemas.microsoft.com/office/powerpoint/2010/main" val="392268238"/>
      </p:ext>
    </p:extLst>
  </p:cSld>
  <p:clrMapOvr>
    <a:masterClrMapping/>
  </p:clrMapOvr>
</p:sld>
</file>

<file path=ppt/theme/theme1.xml><?xml version="1.0" encoding="utf-8"?>
<a:theme xmlns:a="http://schemas.openxmlformats.org/drawingml/2006/main" name="Purple Swirl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Swirls</Template>
  <TotalTime>10</TotalTime>
  <Words>1722</Words>
  <Application>Microsoft Macintosh PowerPoint</Application>
  <PresentationFormat>Widescreen</PresentationFormat>
  <Paragraphs>80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Bodoni 72</vt:lpstr>
      <vt:lpstr>Bodoni 72 Book</vt:lpstr>
      <vt:lpstr>Calibri</vt:lpstr>
      <vt:lpstr>Arial</vt:lpstr>
      <vt:lpstr>Purple Swirls</vt:lpstr>
      <vt:lpstr>Euthanasia and Capital Punishment</vt:lpstr>
      <vt:lpstr>Outline</vt:lpstr>
      <vt:lpstr>What is Euthanasia?</vt:lpstr>
      <vt:lpstr>What is Euthanasia?</vt:lpstr>
      <vt:lpstr>Life’s Inherent Worth (Where it Comes from)</vt:lpstr>
      <vt:lpstr>Life’s Inherent Worth (Where it Comes from)</vt:lpstr>
      <vt:lpstr>I’m Not “Job’ing” Around</vt:lpstr>
      <vt:lpstr>I’m Not “Job’ing” Around</vt:lpstr>
      <vt:lpstr>I’m Not “Job’ing” Around</vt:lpstr>
      <vt:lpstr>Where Will it Stop?</vt:lpstr>
      <vt:lpstr>What is Capital Punishment? </vt:lpstr>
      <vt:lpstr>What is Capital Punishment?</vt:lpstr>
      <vt:lpstr>What is Capital Punishment?</vt:lpstr>
      <vt:lpstr>What is Capital Punishment?</vt:lpstr>
      <vt:lpstr>What is Capital Punishment?</vt:lpstr>
      <vt:lpstr>Some Worth Punishment</vt:lpstr>
      <vt:lpstr>Ending Statement</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Euthanasia and Capital Punishment</dc:title>
  <dc:creator>meeeeeeewith7es@gmail.com</dc:creator>
  <cp:lastModifiedBy>meeeeeeewith7es@gmail.com</cp:lastModifiedBy>
  <cp:revision>2</cp:revision>
  <dcterms:created xsi:type="dcterms:W3CDTF">2016-10-30T17:45:48Z</dcterms:created>
  <dcterms:modified xsi:type="dcterms:W3CDTF">2016-10-30T17:56:08Z</dcterms:modified>
</cp:coreProperties>
</file>