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9" r:id="rId2"/>
    <p:sldId id="257" r:id="rId3"/>
    <p:sldId id="258" r:id="rId4"/>
    <p:sldId id="260" r:id="rId5"/>
    <p:sldId id="261" r:id="rId6"/>
    <p:sldId id="266" r:id="rId7"/>
    <p:sldId id="267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54"/>
    <p:restoredTop sz="94643"/>
  </p:normalViewPr>
  <p:slideViewPr>
    <p:cSldViewPr snapToGrid="0" snapToObjects="1">
      <p:cViewPr varScale="1">
        <p:scale>
          <a:sx n="66" d="100"/>
          <a:sy n="66" d="100"/>
        </p:scale>
        <p:origin x="208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5A2C6-F8AF-B148-8770-DB1F3CD7A0B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9A2BA-336E-7D46-95C1-D0797DA6A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611686"/>
            <a:ext cx="10363200" cy="1470025"/>
          </a:xfrm>
        </p:spPr>
        <p:txBody>
          <a:bodyPr>
            <a:normAutofit/>
          </a:bodyPr>
          <a:lstStyle>
            <a:lvl1pPr>
              <a:defRPr sz="4800" b="1" i="0">
                <a:latin typeface="Beirut" charset="-78"/>
                <a:ea typeface="Beirut" charset="-78"/>
                <a:cs typeface="Beirut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94973" y="4228491"/>
            <a:ext cx="6018924" cy="1345398"/>
          </a:xfrm>
        </p:spPr>
        <p:txBody>
          <a:bodyPr/>
          <a:lstStyle>
            <a:lvl1pPr marL="0" indent="0" algn="ctr">
              <a:buNone/>
              <a:defRPr>
                <a:ln>
                  <a:solidFill>
                    <a:schemeClr val="bg1">
                      <a:lumMod val="65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2F8BD-DA34-F04C-B771-CE81B27D0028}" type="datetimeFigureOut">
              <a:rPr lang="en-US" smtClean="0"/>
              <a:t>5/26/17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2589-82EB-334E-BFC3-811BF0F611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5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ln>
            <a:solidFill>
              <a:schemeClr val="bg1">
                <a:lumMod val="8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2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ln>
            <a:solidFill>
              <a:schemeClr val="bg1">
                <a:lumMod val="75000"/>
              </a:schemeClr>
            </a:solidFill>
          </a:ln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Beirut" charset="-78"/>
          <a:ea typeface="Beirut" charset="-78"/>
          <a:cs typeface="Beirut" charset="-7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7259" y="2312141"/>
            <a:ext cx="10363200" cy="1470025"/>
          </a:xfrm>
        </p:spPr>
        <p:txBody>
          <a:bodyPr/>
          <a:lstStyle/>
          <a:p>
            <a:r>
              <a:rPr lang="en-US" dirty="0" smtClean="0"/>
              <a:t>Galatians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89397" y="3266794"/>
            <a:ext cx="6018924" cy="1345398"/>
          </a:xfrm>
        </p:spPr>
        <p:txBody>
          <a:bodyPr/>
          <a:lstStyle/>
          <a:p>
            <a:r>
              <a:rPr lang="en-US" dirty="0" smtClean="0"/>
              <a:t>2:11-21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586654" y="5975710"/>
            <a:ext cx="1689847" cy="83371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1pPr>
            <a:lvl2pPr marL="3429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2pPr>
            <a:lvl3pPr marL="6858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6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3pPr>
            <a:lvl4pPr marL="10287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4pPr>
            <a:lvl5pPr marL="13716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ln w="3175">
                  <a:solidFill>
                    <a:schemeClr val="tx1"/>
                  </a:solidFill>
                </a:ln>
                <a:solidFill>
                  <a:schemeClr val="tx1">
                    <a:tint val="75000"/>
                  </a:schemeClr>
                </a:solidFill>
                <a:effectLst>
                  <a:outerShdw blurRad="12700" dist="38100" dir="2700000" algn="tl" rotWithShape="0">
                    <a:srgbClr val="000000">
                      <a:alpha val="98000"/>
                    </a:srgbClr>
                  </a:outerShdw>
                </a:effectLst>
                <a:latin typeface="Helvetica"/>
                <a:ea typeface="+mn-ea"/>
                <a:cs typeface="+mn-cs"/>
              </a:defRPr>
            </a:lvl5pPr>
            <a:lvl6pPr marL="17145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By Stephen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Curto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For </a:t>
            </a:r>
            <a:r>
              <a:rPr lang="en-US" sz="1400" dirty="0" err="1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Homegroup</a:t>
            </a:r>
            <a:endParaRPr lang="en-US" sz="1400" dirty="0" smtClean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en-US" sz="1400" dirty="0" smtClean="0">
                <a:ln w="3175"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dist="63500" dir="2700000" algn="tl" rotWithShape="0">
                    <a:srgbClr val="000000"/>
                  </a:outerShdw>
                </a:effectLst>
              </a:rPr>
              <a:t>May 27, 2017</a:t>
            </a:r>
            <a:endParaRPr lang="en-US" sz="1400" dirty="0">
              <a:ln w="3175">
                <a:noFill/>
              </a:ln>
              <a:solidFill>
                <a:schemeClr val="bg1">
                  <a:lumMod val="75000"/>
                </a:schemeClr>
              </a:solidFill>
              <a:effectLst>
                <a:outerShdw dist="63500" dir="27000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7600" y="6024283"/>
            <a:ext cx="759106" cy="75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6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point of the book:</a:t>
            </a:r>
          </a:p>
          <a:p>
            <a:pPr lvl="1"/>
            <a:r>
              <a:rPr lang="en-US" dirty="0"/>
              <a:t>The true Gospel is that you will have eternal life by grace alone through faith alone, not by works of the law. </a:t>
            </a:r>
            <a:endParaRPr lang="en-US" dirty="0" smtClean="0"/>
          </a:p>
          <a:p>
            <a:r>
              <a:rPr lang="en-US" dirty="0" smtClean="0"/>
              <a:t>Main point from the last section:</a:t>
            </a:r>
          </a:p>
          <a:p>
            <a:pPr lvl="1"/>
            <a:r>
              <a:rPr lang="en-US" dirty="0" smtClean="0"/>
              <a:t>I did not get this Gospel from man.</a:t>
            </a:r>
          </a:p>
          <a:p>
            <a:pPr lvl="1"/>
            <a:r>
              <a:rPr lang="en-US" dirty="0" smtClean="0"/>
              <a:t>I got this Gospel from Jesus Himself.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Peter’s Visit to Antioch (2:11-14a)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42233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“I opposed him to his face, because he was being condemned” (v11)</a:t>
            </a:r>
          </a:p>
          <a:p>
            <a:pPr lvl="1"/>
            <a:r>
              <a:rPr lang="en-US" dirty="0">
                <a:effectLst/>
              </a:rPr>
              <a:t>Does this seem brash of Paul?</a:t>
            </a:r>
          </a:p>
          <a:p>
            <a:pPr lvl="1"/>
            <a:r>
              <a:rPr lang="en-US" dirty="0">
                <a:effectLst/>
              </a:rPr>
              <a:t>What gave Paul the confidence to do this?</a:t>
            </a:r>
          </a:p>
          <a:p>
            <a:pPr lvl="1"/>
            <a:r>
              <a:rPr lang="en-US" dirty="0">
                <a:effectLst/>
              </a:rPr>
              <a:t>Would you?</a:t>
            </a:r>
          </a:p>
          <a:p>
            <a:pPr lvl="0"/>
            <a:r>
              <a:rPr lang="en-US" dirty="0">
                <a:effectLst/>
              </a:rPr>
              <a:t>“Prior to the coming of certain men from James…” (v12)</a:t>
            </a:r>
          </a:p>
          <a:p>
            <a:pPr lvl="1"/>
            <a:r>
              <a:rPr lang="en-US" dirty="0">
                <a:effectLst/>
              </a:rPr>
              <a:t>Which men are these? (</a:t>
            </a:r>
            <a:r>
              <a:rPr lang="en-US" dirty="0" err="1">
                <a:effectLst/>
              </a:rPr>
              <a:t>cf</a:t>
            </a:r>
            <a:r>
              <a:rPr lang="en-US" dirty="0">
                <a:effectLst/>
              </a:rPr>
              <a:t> Acts 15:1, Gal </a:t>
            </a:r>
            <a:r>
              <a:rPr lang="en-US" dirty="0" smtClean="0">
                <a:effectLst/>
              </a:rPr>
              <a:t>2:12b</a:t>
            </a:r>
            <a:r>
              <a:rPr lang="en-US" dirty="0">
                <a:effectLst/>
              </a:rPr>
              <a:t>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708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Peter’s Visit to Antioch (2:11-14a)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“The rest of the Jews joined him…” (v13)</a:t>
            </a:r>
          </a:p>
          <a:p>
            <a:pPr lvl="0"/>
            <a:r>
              <a:rPr lang="en-US" dirty="0">
                <a:effectLst/>
              </a:rPr>
              <a:t>“Barnabas was carried away by their hypocrisy” (v13)</a:t>
            </a:r>
          </a:p>
          <a:p>
            <a:pPr lvl="0"/>
            <a:r>
              <a:rPr lang="en-US" dirty="0">
                <a:effectLst/>
              </a:rPr>
              <a:t>“When I saw that they were not walking rightly about the truth of the gospel” (v14)</a:t>
            </a:r>
          </a:p>
          <a:p>
            <a:pPr lvl="1"/>
            <a:r>
              <a:rPr lang="en-US" i="1" dirty="0" err="1">
                <a:effectLst/>
              </a:rPr>
              <a:t>orthopodeo</a:t>
            </a:r>
            <a:r>
              <a:rPr lang="en-US" i="1" dirty="0">
                <a:effectLst/>
              </a:rPr>
              <a:t> (</a:t>
            </a:r>
            <a:r>
              <a:rPr lang="en-US" i="1" dirty="0" err="1">
                <a:effectLst/>
              </a:rPr>
              <a:t>ortho</a:t>
            </a:r>
            <a:r>
              <a:rPr lang="en-US" i="1" dirty="0">
                <a:effectLst/>
              </a:rPr>
              <a:t> = </a:t>
            </a:r>
            <a:r>
              <a:rPr lang="en-US" dirty="0">
                <a:effectLst/>
              </a:rPr>
              <a:t>“right” “correct”; </a:t>
            </a:r>
            <a:r>
              <a:rPr lang="en-US" i="1" dirty="0" err="1">
                <a:effectLst/>
              </a:rPr>
              <a:t>podos</a:t>
            </a:r>
            <a:r>
              <a:rPr lang="en-US" dirty="0">
                <a:effectLst/>
              </a:rPr>
              <a:t> = “foot”)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4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Response (2:14b-21)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“If you being a Jew live like the Gentiles and not like Jews, how is it that you compel Gentiles to live like Jews?” (v14)</a:t>
            </a:r>
          </a:p>
          <a:p>
            <a:pPr lvl="1"/>
            <a:r>
              <a:rPr lang="en-US" dirty="0">
                <a:effectLst/>
              </a:rPr>
              <a:t>What does he mean by this question? </a:t>
            </a:r>
          </a:p>
          <a:p>
            <a:pPr lvl="1"/>
            <a:r>
              <a:rPr lang="en-US" dirty="0">
                <a:effectLst/>
              </a:rPr>
              <a:t>What was Peter actually doing? </a:t>
            </a:r>
          </a:p>
          <a:p>
            <a:pPr lvl="0"/>
            <a:r>
              <a:rPr lang="en-US" dirty="0">
                <a:effectLst/>
              </a:rPr>
              <a:t>“We are Jews by birth and not sinners from among the Gentiles” (v15)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6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Response (2:14b-21)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effectLst/>
              </a:rPr>
              <a:t>List all of the assertions in Verse 16: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2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Response (2:14b-21)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97876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>
                <a:effectLst/>
              </a:rPr>
              <a:t>“But if whole seeking to be justified (lit: to be made righteous) in Christ, we ourselves have also been found sinners, is Christ then a minister of sin?... for if I rebuild what I have destroyed I prove myself a transgressor.” (v17-18)</a:t>
            </a:r>
          </a:p>
          <a:p>
            <a:pPr lvl="1"/>
            <a:r>
              <a:rPr lang="en-US" dirty="0">
                <a:effectLst/>
              </a:rPr>
              <a:t>What does he mean by “have been found sinners”?</a:t>
            </a:r>
          </a:p>
          <a:p>
            <a:pPr lvl="1"/>
            <a:r>
              <a:rPr lang="en-US" dirty="0">
                <a:effectLst/>
              </a:rPr>
              <a:t>What is the definition of “justified” in this context (same word in verse 16)?</a:t>
            </a:r>
          </a:p>
          <a:p>
            <a:pPr lvl="1"/>
            <a:r>
              <a:rPr lang="en-US" dirty="0">
                <a:effectLst/>
              </a:rPr>
              <a:t>To what is he referring with “if I rebuild what I have destroyed”? What had he destroyed? (cf. v19)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5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Response (2:14b-21)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97876"/>
          </a:xfrm>
        </p:spPr>
        <p:txBody>
          <a:bodyPr>
            <a:normAutofit/>
          </a:bodyPr>
          <a:lstStyle/>
          <a:p>
            <a:pPr lvl="0"/>
            <a:r>
              <a:rPr lang="en-US" dirty="0">
                <a:effectLst/>
              </a:rPr>
              <a:t>How does verse 20 play out in Paul’s everyday life? </a:t>
            </a:r>
          </a:p>
          <a:p>
            <a:pPr lvl="0"/>
            <a:r>
              <a:rPr lang="en-US" dirty="0">
                <a:effectLst/>
              </a:rPr>
              <a:t>How does verse 20 play out in your everyday life?</a:t>
            </a:r>
          </a:p>
          <a:p>
            <a:pPr lvl="0"/>
            <a:r>
              <a:rPr lang="en-US" dirty="0">
                <a:effectLst/>
              </a:rPr>
              <a:t>“If righteousness were through the law then Christ died for no purpose.” (v21)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048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70434"/>
      </p:ext>
    </p:extLst>
  </p:cSld>
  <p:clrMapOvr>
    <a:masterClrMapping/>
  </p:clrMapOvr>
</p:sld>
</file>

<file path=ppt/theme/theme1.xml><?xml version="1.0" encoding="utf-8"?>
<a:theme xmlns:a="http://schemas.openxmlformats.org/drawingml/2006/main" name="Galatians Purple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alatians Purple" id="{6826A6B4-1F16-3041-9493-7B7AA5194E13}" vid="{DA62D189-22B8-4B4A-9B99-D6C9DBAF6A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Galatians Purple</Template>
  <TotalTime>189</TotalTime>
  <Words>437</Words>
  <Application>Microsoft Macintosh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Beirut</vt:lpstr>
      <vt:lpstr>Calibri</vt:lpstr>
      <vt:lpstr>Calisto MT</vt:lpstr>
      <vt:lpstr>Helvetica</vt:lpstr>
      <vt:lpstr>Galatians Purple</vt:lpstr>
      <vt:lpstr>Galatians</vt:lpstr>
      <vt:lpstr>Review</vt:lpstr>
      <vt:lpstr>Peter’s Visit to Antioch (2:11-14a)</vt:lpstr>
      <vt:lpstr>Peter’s Visit to Antioch (2:11-14a)</vt:lpstr>
      <vt:lpstr>Paul’s Response (2:14b-21)</vt:lpstr>
      <vt:lpstr>Paul’s Response (2:14b-21)</vt:lpstr>
      <vt:lpstr>Paul’s Response (2:14b-21)</vt:lpstr>
      <vt:lpstr>Paul’s Response (2:14b-21)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</dc:title>
  <dc:creator>meeeeeeewith7es@gmail.com</dc:creator>
  <cp:lastModifiedBy>meeeeeeewith7es@gmail.com</cp:lastModifiedBy>
  <cp:revision>4</cp:revision>
  <dcterms:created xsi:type="dcterms:W3CDTF">2017-05-25T21:30:42Z</dcterms:created>
  <dcterms:modified xsi:type="dcterms:W3CDTF">2017-05-26T18:25:20Z</dcterms:modified>
</cp:coreProperties>
</file>