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67" r:id="rId4"/>
    <p:sldId id="268" r:id="rId5"/>
    <p:sldId id="270" r:id="rId6"/>
    <p:sldId id="271" r:id="rId7"/>
    <p:sldId id="269" r:id="rId8"/>
    <p:sldId id="274" r:id="rId9"/>
    <p:sldId id="275" r:id="rId10"/>
    <p:sldId id="272" r:id="rId11"/>
    <p:sldId id="276" r:id="rId12"/>
    <p:sldId id="273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22"/>
    <p:restoredTop sz="94643"/>
  </p:normalViewPr>
  <p:slideViewPr>
    <p:cSldViewPr snapToGrid="0" snapToObjects="1">
      <p:cViewPr varScale="1">
        <p:scale>
          <a:sx n="52" d="100"/>
          <a:sy n="52" d="100"/>
        </p:scale>
        <p:origin x="216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29529-FBB5-E04F-B4EA-E8CF9FA00653}" type="datetimeFigureOut">
              <a:rPr lang="en-US" smtClean="0"/>
              <a:t>6/25/17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ABD49-7408-EA4C-9222-64FBEE7D5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3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259" y="2611686"/>
            <a:ext cx="10363200" cy="1470025"/>
          </a:xfrm>
        </p:spPr>
        <p:txBody>
          <a:bodyPr>
            <a:normAutofit/>
          </a:bodyPr>
          <a:lstStyle>
            <a:lvl1pPr>
              <a:defRPr sz="4800" b="1" i="0">
                <a:latin typeface="Beirut" charset="-78"/>
                <a:ea typeface="Beirut" charset="-78"/>
                <a:cs typeface="Beirut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4973" y="4228491"/>
            <a:ext cx="6018924" cy="1345398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9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A632-B371-0849-B3FA-7C396169EF4E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9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chemeClr val="bg1">
                <a:lumMod val="8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2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259" y="2312141"/>
            <a:ext cx="10363200" cy="1470025"/>
          </a:xfrm>
        </p:spPr>
        <p:txBody>
          <a:bodyPr/>
          <a:lstStyle/>
          <a:p>
            <a:r>
              <a:rPr lang="en-US" dirty="0" smtClean="0"/>
              <a:t>Galatians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9397" y="3266794"/>
            <a:ext cx="6018924" cy="1345398"/>
          </a:xfrm>
        </p:spPr>
        <p:txBody>
          <a:bodyPr/>
          <a:lstStyle/>
          <a:p>
            <a:r>
              <a:rPr lang="en-US" dirty="0" smtClean="0"/>
              <a:t>4.1-5.1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586654" y="5975710"/>
            <a:ext cx="1689847" cy="833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6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By Stephen </a:t>
            </a:r>
            <a:r>
              <a:rPr lang="en-US" sz="1400" dirty="0" err="1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Curto</a:t>
            </a:r>
            <a:endParaRPr lang="en-US" sz="1400" dirty="0" smtClean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For </a:t>
            </a:r>
            <a:r>
              <a:rPr lang="en-US" sz="1400" dirty="0" err="1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Homegroup</a:t>
            </a:r>
            <a:endParaRPr lang="en-US" sz="1400" dirty="0" smtClean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June 25, 2017</a:t>
            </a:r>
            <a:endParaRPr lang="en-US" sz="1400" dirty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24283"/>
            <a:ext cx="759106" cy="75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1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OT Allegory (4:21-5:1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758616" cy="673442"/>
          </a:xfrm>
        </p:spPr>
        <p:txBody>
          <a:bodyPr/>
          <a:lstStyle/>
          <a:p>
            <a:r>
              <a:rPr lang="en-US" dirty="0" smtClean="0"/>
              <a:t>Abraham’s two sons: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73644"/>
            <a:ext cx="10758616" cy="390473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8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Ishmael 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Hagar, a </a:t>
            </a:r>
            <a:r>
              <a:rPr lang="en-US" dirty="0" smtClean="0"/>
              <a:t>slave </a:t>
            </a:r>
          </a:p>
          <a:p>
            <a:pPr lvl="1"/>
            <a:r>
              <a:rPr lang="en-US" dirty="0" smtClean="0"/>
              <a:t>Born </a:t>
            </a:r>
            <a:r>
              <a:rPr lang="en-US" dirty="0"/>
              <a:t>according to the </a:t>
            </a:r>
            <a:r>
              <a:rPr lang="en-US" dirty="0" smtClean="0"/>
              <a:t>flesh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Isaac 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Sarah, a free woman </a:t>
            </a:r>
            <a:endParaRPr lang="en-US" dirty="0" smtClean="0"/>
          </a:p>
          <a:p>
            <a:pPr lvl="1"/>
            <a:r>
              <a:rPr lang="en-US" dirty="0" smtClean="0"/>
              <a:t>Born through the promise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4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OT Allegory (4:21-5:1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758616" cy="673442"/>
          </a:xfrm>
        </p:spPr>
        <p:txBody>
          <a:bodyPr/>
          <a:lstStyle/>
          <a:p>
            <a:r>
              <a:rPr lang="en-US" dirty="0" smtClean="0"/>
              <a:t>The allegorical Interpretation: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73644"/>
            <a:ext cx="10758616" cy="3904734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8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Ishmael (Mosaic Covenant) </a:t>
            </a:r>
          </a:p>
          <a:p>
            <a:pPr lvl="1"/>
            <a:r>
              <a:rPr lang="en-US" dirty="0" smtClean="0"/>
              <a:t>Mt. Sinai</a:t>
            </a:r>
          </a:p>
          <a:p>
            <a:pPr lvl="1"/>
            <a:r>
              <a:rPr lang="en-US" dirty="0" smtClean="0"/>
              <a:t>Children are slaves</a:t>
            </a:r>
          </a:p>
          <a:p>
            <a:pPr lvl="1"/>
            <a:r>
              <a:rPr lang="en-US" dirty="0" smtClean="0"/>
              <a:t>Mother of Present Jerusalem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Isaac (Abrahamic Covenant) </a:t>
            </a:r>
          </a:p>
          <a:p>
            <a:pPr lvl="1"/>
            <a:r>
              <a:rPr lang="en-US" dirty="0" smtClean="0"/>
              <a:t>Jerusalem Above</a:t>
            </a:r>
          </a:p>
          <a:p>
            <a:pPr lvl="1"/>
            <a:r>
              <a:rPr lang="en-US" dirty="0" smtClean="0"/>
              <a:t>Children are free</a:t>
            </a:r>
          </a:p>
          <a:p>
            <a:pPr lvl="1"/>
            <a:r>
              <a:rPr lang="en-US" dirty="0" smtClean="0"/>
              <a:t>Mother of the Church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66504"/>
            <a:ext cx="10758616" cy="131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800" kern="120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irut" charset="-78"/>
                <a:ea typeface="Beirut" charset="-78"/>
                <a:cs typeface="Beirut" charset="-7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“And you, brethren are like Isaac, the children of promise” (v18)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003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OT Allegory (4:21-5:1)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“As he who was born according to the flesh (Ishmael) persecuted him of the the spirit (Isaac) so it is also now.” (v19)</a:t>
            </a:r>
          </a:p>
          <a:p>
            <a:pPr lvl="1"/>
            <a:r>
              <a:rPr lang="en-US" dirty="0" smtClean="0"/>
              <a:t>What historical event is he talking about? cf. Gen 21:5-14</a:t>
            </a:r>
          </a:p>
          <a:p>
            <a:pPr lvl="1"/>
            <a:r>
              <a:rPr lang="en-US" dirty="0" smtClean="0"/>
              <a:t>What is he saying about The Jews of the day (and the Jews of today)?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48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OT Allegory (4:21-5:1)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“So then, brothers, we are not children of a bondwoman but of the free woman. In freedom Christ set us free, therefore keep standing firm and do not be subject again to a yoke of slavery.” (v31-5:1)</a:t>
            </a:r>
          </a:p>
          <a:p>
            <a:pPr lvl="1"/>
            <a:r>
              <a:rPr lang="en-US" dirty="0" smtClean="0"/>
              <a:t>What’s he saying and why?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30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Flow of Argument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1166088" cy="5257799"/>
          </a:xfrm>
        </p:spPr>
        <p:txBody>
          <a:bodyPr>
            <a:normAutofit fontScale="92500"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I </a:t>
            </a:r>
            <a:r>
              <a:rPr lang="en-US" dirty="0"/>
              <a:t>can’t believe you’ve been led away from the true gospel.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The gospel I preached before is the ONLY gospel.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I didn’t get that gospel from any man, but from Jesus. 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I even challenged Peter when he didn’t live out that gospel. 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That true gospel is that a man is made righteous by FAITH not by works of the law. </a:t>
            </a:r>
            <a:endParaRPr lang="en-US" dirty="0" smtClean="0"/>
          </a:p>
          <a:p>
            <a:pPr defTabSz="914400">
              <a:spcBef>
                <a:spcPts val="0"/>
              </a:spcBef>
            </a:pPr>
            <a:r>
              <a:rPr lang="en-US" dirty="0" smtClean="0"/>
              <a:t>I’ll demonstrate this reality FROM the law.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Abraham had a covenant of faith, not a covenant of Mosaic law.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What’s the point of the law, then? It acted as </a:t>
            </a:r>
            <a:r>
              <a:rPr lang="en-US" dirty="0"/>
              <a:t>a </a:t>
            </a:r>
            <a:r>
              <a:rPr lang="en-US" dirty="0" smtClean="0"/>
              <a:t>tutor/guardian </a:t>
            </a:r>
            <a:r>
              <a:rPr lang="en-US" dirty="0"/>
              <a:t>by revealing sin </a:t>
            </a:r>
            <a:r>
              <a:rPr lang="en-US" dirty="0" smtClean="0"/>
              <a:t>to guide us to the promise of salvation by faith.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3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Minors, Slaves, Sons (4:1-11)</a:t>
            </a:r>
          </a:p>
          <a:p>
            <a:r>
              <a:rPr lang="en-US" dirty="0" smtClean="0"/>
              <a:t>What Happened to </a:t>
            </a:r>
            <a:r>
              <a:rPr lang="en-US" dirty="0" err="1" smtClean="0"/>
              <a:t>Y’all</a:t>
            </a:r>
            <a:r>
              <a:rPr lang="en-US" dirty="0" smtClean="0"/>
              <a:t>? (4:12-20)</a:t>
            </a:r>
          </a:p>
          <a:p>
            <a:r>
              <a:rPr lang="en-US" dirty="0" smtClean="0"/>
              <a:t>An OT Allegory (4:21-5:1)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4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Minors, Slaves, Sons (4:1-11)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“As long as the heir is a child, he does not differ at all from a slave though he is lord of everything, but he is under guardians and manager until the date set by his father.” (v1-2)</a:t>
            </a:r>
          </a:p>
          <a:p>
            <a:pPr lvl="1"/>
            <a:r>
              <a:rPr lang="en-US" dirty="0" smtClean="0"/>
              <a:t>What parallel is he drawing between this and the Galatians Christians?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97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Minors, Slaves, Sons (4:1-11)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00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“So we, while children, were held in bondage under the basic things of the world.” (v3)</a:t>
            </a:r>
          </a:p>
          <a:p>
            <a:pPr lvl="1"/>
            <a:r>
              <a:rPr lang="en-US" dirty="0" smtClean="0"/>
              <a:t>Who is the “we?”</a:t>
            </a:r>
          </a:p>
          <a:p>
            <a:pPr lvl="1"/>
            <a:r>
              <a:rPr lang="en-US" dirty="0" smtClean="0"/>
              <a:t>What are the “basic things of the world?” Other translations?  Cf. v9.</a:t>
            </a:r>
          </a:p>
          <a:p>
            <a:r>
              <a:rPr lang="en-US" dirty="0" smtClean="0"/>
              <a:t>Summarize the argument made in verses 4-7. Define the terms son and heir.</a:t>
            </a:r>
          </a:p>
          <a:p>
            <a:r>
              <a:rPr lang="en-US" dirty="0" smtClean="0"/>
              <a:t>“God has sent forth the Spirit of His Son into our hearts” (v6) </a:t>
            </a:r>
          </a:p>
        </p:txBody>
      </p:sp>
    </p:spTree>
    <p:extLst>
      <p:ext uri="{BB962C8B-B14F-4D97-AF65-F5344CB8AC3E}">
        <p14:creationId xmlns:p14="http://schemas.microsoft.com/office/powerpoint/2010/main" val="167727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Minors, Slaves, Sons (4:1-11)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“when you did not know God, you were slaves to those which by nature are not gods.” (v8)</a:t>
            </a:r>
          </a:p>
          <a:p>
            <a:pPr lvl="1"/>
            <a:r>
              <a:rPr lang="en-US" dirty="0" smtClean="0"/>
              <a:t>What are the “those” here?</a:t>
            </a:r>
          </a:p>
          <a:p>
            <a:r>
              <a:rPr lang="en-US" dirty="0" smtClean="0"/>
              <a:t>“or rather to be known by God” (v9)</a:t>
            </a:r>
          </a:p>
          <a:p>
            <a:r>
              <a:rPr lang="en-US" dirty="0" smtClean="0"/>
              <a:t>“You observe days and months and seasons and years.” (v10)</a:t>
            </a:r>
          </a:p>
          <a:p>
            <a:pPr lvl="1"/>
            <a:r>
              <a:rPr lang="en-US" dirty="0" smtClean="0"/>
              <a:t>Who is the “you” and what days, months, etc. is he referring to?</a:t>
            </a:r>
          </a:p>
        </p:txBody>
      </p:sp>
    </p:spTree>
    <p:extLst>
      <p:ext uri="{BB962C8B-B14F-4D97-AF65-F5344CB8AC3E}">
        <p14:creationId xmlns:p14="http://schemas.microsoft.com/office/powerpoint/2010/main" val="149111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Happened to </a:t>
            </a:r>
            <a:r>
              <a:rPr lang="en-US" dirty="0" err="1"/>
              <a:t>Y’all</a:t>
            </a:r>
            <a:r>
              <a:rPr lang="en-US" dirty="0"/>
              <a:t>? (4:12-20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“Become as I am, for I also have become as you are.” (v12)</a:t>
            </a:r>
          </a:p>
          <a:p>
            <a:pPr lvl="1"/>
            <a:r>
              <a:rPr lang="en-US" dirty="0" smtClean="0"/>
              <a:t>What does he mean by this?</a:t>
            </a:r>
          </a:p>
          <a:p>
            <a:r>
              <a:rPr lang="en-US" dirty="0" smtClean="0"/>
              <a:t>“It was because of a bodily ailment that I preached the gospel to you the first time” (v13)</a:t>
            </a:r>
          </a:p>
          <a:p>
            <a:pPr lvl="1"/>
            <a:r>
              <a:rPr lang="en-US" dirty="0" smtClean="0"/>
              <a:t>“Bodily ailment” lit. “weakness of flesh” (cf. v14-15)</a:t>
            </a:r>
          </a:p>
          <a:p>
            <a:pPr lvl="1"/>
            <a:r>
              <a:rPr lang="en-US" dirty="0" smtClean="0"/>
              <a:t>What might he be referring to?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3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Happened to </a:t>
            </a:r>
            <a:r>
              <a:rPr lang="en-US" dirty="0" err="1"/>
              <a:t>Y’all</a:t>
            </a:r>
            <a:r>
              <a:rPr lang="en-US" dirty="0"/>
              <a:t>? (4:12-20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99453"/>
          </a:xfrm>
        </p:spPr>
        <p:txBody>
          <a:bodyPr>
            <a:normAutofit/>
          </a:bodyPr>
          <a:lstStyle/>
          <a:p>
            <a:r>
              <a:rPr lang="en-US" dirty="0" smtClean="0"/>
              <a:t>“and the temptation (or trial) of you in my flesh, you didn’t despise or loathe, but as an angel of God, you received me as Christ Jesus.” (v14)</a:t>
            </a:r>
          </a:p>
          <a:p>
            <a:pPr lvl="1"/>
            <a:r>
              <a:rPr lang="en-US" dirty="0" smtClean="0"/>
              <a:t>How are we to respond to the temptations/trials of others?  cf. 6:2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90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Happened to </a:t>
            </a:r>
            <a:r>
              <a:rPr lang="en-US" dirty="0" err="1"/>
              <a:t>Y’all</a:t>
            </a:r>
            <a:r>
              <a:rPr lang="en-US" dirty="0"/>
              <a:t>? (4:12-20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99453"/>
          </a:xfrm>
        </p:spPr>
        <p:txBody>
          <a:bodyPr>
            <a:normAutofit/>
          </a:bodyPr>
          <a:lstStyle/>
          <a:p>
            <a:r>
              <a:rPr lang="en-US" dirty="0"/>
              <a:t>“Have I become your enemy by telling you the truth? They eagerly seek you, not commendably, but they wish to shut you out so that you will seek them.” (v16-17)</a:t>
            </a:r>
          </a:p>
          <a:p>
            <a:pPr lvl="1"/>
            <a:r>
              <a:rPr lang="en-US" dirty="0"/>
              <a:t>Who is they and what is he talking about?</a:t>
            </a:r>
          </a:p>
          <a:p>
            <a:r>
              <a:rPr lang="en-US" dirty="0" smtClean="0"/>
              <a:t>What is the plea of verses 18-20?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26419"/>
      </p:ext>
    </p:extLst>
  </p:cSld>
  <p:clrMapOvr>
    <a:masterClrMapping/>
  </p:clrMapOvr>
</p:sld>
</file>

<file path=ppt/theme/theme1.xml><?xml version="1.0" encoding="utf-8"?>
<a:theme xmlns:a="http://schemas.openxmlformats.org/drawingml/2006/main" name="Galatians Purpl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alatians Purple" id="{6826A6B4-1F16-3041-9493-7B7AA5194E13}" vid="{DA62D189-22B8-4B4A-9B99-D6C9DBAF6A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Galatians Purple</Template>
  <TotalTime>387</TotalTime>
  <Words>798</Words>
  <Application>Microsoft Macintosh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Beirut</vt:lpstr>
      <vt:lpstr>Calibri</vt:lpstr>
      <vt:lpstr>Calisto MT</vt:lpstr>
      <vt:lpstr>Helvetica</vt:lpstr>
      <vt:lpstr>Arial</vt:lpstr>
      <vt:lpstr>Galatians Purple</vt:lpstr>
      <vt:lpstr>Galatians</vt:lpstr>
      <vt:lpstr>Flow of Argument:</vt:lpstr>
      <vt:lpstr>Outline</vt:lpstr>
      <vt:lpstr>Minors, Slaves, Sons (4:1-11)</vt:lpstr>
      <vt:lpstr>Minors, Slaves, Sons (4:1-11)</vt:lpstr>
      <vt:lpstr>Minors, Slaves, Sons (4:1-11)</vt:lpstr>
      <vt:lpstr>What Happened to Y’all? (4:12-20)</vt:lpstr>
      <vt:lpstr>What Happened to Y’all? (4:12-20)</vt:lpstr>
      <vt:lpstr>What Happened to Y’all? (4:12-20)</vt:lpstr>
      <vt:lpstr>An OT Allegory (4:21-5:1)</vt:lpstr>
      <vt:lpstr>An OT Allegory (4:21-5:1)</vt:lpstr>
      <vt:lpstr>An OT Allegory (4:21-5:1)</vt:lpstr>
      <vt:lpstr>An OT Allegory (4:21-5:1)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</dc:title>
  <dc:creator>meeeeeeewith7es@gmail.com</dc:creator>
  <cp:lastModifiedBy>meeeeeeewith7es@gmail.com</cp:lastModifiedBy>
  <cp:revision>21</cp:revision>
  <dcterms:created xsi:type="dcterms:W3CDTF">2017-06-10T16:34:32Z</dcterms:created>
  <dcterms:modified xsi:type="dcterms:W3CDTF">2017-06-25T19:06:40Z</dcterms:modified>
</cp:coreProperties>
</file>