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6" r:id="rId9"/>
    <p:sldId id="263" r:id="rId10"/>
    <p:sldId id="264" r:id="rId11"/>
    <p:sldId id="271" r:id="rId12"/>
    <p:sldId id="272" r:id="rId13"/>
    <p:sldId id="265" r:id="rId14"/>
    <p:sldId id="273" r:id="rId15"/>
    <p:sldId id="267" r:id="rId16"/>
    <p:sldId id="270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1"/>
    <p:restoredTop sz="94643"/>
  </p:normalViewPr>
  <p:slideViewPr>
    <p:cSldViewPr snapToGrid="0" snapToObjects="1">
      <p:cViewPr varScale="1">
        <p:scale>
          <a:sx n="81" d="100"/>
          <a:sy n="81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5A8F4-2CBC-CC41-80A8-1166CA3820C7}" type="datetimeFigureOut">
              <a:rPr lang="en-US" smtClean="0"/>
              <a:t>5/7/17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515E-1899-6A48-ACF8-82E7FA3669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83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7259" y="2611686"/>
            <a:ext cx="10363200" cy="1470025"/>
          </a:xfrm>
        </p:spPr>
        <p:txBody>
          <a:bodyPr>
            <a:normAutofit/>
          </a:bodyPr>
          <a:lstStyle>
            <a:lvl1pPr>
              <a:defRPr sz="4800" b="1" i="0">
                <a:latin typeface="Beirut" charset="-78"/>
                <a:ea typeface="Beirut" charset="-78"/>
                <a:cs typeface="Beirut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94973" y="4228491"/>
            <a:ext cx="6018924" cy="1345398"/>
          </a:xfrm>
        </p:spPr>
        <p:txBody>
          <a:bodyPr/>
          <a:lstStyle>
            <a:lvl1pPr marL="0" indent="0" algn="ctr">
              <a:buNone/>
              <a:defRPr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96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5D79-9E9A-6E47-9C4A-29293192FC33}" type="datetimeFigureOut">
              <a:rPr lang="en-US" smtClean="0"/>
              <a:t>5/7/17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5A65E-E77F-A042-997A-E75DDDA7B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ln>
            <a:solidFill>
              <a:schemeClr val="bg1">
                <a:lumMod val="8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6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32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8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800" kern="1200">
          <a:ln>
            <a:solidFill>
              <a:schemeClr val="bg1">
                <a:lumMod val="75000"/>
              </a:schemeClr>
            </a:solidFill>
          </a:ln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irut" charset="-78"/>
          <a:ea typeface="Beirut" charset="-78"/>
          <a:cs typeface="Beirut" charset="-7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7259" y="2312141"/>
            <a:ext cx="10363200" cy="1470025"/>
          </a:xfrm>
        </p:spPr>
        <p:txBody>
          <a:bodyPr/>
          <a:lstStyle/>
          <a:p>
            <a:r>
              <a:rPr lang="en-US" dirty="0" smtClean="0"/>
              <a:t>Galatians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9397" y="3266794"/>
            <a:ext cx="6018924" cy="1345398"/>
          </a:xfrm>
        </p:spPr>
        <p:txBody>
          <a:bodyPr/>
          <a:lstStyle/>
          <a:p>
            <a:r>
              <a:rPr lang="en-US" dirty="0" smtClean="0"/>
              <a:t>Introduction and 1:1-12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9586654" y="5975710"/>
            <a:ext cx="1689847" cy="83371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6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ln w="3175">
                  <a:solidFill>
                    <a:schemeClr val="tx1"/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12700" dist="38100" dir="2700000" algn="tl" rotWithShape="0">
                    <a:srgbClr val="000000">
                      <a:alpha val="98000"/>
                    </a:srgbClr>
                  </a:outerShdw>
                </a:effectLst>
                <a:latin typeface="Helvetica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By Stephen </a:t>
            </a:r>
            <a:r>
              <a:rPr lang="en-US" sz="1400" dirty="0" err="1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Curto</a:t>
            </a:r>
            <a:endParaRPr lang="en-US" sz="1400" dirty="0" smtClean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For </a:t>
            </a:r>
            <a:r>
              <a:rPr lang="en-US" sz="1400" dirty="0" err="1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Homegroup</a:t>
            </a:r>
            <a:endParaRPr lang="en-US" sz="1400" dirty="0" smtClean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May 7</a:t>
            </a: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, </a:t>
            </a:r>
            <a:r>
              <a:rPr lang="en-US" sz="1400" dirty="0" smtClean="0">
                <a:ln w="3175">
                  <a:noFill/>
                </a:ln>
                <a:solidFill>
                  <a:schemeClr val="bg1">
                    <a:lumMod val="75000"/>
                  </a:schemeClr>
                </a:solidFill>
                <a:effectLst>
                  <a:outerShdw dist="63500" dir="2700000" algn="tl" rotWithShape="0">
                    <a:srgbClr val="000000"/>
                  </a:outerShdw>
                </a:effectLst>
              </a:rPr>
              <a:t>2017</a:t>
            </a:r>
            <a:endParaRPr lang="en-US" sz="1400" dirty="0">
              <a:ln w="3175">
                <a:noFill/>
              </a:ln>
              <a:solidFill>
                <a:schemeClr val="bg1">
                  <a:lumMod val="75000"/>
                </a:schemeClr>
              </a:solidFill>
              <a:effectLst>
                <a:outerShdw dist="635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5" name="Picture 4" descr="logo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024283"/>
            <a:ext cx="759106" cy="75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06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Greeting (v1-5)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651531" cy="4958254"/>
          </a:xfrm>
        </p:spPr>
        <p:txBody>
          <a:bodyPr/>
          <a:lstStyle/>
          <a:p>
            <a:r>
              <a:rPr lang="en-US" dirty="0" smtClean="0"/>
              <a:t>“Paul, an apostle – not from men nor through man, but through Jesus Christ and God the father who raised him from the dead – </a:t>
            </a:r>
            <a:r>
              <a:rPr lang="is-IS" dirty="0" smtClean="0"/>
              <a:t>…</a:t>
            </a:r>
            <a:r>
              <a:rPr lang="en-US" dirty="0" smtClean="0"/>
              <a:t>”  (v1)</a:t>
            </a:r>
          </a:p>
          <a:p>
            <a:pPr lvl="1"/>
            <a:r>
              <a:rPr lang="en-US" dirty="0" smtClean="0"/>
              <a:t>Unique opening for a unique letter</a:t>
            </a:r>
          </a:p>
          <a:p>
            <a:pPr lvl="1"/>
            <a:r>
              <a:rPr lang="en-US" dirty="0" smtClean="0"/>
              <a:t>This aside is the summary of his argument: this gospel is from God! (cf. v10-12)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9" r="20060"/>
          <a:stretch/>
        </p:blipFill>
        <p:spPr>
          <a:xfrm>
            <a:off x="8261131" y="1600201"/>
            <a:ext cx="3725917" cy="436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8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Greeting (v1-5)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8086764" cy="4989785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is-IS" dirty="0" smtClean="0"/>
              <a:t>…who gave himself for our sins to deliver us from the present evil age...” (v4)</a:t>
            </a:r>
          </a:p>
          <a:p>
            <a:endParaRPr lang="is-IS" dirty="0" smtClean="0"/>
          </a:p>
          <a:p>
            <a:pPr lvl="1"/>
            <a:r>
              <a:rPr lang="en-US" dirty="0" smtClean="0"/>
              <a:t>What is this a summary of?</a:t>
            </a:r>
          </a:p>
          <a:p>
            <a:pPr lvl="2"/>
            <a:r>
              <a:rPr lang="en-US" dirty="0" smtClean="0"/>
              <a:t>(cf. 1 </a:t>
            </a:r>
            <a:r>
              <a:rPr lang="en-US" dirty="0" err="1" smtClean="0"/>
              <a:t>Cor</a:t>
            </a:r>
            <a:r>
              <a:rPr lang="en-US" dirty="0" smtClean="0"/>
              <a:t> 15:1-14)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what is “the present evil age”?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364" y="1259983"/>
            <a:ext cx="3045800" cy="466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7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Greeting (v1-5)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89785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is-IS" dirty="0"/>
              <a:t>…</a:t>
            </a:r>
            <a:r>
              <a:rPr lang="en-US" dirty="0"/>
              <a:t>according to the will of our God and Father</a:t>
            </a:r>
            <a:r>
              <a:rPr lang="is-IS" dirty="0"/>
              <a:t>…” (v4)</a:t>
            </a:r>
          </a:p>
          <a:p>
            <a:pPr lvl="1"/>
            <a:r>
              <a:rPr lang="is-IS" dirty="0"/>
              <a:t>Who’s will was it that Christ would die?</a:t>
            </a:r>
          </a:p>
          <a:p>
            <a:pPr lvl="1"/>
            <a:r>
              <a:rPr lang="is-IS" dirty="0"/>
              <a:t>Does it seem contrary that God would “will” such evil</a:t>
            </a:r>
            <a:r>
              <a:rPr lang="is-IS" dirty="0" smtClean="0"/>
              <a:t>?</a:t>
            </a:r>
          </a:p>
          <a:p>
            <a:pPr lvl="1"/>
            <a:endParaRPr lang="is-IS" dirty="0"/>
          </a:p>
          <a:p>
            <a:r>
              <a:rPr lang="en-US" dirty="0" smtClean="0"/>
              <a:t>“</a:t>
            </a:r>
            <a:r>
              <a:rPr lang="is-IS" dirty="0" smtClean="0"/>
              <a:t>… to whom be the glory forever and ever.” </a:t>
            </a:r>
          </a:p>
          <a:p>
            <a:pPr lvl="1"/>
            <a:r>
              <a:rPr lang="is-IS" dirty="0" smtClean="0"/>
              <a:t>Dispensationalism rears its ugly head. </a:t>
            </a:r>
          </a:p>
        </p:txBody>
      </p:sp>
    </p:spTree>
    <p:extLst>
      <p:ext uri="{BB962C8B-B14F-4D97-AF65-F5344CB8AC3E}">
        <p14:creationId xmlns:p14="http://schemas.microsoft.com/office/powerpoint/2010/main" val="675396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for Writing: The Gospel (v6-9)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95192"/>
          </a:xfrm>
        </p:spPr>
        <p:txBody>
          <a:bodyPr>
            <a:normAutofit/>
          </a:bodyPr>
          <a:lstStyle/>
          <a:p>
            <a:r>
              <a:rPr lang="en-US" dirty="0" smtClean="0"/>
              <a:t>“I’m astonished that you are so quickly deserting him who called</a:t>
            </a:r>
            <a:r>
              <a:rPr lang="is-IS" dirty="0" smtClean="0"/>
              <a:t>… and are turning to a different gospel” (v6)</a:t>
            </a:r>
          </a:p>
          <a:p>
            <a:pPr lvl="1"/>
            <a:r>
              <a:rPr lang="is-IS" dirty="0" smtClean="0"/>
              <a:t>“so quickly” support for Southern view</a:t>
            </a:r>
          </a:p>
          <a:p>
            <a:pPr lvl="1"/>
            <a:r>
              <a:rPr lang="en-US" dirty="0" smtClean="0"/>
              <a:t>What different gospel are they turning to?</a:t>
            </a:r>
          </a:p>
          <a:p>
            <a:pPr lvl="1"/>
            <a:r>
              <a:rPr lang="en-US" dirty="0" smtClean="0"/>
              <a:t>How do you know?</a:t>
            </a:r>
            <a:endParaRPr lang="en-US" dirty="0"/>
          </a:p>
          <a:p>
            <a:r>
              <a:rPr lang="en-US" dirty="0" smtClean="0"/>
              <a:t>“</a:t>
            </a:r>
            <a:r>
              <a:rPr lang="is-IS" dirty="0" smtClean="0"/>
              <a:t>…in the grace of Christ...” (v6)</a:t>
            </a:r>
          </a:p>
          <a:p>
            <a:pPr lvl="1"/>
            <a:r>
              <a:rPr lang="is-IS" dirty="0" smtClean="0"/>
              <a:t>Paul is setting up his rant for later. How are we ACTUALLY saved?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35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for Writing: The Gospel (v6-9)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“not that there is another gospel</a:t>
            </a:r>
            <a:r>
              <a:rPr lang="is-IS" dirty="0" smtClean="0"/>
              <a:t>…” (v7)</a:t>
            </a:r>
          </a:p>
          <a:p>
            <a:pPr lvl="1"/>
            <a:r>
              <a:rPr lang="is-IS" dirty="0"/>
              <a:t>T</a:t>
            </a:r>
            <a:r>
              <a:rPr lang="is-IS" dirty="0" smtClean="0"/>
              <a:t>ruth doesn’t change by popular opinion.</a:t>
            </a:r>
          </a:p>
          <a:p>
            <a:r>
              <a:rPr lang="en-US" dirty="0" smtClean="0"/>
              <a:t>“Even if we or an angel from heaven should preach to you a gospel contrary</a:t>
            </a:r>
            <a:r>
              <a:rPr lang="is-IS" dirty="0" smtClean="0"/>
              <a:t>… let him be accursed” (v8, x2 v9)</a:t>
            </a:r>
            <a:endParaRPr lang="en-US" dirty="0" smtClean="0"/>
          </a:p>
          <a:p>
            <a:pPr lvl="1"/>
            <a:r>
              <a:rPr lang="en-US" dirty="0" smtClean="0"/>
              <a:t>“accursed” </a:t>
            </a:r>
            <a:r>
              <a:rPr lang="en-US" i="1" dirty="0" smtClean="0"/>
              <a:t>anathema</a:t>
            </a:r>
            <a:r>
              <a:rPr lang="en-US" dirty="0" smtClean="0"/>
              <a:t> : i.e. condemned to hell.</a:t>
            </a:r>
          </a:p>
          <a:p>
            <a:pPr lvl="1"/>
            <a:r>
              <a:rPr lang="en-US" dirty="0" smtClean="0"/>
              <a:t>What question should immediately be of importance to the reader?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4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Source of “Paul’s” Gospel (v10-12)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“For now do I persuade men or God? Or do I desire to please men? If I still desire men, I would not be a slave of Christ.”</a:t>
            </a:r>
          </a:p>
          <a:p>
            <a:pPr lvl="1"/>
            <a:r>
              <a:rPr lang="en-US" dirty="0" smtClean="0"/>
              <a:t>What specifically is he saying?</a:t>
            </a:r>
          </a:p>
          <a:p>
            <a:pPr lvl="2"/>
            <a:r>
              <a:rPr lang="en-US" dirty="0" smtClean="0"/>
              <a:t>I have no idea.</a:t>
            </a:r>
          </a:p>
          <a:p>
            <a:pPr lvl="1"/>
            <a:r>
              <a:rPr lang="en-US" dirty="0" smtClean="0"/>
              <a:t>What’s his point?</a:t>
            </a:r>
          </a:p>
          <a:p>
            <a:pPr lvl="2"/>
            <a:r>
              <a:rPr lang="en-US" dirty="0" smtClean="0"/>
              <a:t>see verses 11-12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0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Source of “Paul’s” Gospel (v10-12)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gospel that was preached by me is not according to man.” (v11)</a:t>
            </a:r>
          </a:p>
          <a:p>
            <a:r>
              <a:rPr lang="en-US" dirty="0" smtClean="0"/>
              <a:t>“I received it through a revelation of Jesus Christ.” (v12)</a:t>
            </a:r>
          </a:p>
          <a:p>
            <a:r>
              <a:rPr lang="en-US" dirty="0" smtClean="0"/>
              <a:t>This statement serves 2 purposes: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Sums up the point of the preceding section: This is a unique gospel.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Transitions to his supporting argument: Paul’s testimony.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862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69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Introductory Matters</a:t>
            </a:r>
          </a:p>
          <a:p>
            <a:r>
              <a:rPr lang="en-US" dirty="0" smtClean="0"/>
              <a:t>Background</a:t>
            </a:r>
          </a:p>
          <a:p>
            <a:r>
              <a:rPr lang="en-US" dirty="0" smtClean="0"/>
              <a:t>Outline</a:t>
            </a:r>
          </a:p>
          <a:p>
            <a:r>
              <a:rPr lang="en-US" dirty="0" smtClean="0"/>
              <a:t>Galatians 1:1-12</a:t>
            </a:r>
          </a:p>
        </p:txBody>
      </p:sp>
    </p:spTree>
    <p:extLst>
      <p:ext uri="{BB962C8B-B14F-4D97-AF65-F5344CB8AC3E}">
        <p14:creationId xmlns:p14="http://schemas.microsoft.com/office/powerpoint/2010/main" val="101060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720013" cy="4525963"/>
          </a:xfrm>
        </p:spPr>
        <p:txBody>
          <a:bodyPr/>
          <a:lstStyle/>
          <a:p>
            <a:pPr defTabSz="914400">
              <a:spcBef>
                <a:spcPts val="0"/>
              </a:spcBef>
            </a:pPr>
            <a:r>
              <a:rPr lang="en-US" dirty="0" smtClean="0"/>
              <a:t>Author: Paul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  <a:p>
            <a:pPr defTabSz="914400">
              <a:spcBef>
                <a:spcPts val="0"/>
              </a:spcBef>
            </a:pPr>
            <a:r>
              <a:rPr lang="en-US" dirty="0" smtClean="0"/>
              <a:t>Date: Northern or Southern View? *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  <a:p>
            <a:pPr defTabSz="914400">
              <a:spcBef>
                <a:spcPts val="0"/>
              </a:spcBef>
            </a:pPr>
            <a:r>
              <a:rPr lang="en-US" dirty="0" smtClean="0"/>
              <a:t>Purpose:  </a:t>
            </a:r>
            <a:r>
              <a:rPr lang="en-US" dirty="0">
                <a:effectLst/>
              </a:rPr>
              <a:t>To Rebuke Christians who had been tricked by </a:t>
            </a:r>
            <a:r>
              <a:rPr lang="en-US" dirty="0" err="1">
                <a:effectLst/>
              </a:rPr>
              <a:t>Judaizers</a:t>
            </a:r>
            <a:r>
              <a:rPr lang="en-US" dirty="0">
                <a:effectLst/>
              </a:rPr>
              <a:t> into thinking they must follow the Mosaic Law in order to be saved.</a:t>
            </a:r>
            <a:r>
              <a:rPr lang="en-US" dirty="0">
                <a:effectLst/>
              </a:rPr>
              <a:t> </a:t>
            </a:r>
            <a:endParaRPr lang="en-US" dirty="0" smtClean="0">
              <a:effectLst/>
            </a:endParaRPr>
          </a:p>
          <a:p>
            <a:pPr defTabSz="914400"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18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</a:rPr>
              <a:t>Message: We are saved by grace alone through faith alone and not by works</a:t>
            </a:r>
            <a:r>
              <a:rPr lang="en-US" dirty="0" smtClean="0">
                <a:effectLst/>
              </a:rPr>
              <a:t>.</a:t>
            </a:r>
          </a:p>
          <a:p>
            <a:endParaRPr lang="en-US" dirty="0">
              <a:effectLst/>
            </a:endParaRPr>
          </a:p>
          <a:p>
            <a:r>
              <a:rPr lang="en-US" dirty="0">
                <a:effectLst/>
              </a:rPr>
              <a:t>Key Verse: 2:16b “…we have believed in Christ Jesus, so that we may be justified by faith in Christ and not by the works of the Law; since by the works of the Law no flesh will be justified.”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49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 -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4676774" cy="4886324"/>
          </a:xfrm>
        </p:spPr>
        <p:txBody>
          <a:bodyPr>
            <a:normAutofit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dirty="0" smtClean="0"/>
              <a:t>Southern View:</a:t>
            </a:r>
          </a:p>
          <a:p>
            <a:r>
              <a:rPr lang="en-US" dirty="0">
                <a:effectLst/>
              </a:rPr>
              <a:t>Written to the southern region known as Galatia after Paul’s First Missionary Journey, just before the Jerusalem Council in </a:t>
            </a:r>
            <a:r>
              <a:rPr lang="en-US" dirty="0" err="1">
                <a:effectLst/>
              </a:rPr>
              <a:t>a</a:t>
            </a:r>
            <a:r>
              <a:rPr lang="en-US" dirty="0" err="1" smtClean="0">
                <a:effectLst/>
              </a:rPr>
              <a:t>pprox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48AD</a:t>
            </a:r>
          </a:p>
          <a:p>
            <a:pPr defTabSz="914400"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17" y="1217614"/>
            <a:ext cx="6961982" cy="564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2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Introductory Matters -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4448175" cy="4525963"/>
          </a:xfrm>
        </p:spPr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dirty="0" smtClean="0"/>
              <a:t>Northern View:</a:t>
            </a:r>
          </a:p>
          <a:p>
            <a:pPr defTabSz="914400">
              <a:spcBef>
                <a:spcPts val="0"/>
              </a:spcBef>
            </a:pPr>
            <a:r>
              <a:rPr lang="en-US" dirty="0">
                <a:effectLst/>
              </a:rPr>
              <a:t>written to the northern region known as Galatia after Paul’s Second Missionary Journey in </a:t>
            </a:r>
            <a:r>
              <a:rPr lang="en-US" dirty="0" err="1" smtClean="0">
                <a:effectLst/>
              </a:rPr>
              <a:t>approx</a:t>
            </a:r>
            <a:r>
              <a:rPr lang="en-US" dirty="0" smtClean="0">
                <a:effectLst/>
              </a:rPr>
              <a:t> </a:t>
            </a:r>
            <a:r>
              <a:rPr lang="en-US" dirty="0">
                <a:effectLst/>
              </a:rPr>
              <a:t>53AD</a:t>
            </a:r>
            <a:r>
              <a:rPr lang="en-US" dirty="0">
                <a:effectLst/>
              </a:rPr>
              <a:t> </a:t>
            </a:r>
            <a:endParaRPr lang="en-US" dirty="0" smtClean="0">
              <a:effectLst/>
            </a:endParaRPr>
          </a:p>
          <a:p>
            <a:pPr defTabSz="914400"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25" y="1205171"/>
            <a:ext cx="6962775" cy="56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1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72024"/>
          </a:xfrm>
        </p:spPr>
        <p:txBody>
          <a:bodyPr>
            <a:normAutofit fontScale="92500"/>
          </a:bodyPr>
          <a:lstStyle/>
          <a:p>
            <a:r>
              <a:rPr lang="en-US" dirty="0">
                <a:effectLst/>
              </a:rPr>
              <a:t>Acts 10: First Gentiles are saved (Cornelius and Peter’s Visions)</a:t>
            </a:r>
          </a:p>
          <a:p>
            <a:r>
              <a:rPr lang="en-US" u="sng" dirty="0">
                <a:effectLst/>
              </a:rPr>
              <a:t>Acts 11: Peter Defends his Actions </a:t>
            </a:r>
            <a:r>
              <a:rPr lang="en-US" dirty="0">
                <a:effectLst/>
              </a:rPr>
              <a:t>against the circumcision </a:t>
            </a:r>
            <a:r>
              <a:rPr lang="en-US" dirty="0" smtClean="0">
                <a:effectLst/>
              </a:rPr>
              <a:t>party (11:1-18)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Acts 12: Peter’s Arrest, Miraculous Release, and Herod’s Death</a:t>
            </a:r>
          </a:p>
          <a:p>
            <a:r>
              <a:rPr lang="en-US" dirty="0">
                <a:effectLst/>
              </a:rPr>
              <a:t>Acts 13: First Missionary Journey, Paul Preaching at Antioch, </a:t>
            </a:r>
            <a:r>
              <a:rPr lang="en-US" u="sng" dirty="0">
                <a:effectLst/>
              </a:rPr>
              <a:t>Paul Turns to </a:t>
            </a:r>
            <a:r>
              <a:rPr lang="en-US" u="sng" dirty="0" smtClean="0">
                <a:effectLst/>
              </a:rPr>
              <a:t>Gentiles (13:42-51)</a:t>
            </a:r>
            <a:endParaRPr lang="en-US" u="sng" dirty="0">
              <a:effectLst/>
            </a:endParaRPr>
          </a:p>
          <a:p>
            <a:r>
              <a:rPr lang="en-US" dirty="0">
                <a:effectLst/>
              </a:rPr>
              <a:t>Acts 14: Paul Heals a Cripple, Mistaken for a Pagan God</a:t>
            </a:r>
          </a:p>
          <a:p>
            <a:r>
              <a:rPr lang="en-US" u="sng" dirty="0">
                <a:effectLst/>
              </a:rPr>
              <a:t>Acts 15: The Jerusalem </a:t>
            </a:r>
            <a:r>
              <a:rPr lang="en-US" u="sng" dirty="0" smtClean="0">
                <a:effectLst/>
              </a:rPr>
              <a:t>Council (14:24-15:21)</a:t>
            </a:r>
            <a:endParaRPr lang="en-US" u="sng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95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72024"/>
          </a:xfrm>
        </p:spPr>
        <p:txBody>
          <a:bodyPr>
            <a:normAutofit fontScale="85000" lnSpcReduction="20000"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en-US" dirty="0">
                <a:effectLst/>
              </a:rPr>
              <a:t>Intro and </a:t>
            </a:r>
            <a:r>
              <a:rPr lang="en-US" dirty="0" smtClean="0">
                <a:effectLst/>
              </a:rPr>
              <a:t>1:1-12 (May 7)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>
                <a:effectLst/>
              </a:rPr>
              <a:t>1:13-2:10 (May 14)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>
                <a:effectLst/>
              </a:rPr>
              <a:t>2:11-2:21 AND VBS </a:t>
            </a:r>
            <a:r>
              <a:rPr lang="en-US" dirty="0" smtClean="0">
                <a:effectLst/>
              </a:rPr>
              <a:t>Prep (May 21)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>
                <a:effectLst/>
              </a:rPr>
              <a:t>3:1-29 (June 4)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>
                <a:effectLst/>
              </a:rPr>
              <a:t>4:1-5:1 (June 11)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>
                <a:effectLst/>
              </a:rPr>
              <a:t>VBS </a:t>
            </a:r>
            <a:r>
              <a:rPr lang="en-US" dirty="0" smtClean="0">
                <a:effectLst/>
              </a:rPr>
              <a:t>Prep (June 18)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>
                <a:effectLst/>
              </a:rPr>
              <a:t>5:2-14 (June 25)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>
                <a:effectLst/>
              </a:rPr>
              <a:t>5:15-26 (July 2)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 smtClean="0">
                <a:effectLst/>
              </a:rPr>
              <a:t>6:1-18 (July 9)</a:t>
            </a:r>
            <a:endParaRPr lang="en-US" dirty="0">
              <a:effectLst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en-US" dirty="0">
                <a:effectLst/>
              </a:rPr>
              <a:t>VBS Final </a:t>
            </a:r>
            <a:r>
              <a:rPr lang="en-US" dirty="0" smtClean="0">
                <a:effectLst/>
              </a:rPr>
              <a:t>Touches (July 16)</a:t>
            </a:r>
            <a:endParaRPr lang="en-US" dirty="0">
              <a:effectLst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803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Galatians 1:1-12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Greeting (v1-5)</a:t>
            </a:r>
          </a:p>
          <a:p>
            <a:r>
              <a:rPr lang="en-US" dirty="0" smtClean="0"/>
              <a:t>The Purpose for Writing: the Gospel (v6-9)</a:t>
            </a:r>
          </a:p>
          <a:p>
            <a:r>
              <a:rPr lang="en-US" dirty="0" smtClean="0"/>
              <a:t>The Source of “Paul’s” The Gospel (v10-12)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13519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roll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recedent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purple roll</Template>
  <TotalTime>262</TotalTime>
  <Words>798</Words>
  <Application>Microsoft Macintosh PowerPoint</Application>
  <PresentationFormat>Widescreen</PresentationFormat>
  <Paragraphs>91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Beirut</vt:lpstr>
      <vt:lpstr>Calibri</vt:lpstr>
      <vt:lpstr>Calisto MT</vt:lpstr>
      <vt:lpstr>Helvetica</vt:lpstr>
      <vt:lpstr>Arial</vt:lpstr>
      <vt:lpstr>purple roll</vt:lpstr>
      <vt:lpstr>Galatians</vt:lpstr>
      <vt:lpstr>Outline</vt:lpstr>
      <vt:lpstr>Introductory Matters</vt:lpstr>
      <vt:lpstr>Introductory Matters</vt:lpstr>
      <vt:lpstr>Introductory Matters - Date</vt:lpstr>
      <vt:lpstr>Introductory Matters - Date</vt:lpstr>
      <vt:lpstr>Background</vt:lpstr>
      <vt:lpstr>Outline</vt:lpstr>
      <vt:lpstr>Galatians 1:1-12 Outline</vt:lpstr>
      <vt:lpstr>Greeting (v1-5)</vt:lpstr>
      <vt:lpstr>Greeting (v1-5)</vt:lpstr>
      <vt:lpstr>Greeting (v1-5)</vt:lpstr>
      <vt:lpstr>The Purpose for Writing: The Gospel (v6-9)</vt:lpstr>
      <vt:lpstr>The Purpose for Writing: The Gospel (v6-9)</vt:lpstr>
      <vt:lpstr>The Source of “Paul’s” Gospel (v10-12)</vt:lpstr>
      <vt:lpstr>The Source of “Paul’s” Gospel (v10-12)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Galatians</dc:title>
  <dc:creator>meeeeeeewith7es@gmail.com</dc:creator>
  <cp:lastModifiedBy>meeeeeeewith7es@gmail.com</cp:lastModifiedBy>
  <cp:revision>10</cp:revision>
  <dcterms:created xsi:type="dcterms:W3CDTF">2017-05-07T14:54:49Z</dcterms:created>
  <dcterms:modified xsi:type="dcterms:W3CDTF">2017-05-07T19:17:36Z</dcterms:modified>
</cp:coreProperties>
</file>