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5" r:id="rId8"/>
    <p:sldId id="272" r:id="rId9"/>
    <p:sldId id="273" r:id="rId10"/>
    <p:sldId id="260" r:id="rId11"/>
    <p:sldId id="276" r:id="rId12"/>
    <p:sldId id="274" r:id="rId13"/>
    <p:sldId id="277" r:id="rId14"/>
    <p:sldId id="278" r:id="rId15"/>
    <p:sldId id="275" r:id="rId16"/>
    <p:sldId id="281" r:id="rId17"/>
    <p:sldId id="279" r:id="rId18"/>
    <p:sldId id="282" r:id="rId19"/>
    <p:sldId id="285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155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CA8C-279E-924B-98CF-64B92E14CD4C}" type="datetimeFigureOut">
              <a:rPr lang="en-US" smtClean="0"/>
              <a:t>9/3/16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726A-55FC-B84D-9E94-C5A4ECCA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1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CA8C-279E-924B-98CF-64B92E14CD4C}" type="datetimeFigureOut">
              <a:rPr lang="en-US" smtClean="0"/>
              <a:t>9/3/16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726A-55FC-B84D-9E94-C5A4ECCA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8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CA8C-279E-924B-98CF-64B92E14CD4C}" type="datetimeFigureOut">
              <a:rPr lang="en-US" smtClean="0"/>
              <a:t>9/3/16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726A-55FC-B84D-9E94-C5A4ECCA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CA8C-279E-924B-98CF-64B92E14CD4C}" type="datetimeFigureOut">
              <a:rPr lang="en-US" smtClean="0"/>
              <a:t>9/3/16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726A-55FC-B84D-9E94-C5A4ECCA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6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CA8C-279E-924B-98CF-64B92E14CD4C}" type="datetimeFigureOut">
              <a:rPr lang="en-US" smtClean="0"/>
              <a:t>9/3/16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726A-55FC-B84D-9E94-C5A4ECCA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4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CA8C-279E-924B-98CF-64B92E14CD4C}" type="datetimeFigureOut">
              <a:rPr lang="en-US" smtClean="0"/>
              <a:t>9/3/16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726A-55FC-B84D-9E94-C5A4ECCA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9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CA8C-279E-924B-98CF-64B92E14CD4C}" type="datetimeFigureOut">
              <a:rPr lang="en-US" smtClean="0"/>
              <a:t>9/3/16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726A-55FC-B84D-9E94-C5A4ECCA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7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CA8C-279E-924B-98CF-64B92E14CD4C}" type="datetimeFigureOut">
              <a:rPr lang="en-US" smtClean="0"/>
              <a:t>9/3/16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726A-55FC-B84D-9E94-C5A4ECCA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0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CA8C-279E-924B-98CF-64B92E14CD4C}" type="datetimeFigureOut">
              <a:rPr lang="en-US" smtClean="0"/>
              <a:t>9/3/16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726A-55FC-B84D-9E94-C5A4ECCA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7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CA8C-279E-924B-98CF-64B92E14CD4C}" type="datetimeFigureOut">
              <a:rPr lang="en-US" smtClean="0"/>
              <a:t>9/3/16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726A-55FC-B84D-9E94-C5A4ECCA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2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CA8C-279E-924B-98CF-64B92E14CD4C}" type="datetimeFigureOut">
              <a:rPr lang="en-US" smtClean="0"/>
              <a:t>9/3/16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726A-55FC-B84D-9E94-C5A4ECCA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5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1">
              <a:alpha val="62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lumMod val="95000"/>
              <a:alpha val="92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7CA8C-279E-924B-98CF-64B92E14CD4C}" type="datetimeFigureOut">
              <a:rPr lang="en-US" smtClean="0"/>
              <a:t>9/3/16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D726A-55FC-B84D-9E94-C5A4ECCAB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1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effectLst>
            <a:outerShdw dist="50800" dir="2700000" algn="tl" rotWithShape="0">
              <a:schemeClr val="tx1">
                <a:alpha val="97000"/>
              </a:schemeClr>
            </a:outerShdw>
          </a:effectLst>
          <a:latin typeface="Bookman Old Style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>
            <a:outerShdw blurRad="31750" dist="25400" dir="2700000" algn="tl" rotWithShape="0">
              <a:schemeClr val="tx1">
                <a:lumMod val="50000"/>
                <a:lumOff val="50000"/>
                <a:alpha val="88000"/>
              </a:schemeClr>
            </a:outerShdw>
          </a:effectLst>
          <a:latin typeface="Bookman Old Style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>
            <a:outerShdw blurRad="31750" dist="25400" dir="2700000" algn="tl" rotWithShape="0">
              <a:schemeClr val="tx1">
                <a:lumMod val="50000"/>
                <a:lumOff val="50000"/>
                <a:alpha val="88000"/>
              </a:schemeClr>
            </a:outerShdw>
          </a:effectLst>
          <a:latin typeface="Bookman Old Style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>
            <a:outerShdw blurRad="31750" dist="25400" dir="2700000" algn="tl" rotWithShape="0">
              <a:schemeClr val="tx1">
                <a:lumMod val="50000"/>
                <a:lumOff val="50000"/>
                <a:alpha val="88000"/>
              </a:schemeClr>
            </a:outerShdw>
          </a:effectLst>
          <a:latin typeface="Bookman Old Style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>
            <a:outerShdw blurRad="31750" dist="25400" dir="2700000" algn="tl" rotWithShape="0">
              <a:schemeClr val="tx1">
                <a:lumMod val="50000"/>
                <a:lumOff val="50000"/>
                <a:alpha val="88000"/>
              </a:schemeClr>
            </a:outerShdw>
          </a:effectLst>
          <a:latin typeface="Bookman Old Style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>
            <a:outerShdw blurRad="31750" dist="25400" dir="2700000" algn="tl" rotWithShape="0">
              <a:schemeClr val="tx1">
                <a:lumMod val="50000"/>
                <a:lumOff val="50000"/>
                <a:alpha val="88000"/>
              </a:schemeClr>
            </a:outerShdw>
          </a:effectLst>
          <a:latin typeface="Bookman Old Style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Biblical View of Government and Immigration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77678" y="6149905"/>
            <a:ext cx="1466322" cy="708096"/>
          </a:xfrm>
        </p:spPr>
        <p:txBody>
          <a:bodyPr>
            <a:normAutofit/>
          </a:bodyPr>
          <a:lstStyle/>
          <a:p>
            <a:pPr algn="l"/>
            <a:r>
              <a:rPr lang="en-US" sz="1100" dirty="0" smtClean="0"/>
              <a:t>By Stephen Curto</a:t>
            </a:r>
          </a:p>
          <a:p>
            <a:pPr algn="l"/>
            <a:r>
              <a:rPr lang="en-US" sz="1100" dirty="0" smtClean="0"/>
              <a:t>For </a:t>
            </a:r>
            <a:r>
              <a:rPr lang="en-US" sz="1100" dirty="0" err="1" smtClean="0"/>
              <a:t>Homegroup</a:t>
            </a:r>
            <a:endParaRPr lang="en-US" sz="1100" dirty="0" smtClean="0"/>
          </a:p>
          <a:p>
            <a:pPr algn="l"/>
            <a:r>
              <a:rPr lang="en-US" sz="1100" dirty="0" smtClean="0"/>
              <a:t>Sept 4, 2016</a:t>
            </a:r>
            <a:endParaRPr lang="en-US" sz="1100" dirty="0"/>
          </a:p>
        </p:txBody>
      </p:sp>
      <p:pic>
        <p:nvPicPr>
          <p:cNvPr id="4" name="Picture 3" descr="log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583" y="6149904"/>
            <a:ext cx="708095" cy="70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602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Separation of Church and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91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 separation of God and State, or Morality and State</a:t>
            </a:r>
          </a:p>
          <a:p>
            <a:r>
              <a:rPr lang="en-US" dirty="0" smtClean="0"/>
              <a:t>Church History examples</a:t>
            </a:r>
          </a:p>
          <a:p>
            <a:pPr lvl="1"/>
            <a:r>
              <a:rPr lang="en-US" dirty="0" smtClean="0"/>
              <a:t>Early Church (Fully separate)</a:t>
            </a:r>
          </a:p>
          <a:p>
            <a:pPr lvl="2"/>
            <a:r>
              <a:rPr lang="en-US" dirty="0" smtClean="0"/>
              <a:t>Persecution and holiness, lack of uniformity</a:t>
            </a:r>
          </a:p>
          <a:p>
            <a:pPr lvl="1"/>
            <a:r>
              <a:rPr lang="en-US" dirty="0" smtClean="0"/>
              <a:t>Constantine (co-operation)</a:t>
            </a:r>
          </a:p>
          <a:p>
            <a:pPr lvl="2"/>
            <a:r>
              <a:rPr lang="en-US" dirty="0" smtClean="0"/>
              <a:t>Creeds and clarity, lack of complete sincerity</a:t>
            </a:r>
            <a:endParaRPr lang="en-US" dirty="0" smtClean="0"/>
          </a:p>
          <a:p>
            <a:pPr lvl="1"/>
            <a:r>
              <a:rPr lang="en-US" dirty="0" smtClean="0"/>
              <a:t>Holy Roman Empire/Dark Ages (Fully integrated)</a:t>
            </a:r>
          </a:p>
          <a:p>
            <a:pPr lvl="2"/>
            <a:r>
              <a:rPr lang="en-US" dirty="0" smtClean="0"/>
              <a:t>Unity and clarity, lack of purity</a:t>
            </a:r>
          </a:p>
          <a:p>
            <a:r>
              <a:rPr lang="en-US" dirty="0" smtClean="0"/>
              <a:t>Which is right?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95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Government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Immigration</a:t>
            </a:r>
          </a:p>
          <a:p>
            <a:pPr marL="971550" lvl="1" indent="-571500"/>
            <a:r>
              <a:rPr lang="en-US" dirty="0" smtClean="0"/>
              <a:t>Popular Views</a:t>
            </a:r>
          </a:p>
          <a:p>
            <a:pPr marL="971550" lvl="1" indent="-571500"/>
            <a:r>
              <a:rPr lang="en-US" dirty="0" smtClean="0"/>
              <a:t>Biblical Insights</a:t>
            </a:r>
          </a:p>
          <a:p>
            <a:pPr marL="971550" lvl="1" indent="-571500"/>
            <a:r>
              <a:rPr lang="en-US" dirty="0" smtClean="0"/>
              <a:t>My View</a:t>
            </a: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Political </a:t>
            </a:r>
            <a:r>
              <a:rPr lang="en-US" dirty="0" smtClean="0"/>
              <a:t>Parties </a:t>
            </a:r>
            <a:r>
              <a:rPr lang="en-US" dirty="0"/>
              <a:t>and USA </a:t>
            </a:r>
            <a:r>
              <a:rPr lang="en-US" dirty="0" err="1"/>
              <a:t>Gov</a:t>
            </a:r>
            <a:r>
              <a:rPr lang="en-US" dirty="0"/>
              <a:t> Involvement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00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Popular Views</a:t>
            </a:r>
          </a:p>
          <a:p>
            <a:r>
              <a:rPr lang="en-US" dirty="0" smtClean="0"/>
              <a:t>Illegal immigrants are law-breakers and should be punished accordingly.</a:t>
            </a:r>
          </a:p>
          <a:p>
            <a:r>
              <a:rPr lang="en-US" dirty="0" smtClean="0"/>
              <a:t>Illegal immigrants are more like refugees and should be treated mercifully.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4801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Biblical Insights</a:t>
            </a:r>
          </a:p>
          <a:p>
            <a:r>
              <a:rPr lang="en-US" dirty="0" smtClean="0"/>
              <a:t>Mosaic Law (Lev 19:9-17, 33-34)</a:t>
            </a:r>
          </a:p>
          <a:p>
            <a:r>
              <a:rPr lang="en-US" dirty="0" err="1" smtClean="0"/>
              <a:t>Heb</a:t>
            </a:r>
            <a:r>
              <a:rPr lang="en-US" dirty="0" smtClean="0"/>
              <a:t> 13:2 – Welcome Christians you don’t know</a:t>
            </a:r>
          </a:p>
          <a:p>
            <a:r>
              <a:rPr lang="en-US" dirty="0" err="1" smtClean="0"/>
              <a:t>Lk</a:t>
            </a:r>
            <a:r>
              <a:rPr lang="en-US" dirty="0" smtClean="0"/>
              <a:t> 13:29, Rev 7:9 – Every tribe and tongue will have Christians 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Thess</a:t>
            </a:r>
            <a:r>
              <a:rPr lang="en-US" dirty="0" smtClean="0"/>
              <a:t> 3:11-12 – He who does not work</a:t>
            </a:r>
            <a:r>
              <a:rPr lang="is-IS" dirty="0" smtClean="0"/>
              <a:t>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4119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Biblical Insights</a:t>
            </a:r>
          </a:p>
          <a:p>
            <a:r>
              <a:rPr lang="en-US" dirty="0" smtClean="0"/>
              <a:t>1 Cor 6:9-11; Gal 5:19-21; </a:t>
            </a:r>
            <a:r>
              <a:rPr lang="en-US" dirty="0" err="1" smtClean="0"/>
              <a:t>Eph</a:t>
            </a:r>
            <a:r>
              <a:rPr lang="en-US" dirty="0" smtClean="0"/>
              <a:t> 5:3-6 – Paul’s sin lists that include thieves and swindlers. </a:t>
            </a:r>
          </a:p>
          <a:p>
            <a:pPr lvl="1"/>
            <a:r>
              <a:rPr lang="en-US" dirty="0" smtClean="0"/>
              <a:t>Could illegal immigration be considered theft? </a:t>
            </a:r>
          </a:p>
          <a:p>
            <a:r>
              <a:rPr lang="en-US" dirty="0" smtClean="0"/>
              <a:t> Paul’s recognition and use of Roman citizenship to his own advantage (Acts 22:25; 25:10-11)</a:t>
            </a:r>
            <a:endParaRPr lang="is-I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7083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70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My View</a:t>
            </a:r>
          </a:p>
          <a:p>
            <a:pPr>
              <a:buFontTx/>
              <a:buChar char="-"/>
            </a:pPr>
            <a:r>
              <a:rPr lang="en-US" dirty="0" smtClean="0"/>
              <a:t>Institutionally: respective of laws and supportive of strict enforcement on citizenship and immigration.</a:t>
            </a:r>
          </a:p>
          <a:p>
            <a:pPr>
              <a:buFontTx/>
              <a:buChar char="-"/>
            </a:pPr>
            <a:r>
              <a:rPr lang="en-US" dirty="0" smtClean="0"/>
              <a:t>Personally: helpful, humble, and forgiving to illegal immigrants recognizing their struggles. </a:t>
            </a:r>
          </a:p>
          <a:p>
            <a:pPr>
              <a:buFontTx/>
              <a:buChar char="-"/>
            </a:pPr>
            <a:r>
              <a:rPr lang="en-US" dirty="0" smtClean="0"/>
              <a:t>Policy: A form of path to citizenship while increasing border security and decreasing illegal immigration.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992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Government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Immigration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Political </a:t>
            </a:r>
            <a:r>
              <a:rPr lang="en-US" dirty="0" smtClean="0"/>
              <a:t>Parties </a:t>
            </a:r>
            <a:r>
              <a:rPr lang="en-US" dirty="0"/>
              <a:t>and USA </a:t>
            </a:r>
            <a:r>
              <a:rPr lang="en-US" dirty="0" err="1"/>
              <a:t>Gov</a:t>
            </a:r>
            <a:r>
              <a:rPr lang="en-US" dirty="0"/>
              <a:t> Involvement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222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Political Parties and USA </a:t>
            </a:r>
            <a:r>
              <a:rPr lang="en-US" dirty="0" err="1"/>
              <a:t>Gov</a:t>
            </a:r>
            <a:r>
              <a:rPr lang="en-US" dirty="0"/>
              <a:t> </a:t>
            </a:r>
            <a:r>
              <a:rPr lang="en-US" dirty="0" smtClean="0"/>
              <a:t>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0453"/>
          </a:xfrm>
        </p:spPr>
        <p:txBody>
          <a:bodyPr/>
          <a:lstStyle/>
          <a:p>
            <a:r>
              <a:rPr lang="en-US" dirty="0" smtClean="0"/>
              <a:t>Conservative vs. Liberal and Republican vs. Democrat </a:t>
            </a:r>
          </a:p>
          <a:p>
            <a:pPr lvl="1"/>
            <a:r>
              <a:rPr lang="en-US" dirty="0" smtClean="0"/>
              <a:t>They’re not the same</a:t>
            </a:r>
          </a:p>
          <a:p>
            <a:pPr lvl="1"/>
            <a:r>
              <a:rPr lang="en-US" dirty="0" smtClean="0"/>
              <a:t>Political ideology </a:t>
            </a:r>
            <a:r>
              <a:rPr lang="en-US" dirty="0" err="1" smtClean="0"/>
              <a:t>vs</a:t>
            </a:r>
            <a:r>
              <a:rPr lang="en-US" dirty="0" smtClean="0"/>
              <a:t> Political party</a:t>
            </a:r>
          </a:p>
          <a:p>
            <a:r>
              <a:rPr lang="en-US" dirty="0" smtClean="0"/>
              <a:t>Democratic Republic of the USA</a:t>
            </a:r>
          </a:p>
          <a:p>
            <a:pPr lvl="1"/>
            <a:r>
              <a:rPr lang="en-US" dirty="0" smtClean="0"/>
              <a:t>We live in a republic </a:t>
            </a:r>
          </a:p>
          <a:p>
            <a:pPr lvl="1"/>
            <a:r>
              <a:rPr lang="en-US" dirty="0" smtClean="0"/>
              <a:t>We have a say in our government</a:t>
            </a:r>
          </a:p>
          <a:p>
            <a:pPr lvl="1"/>
            <a:r>
              <a:rPr lang="en-US" dirty="0" smtClean="0"/>
              <a:t>We have a responsibility to stay involved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44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Political Parties and USA </a:t>
            </a:r>
            <a:r>
              <a:rPr lang="en-US" dirty="0" err="1"/>
              <a:t>Gov</a:t>
            </a:r>
            <a:r>
              <a:rPr lang="en-US" dirty="0"/>
              <a:t> </a:t>
            </a:r>
            <a:r>
              <a:rPr lang="en-US" dirty="0" smtClean="0"/>
              <a:t>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Always remember</a:t>
            </a:r>
            <a:r>
              <a:rPr lang="is-IS" dirty="0" smtClean="0"/>
              <a:t>…</a:t>
            </a:r>
          </a:p>
          <a:p>
            <a:r>
              <a:rPr lang="en-US" dirty="0" smtClean="0"/>
              <a:t>Phil </a:t>
            </a:r>
            <a:r>
              <a:rPr lang="en-US" dirty="0"/>
              <a:t>3:</a:t>
            </a:r>
            <a:r>
              <a:rPr lang="en-US" dirty="0" smtClean="0"/>
              <a:t>20-21 – “But </a:t>
            </a:r>
            <a:r>
              <a:rPr lang="en-US" dirty="0"/>
              <a:t>our citizenship is in heaven, and from it we await a Savior, the Lord Jesus Christ, </a:t>
            </a:r>
            <a:r>
              <a:rPr lang="en-US" dirty="0" smtClean="0"/>
              <a:t>who </a:t>
            </a:r>
            <a:r>
              <a:rPr lang="en-US" dirty="0"/>
              <a:t>will transform our lowly body to be like his glorious body, by the power that enables him even to subject all things to himself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Think beyond the now in both directions!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60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625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Podcast: </a:t>
            </a:r>
            <a:r>
              <a:rPr lang="en-US" i="1" dirty="0" smtClean="0"/>
              <a:t>The Briefing </a:t>
            </a:r>
            <a:r>
              <a:rPr lang="en-US" dirty="0" smtClean="0"/>
              <a:t> by Albert </a:t>
            </a:r>
            <a:r>
              <a:rPr lang="en-US" dirty="0" err="1" smtClean="0"/>
              <a:t>Mohler</a:t>
            </a:r>
            <a:endParaRPr lang="en-US" dirty="0" smtClean="0"/>
          </a:p>
          <a:p>
            <a:r>
              <a:rPr lang="en-US" dirty="0" smtClean="0"/>
              <a:t>Blog: </a:t>
            </a:r>
            <a:r>
              <a:rPr lang="en-US" i="1" dirty="0" smtClean="0"/>
              <a:t>The Word on Politics </a:t>
            </a:r>
            <a:r>
              <a:rPr lang="en-US" dirty="0" smtClean="0"/>
              <a:t>by Andy Woods</a:t>
            </a:r>
          </a:p>
          <a:p>
            <a:r>
              <a:rPr lang="en-US" dirty="0" smtClean="0"/>
              <a:t>Books: </a:t>
            </a:r>
          </a:p>
          <a:p>
            <a:pPr lvl="1"/>
            <a:r>
              <a:rPr lang="en-US" i="1" dirty="0" smtClean="0"/>
              <a:t>Five Views on the Church and Politics </a:t>
            </a:r>
            <a:r>
              <a:rPr lang="en-US" dirty="0" smtClean="0"/>
              <a:t>ed. by Black and Gundry</a:t>
            </a:r>
          </a:p>
          <a:p>
            <a:pPr lvl="1"/>
            <a:r>
              <a:rPr lang="en-US" i="1" dirty="0" smtClean="0"/>
              <a:t>What is the Relationship between Church and State </a:t>
            </a:r>
            <a:r>
              <a:rPr lang="en-US" dirty="0" smtClean="0"/>
              <a:t>by R.C. </a:t>
            </a:r>
            <a:r>
              <a:rPr lang="en-US" dirty="0" err="1" smtClean="0"/>
              <a:t>Sproul</a:t>
            </a:r>
            <a:endParaRPr lang="en-US" i="1" dirty="0" smtClean="0"/>
          </a:p>
          <a:p>
            <a:pPr lvl="1"/>
            <a:r>
              <a:rPr lang="en-US" i="1" dirty="0" smtClean="0"/>
              <a:t>God and Politics </a:t>
            </a:r>
            <a:r>
              <a:rPr lang="en-US" dirty="0" smtClean="0"/>
              <a:t>by Mark </a:t>
            </a:r>
            <a:r>
              <a:rPr lang="en-US" dirty="0" err="1" smtClean="0"/>
              <a:t>Dever</a:t>
            </a:r>
            <a:endParaRPr lang="en-US" dirty="0" smtClean="0"/>
          </a:p>
          <a:p>
            <a:pPr lvl="1"/>
            <a:r>
              <a:rPr lang="en-US" i="1" dirty="0" smtClean="0"/>
              <a:t>The Pastor as Public Theologian </a:t>
            </a:r>
            <a:r>
              <a:rPr lang="en-US" dirty="0" smtClean="0"/>
              <a:t>by Kevin </a:t>
            </a:r>
            <a:r>
              <a:rPr lang="en-US" dirty="0" err="1" smtClean="0"/>
              <a:t>Vanhoozer</a:t>
            </a:r>
            <a:endParaRPr lang="en-US" dirty="0" smtClean="0"/>
          </a:p>
          <a:p>
            <a:pPr lvl="1"/>
            <a:r>
              <a:rPr lang="en-US" i="1" dirty="0" smtClean="0"/>
              <a:t>The Republic</a:t>
            </a:r>
            <a:r>
              <a:rPr lang="en-US" dirty="0" smtClean="0"/>
              <a:t> by Plato</a:t>
            </a:r>
          </a:p>
          <a:p>
            <a:pPr lvl="1"/>
            <a:r>
              <a:rPr lang="en-US" i="1" dirty="0" smtClean="0"/>
              <a:t>The American Constitution</a:t>
            </a:r>
            <a:endParaRPr lang="en-US" dirty="0"/>
          </a:p>
          <a:p>
            <a:pPr lvl="1"/>
            <a:r>
              <a:rPr lang="en-US" i="1" dirty="0" smtClean="0"/>
              <a:t>Two Treatises of Government </a:t>
            </a:r>
            <a:r>
              <a:rPr lang="en-US" dirty="0" smtClean="0"/>
              <a:t>by John Locke</a:t>
            </a:r>
          </a:p>
          <a:p>
            <a:pPr lvl="1"/>
            <a:endParaRPr lang="en-US" i="1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4061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Government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Immigration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Political </a:t>
            </a:r>
            <a:r>
              <a:rPr lang="en-US" dirty="0" smtClean="0"/>
              <a:t>Parties and USA </a:t>
            </a:r>
            <a:r>
              <a:rPr lang="en-US" dirty="0" err="1" smtClean="0"/>
              <a:t>Gov</a:t>
            </a:r>
            <a:r>
              <a:rPr lang="en-US" dirty="0"/>
              <a:t> </a:t>
            </a:r>
            <a:r>
              <a:rPr lang="en-US" dirty="0" smtClean="0"/>
              <a:t>Involvement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62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366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Government</a:t>
            </a:r>
          </a:p>
          <a:p>
            <a:pPr marL="971550" lvl="1" indent="-571500"/>
            <a:r>
              <a:rPr lang="en-US" dirty="0" smtClean="0"/>
              <a:t>Questions to Spur Discussion </a:t>
            </a:r>
          </a:p>
          <a:p>
            <a:pPr marL="971550" lvl="1" indent="-571500"/>
            <a:r>
              <a:rPr lang="en-US" dirty="0" smtClean="0"/>
              <a:t>Civil Disobedience?</a:t>
            </a:r>
          </a:p>
          <a:p>
            <a:pPr marL="971550" lvl="1" indent="-571500"/>
            <a:r>
              <a:rPr lang="en-US" dirty="0" smtClean="0"/>
              <a:t>Separation of Church and State?</a:t>
            </a: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Immigration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Political </a:t>
            </a:r>
            <a:r>
              <a:rPr lang="en-US" dirty="0" smtClean="0"/>
              <a:t>Parties </a:t>
            </a:r>
            <a:r>
              <a:rPr lang="en-US" dirty="0"/>
              <a:t>and USA </a:t>
            </a:r>
            <a:r>
              <a:rPr lang="en-US" dirty="0" err="1"/>
              <a:t>Gov</a:t>
            </a:r>
            <a:r>
              <a:rPr lang="en-US" dirty="0"/>
              <a:t> Involvement</a:t>
            </a:r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30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to Spur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Christians behave toward their government?</a:t>
            </a:r>
          </a:p>
          <a:p>
            <a:r>
              <a:rPr lang="en-US" dirty="0" smtClean="0"/>
              <a:t>System/Philosophy of Government in a Christian’s nation?</a:t>
            </a:r>
          </a:p>
          <a:p>
            <a:pPr lvl="1"/>
            <a:r>
              <a:rPr lang="en-US" dirty="0" smtClean="0"/>
              <a:t>Democratic? Monarchical? Anarchistic?</a:t>
            </a:r>
          </a:p>
          <a:p>
            <a:r>
              <a:rPr lang="en-US" dirty="0" smtClean="0"/>
              <a:t>Should we care?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6495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Civil Disobedience?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 Logical Options:</a:t>
            </a:r>
          </a:p>
          <a:p>
            <a:pPr>
              <a:buFontTx/>
              <a:buChar char="-"/>
            </a:pPr>
            <a:r>
              <a:rPr lang="en-US" dirty="0" smtClean="0"/>
              <a:t>Civil Disobedience is NEVER Right</a:t>
            </a:r>
          </a:p>
          <a:p>
            <a:pPr lvl="1">
              <a:buFontTx/>
              <a:buChar char="-"/>
            </a:pPr>
            <a:r>
              <a:rPr lang="en-US" dirty="0" smtClean="0"/>
              <a:t>“Radical Patriotism”</a:t>
            </a:r>
          </a:p>
          <a:p>
            <a:pPr>
              <a:buFontTx/>
              <a:buChar char="-"/>
            </a:pPr>
            <a:r>
              <a:rPr lang="en-US" dirty="0" smtClean="0"/>
              <a:t>Civil Disobedience is </a:t>
            </a:r>
            <a:r>
              <a:rPr lang="en-US" sz="2800" dirty="0" smtClean="0"/>
              <a:t>SOMETIMES</a:t>
            </a:r>
            <a:r>
              <a:rPr lang="en-US" dirty="0" smtClean="0"/>
              <a:t> Right</a:t>
            </a:r>
          </a:p>
          <a:p>
            <a:pPr lvl="1">
              <a:buFontTx/>
              <a:buChar char="-"/>
            </a:pPr>
            <a:r>
              <a:rPr lang="en-US" dirty="0" smtClean="0"/>
              <a:t>“Willful Submission”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Civil Disobedience is ALWAYS Right</a:t>
            </a:r>
          </a:p>
          <a:p>
            <a:pPr lvl="1">
              <a:buFontTx/>
              <a:buChar char="-"/>
            </a:pPr>
            <a:r>
              <a:rPr lang="en-US" dirty="0" smtClean="0"/>
              <a:t>“Anarchism”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65425" y="6532628"/>
            <a:ext cx="3178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adapted from </a:t>
            </a:r>
            <a:r>
              <a:rPr lang="en-US" sz="1200" dirty="0" err="1" smtClean="0"/>
              <a:t>Geisler’s</a:t>
            </a:r>
            <a:r>
              <a:rPr lang="en-US" sz="1200" dirty="0" smtClean="0"/>
              <a:t> </a:t>
            </a:r>
            <a:r>
              <a:rPr lang="en-US" sz="1200" i="1" dirty="0" smtClean="0"/>
              <a:t>Christian Ethics Chap. 14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64851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Civil Disobedience?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Anarchism</a:t>
            </a:r>
          </a:p>
          <a:p>
            <a:pPr>
              <a:buFontTx/>
              <a:buChar char="-"/>
            </a:pPr>
            <a:r>
              <a:rPr lang="en-US" dirty="0" smtClean="0"/>
              <a:t>No biblical support</a:t>
            </a:r>
          </a:p>
          <a:p>
            <a:pPr>
              <a:buFontTx/>
              <a:buChar char="-"/>
            </a:pPr>
            <a:r>
              <a:rPr lang="en-US" dirty="0" smtClean="0"/>
              <a:t>Gen 9 – God ordains Human Government after the Flood</a:t>
            </a:r>
          </a:p>
          <a:p>
            <a:pPr>
              <a:buFontTx/>
              <a:buChar char="-"/>
            </a:pPr>
            <a:r>
              <a:rPr lang="en-US" dirty="0" smtClean="0"/>
              <a:t>Various instructions to “submit” to the Government (Rom 13:1-7; 1 Pet 2:13-17; Titus 3:1)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965425" y="6532628"/>
            <a:ext cx="3178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adapted from </a:t>
            </a:r>
            <a:r>
              <a:rPr lang="en-US" sz="1200" dirty="0" err="1" smtClean="0"/>
              <a:t>Geisler’s</a:t>
            </a:r>
            <a:r>
              <a:rPr lang="en-US" sz="1200" dirty="0" smtClean="0"/>
              <a:t> </a:t>
            </a:r>
            <a:r>
              <a:rPr lang="en-US" sz="1200" i="1" dirty="0" smtClean="0"/>
              <a:t>Christian Ethics Chap. 14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6845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Civil Disobedience?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Radical Patriotism</a:t>
            </a:r>
          </a:p>
          <a:p>
            <a:pPr>
              <a:buFontTx/>
              <a:buChar char="-"/>
            </a:pPr>
            <a:r>
              <a:rPr lang="en-US" dirty="0" smtClean="0"/>
              <a:t>Biblical Support:</a:t>
            </a:r>
          </a:p>
          <a:p>
            <a:pPr lvl="1">
              <a:buFontTx/>
              <a:buChar char="-"/>
            </a:pPr>
            <a:r>
              <a:rPr lang="en-US" dirty="0" smtClean="0"/>
              <a:t>Rom 13:1-7 – Submit to the governing authorities.</a:t>
            </a:r>
          </a:p>
          <a:p>
            <a:pPr lvl="1">
              <a:buFontTx/>
              <a:buChar char="-"/>
            </a:pPr>
            <a:r>
              <a:rPr lang="en-US" dirty="0" smtClean="0"/>
              <a:t>Matthew 22:17-22 – Render to Caesar</a:t>
            </a:r>
          </a:p>
          <a:p>
            <a:pPr lvl="1">
              <a:buFontTx/>
              <a:buChar char="-"/>
            </a:pPr>
            <a:r>
              <a:rPr lang="en-US" dirty="0" smtClean="0"/>
              <a:t>Examples of submission even to Evil Governments (Daniel to Babylon, Nehemiah to Persia, Israel to Egypt)</a:t>
            </a:r>
          </a:p>
          <a:p>
            <a:pPr lvl="1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845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Civil Disobedience?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Radical Patriotism</a:t>
            </a:r>
          </a:p>
          <a:p>
            <a:pPr>
              <a:buFontTx/>
              <a:buChar char="-"/>
            </a:pPr>
            <a:r>
              <a:rPr lang="en-US" dirty="0" smtClean="0"/>
              <a:t>Biblical Refutation:</a:t>
            </a:r>
            <a:endParaRPr lang="en-US" dirty="0"/>
          </a:p>
          <a:p>
            <a:pPr lvl="1">
              <a:buFontTx/>
              <a:buChar char="-"/>
            </a:pPr>
            <a:r>
              <a:rPr lang="en-US" dirty="0" smtClean="0"/>
              <a:t>Examples of OT Saints (Moses, Judges, Prophets, midwives in Ex 1)</a:t>
            </a:r>
          </a:p>
          <a:p>
            <a:pPr lvl="1">
              <a:buFontTx/>
              <a:buChar char="-"/>
            </a:pPr>
            <a:r>
              <a:rPr lang="en-US" dirty="0" smtClean="0"/>
              <a:t>Example of Jesus (</a:t>
            </a:r>
            <a:r>
              <a:rPr lang="en-US" dirty="0" err="1" smtClean="0"/>
              <a:t>Jn</a:t>
            </a:r>
            <a:r>
              <a:rPr lang="en-US" dirty="0" smtClean="0"/>
              <a:t> 2:15)</a:t>
            </a:r>
          </a:p>
          <a:p>
            <a:pPr lvl="1">
              <a:buFontTx/>
              <a:buChar char="-"/>
            </a:pPr>
            <a:r>
              <a:rPr lang="en-US" dirty="0" smtClean="0"/>
              <a:t>Example of the Apostles (Acts 4:18-29 5:28-29)</a:t>
            </a:r>
          </a:p>
          <a:p>
            <a:pPr lvl="1">
              <a:buFontTx/>
              <a:buChar char="-"/>
            </a:pPr>
            <a:r>
              <a:rPr lang="en-US" dirty="0" smtClean="0"/>
              <a:t>Example in Revelation (14:9-10 [</a:t>
            </a:r>
            <a:r>
              <a:rPr lang="en-US" dirty="0" err="1" smtClean="0"/>
              <a:t>cf</a:t>
            </a:r>
            <a:r>
              <a:rPr lang="en-US" dirty="0" smtClean="0"/>
              <a:t> 13:15])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8924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Civil Disobedience?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5485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Willful Submission</a:t>
            </a:r>
          </a:p>
          <a:p>
            <a:pPr>
              <a:buFontTx/>
              <a:buChar char="-"/>
            </a:pPr>
            <a:r>
              <a:rPr lang="en-US" dirty="0" smtClean="0"/>
              <a:t>Biblical Support:</a:t>
            </a:r>
          </a:p>
          <a:p>
            <a:pPr lvl="1">
              <a:buFontTx/>
              <a:buChar char="-"/>
            </a:pPr>
            <a:r>
              <a:rPr lang="en-US" dirty="0" smtClean="0"/>
              <a:t>Render to </a:t>
            </a:r>
            <a:r>
              <a:rPr lang="en-US" dirty="0" smtClean="0"/>
              <a:t>Caesar (</a:t>
            </a:r>
            <a:r>
              <a:rPr lang="en-US" dirty="0" smtClean="0"/>
              <a:t>Matt 22:17-22)</a:t>
            </a:r>
          </a:p>
          <a:p>
            <a:pPr lvl="1">
              <a:buFontTx/>
              <a:buChar char="-"/>
            </a:pPr>
            <a:r>
              <a:rPr lang="en-US" dirty="0" smtClean="0"/>
              <a:t>Appeal to Conscience/Morality (James 4:17; Rom 13:1-7)</a:t>
            </a:r>
          </a:p>
          <a:p>
            <a:pPr lvl="1">
              <a:buFontTx/>
              <a:buChar char="-"/>
            </a:pPr>
            <a:r>
              <a:rPr lang="en-US" dirty="0" smtClean="0"/>
              <a:t>Obey God’s laws first, man’s laws second (Acts 5:29; Dan 3; John 19:11, Reformation)</a:t>
            </a:r>
            <a:endParaRPr lang="en-US" dirty="0"/>
          </a:p>
          <a:p>
            <a:pPr lvl="1">
              <a:buFontTx/>
              <a:buChar char="-"/>
            </a:pPr>
            <a:r>
              <a:rPr lang="en-US" dirty="0" smtClean="0"/>
              <a:t>Accept human punishment for disobedience? (E.g. Jesus </a:t>
            </a:r>
            <a:r>
              <a:rPr lang="en-US" dirty="0" err="1" smtClean="0"/>
              <a:t>vs</a:t>
            </a:r>
            <a:r>
              <a:rPr lang="en-US" dirty="0" smtClean="0"/>
              <a:t> E.g. Paul </a:t>
            </a:r>
            <a:r>
              <a:rPr lang="en-US" dirty="0" err="1" smtClean="0"/>
              <a:t>vs</a:t>
            </a:r>
            <a:r>
              <a:rPr lang="en-US" dirty="0" smtClean="0"/>
              <a:t> E.g. Paul at other times) </a:t>
            </a:r>
          </a:p>
          <a:p>
            <a:pPr lvl="2">
              <a:buFontTx/>
              <a:buChar char="-"/>
            </a:pPr>
            <a:r>
              <a:rPr lang="en-US" dirty="0" smtClean="0"/>
              <a:t>Refer back to conscience.</a:t>
            </a:r>
          </a:p>
        </p:txBody>
      </p:sp>
    </p:spTree>
    <p:extLst>
      <p:ext uri="{BB962C8B-B14F-4D97-AF65-F5344CB8AC3E}">
        <p14:creationId xmlns:p14="http://schemas.microsoft.com/office/powerpoint/2010/main" val="1647392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864</Words>
  <Application>Microsoft Macintosh PowerPoint</Application>
  <PresentationFormat>On-screen Show (4:3)</PresentationFormat>
  <Paragraphs>128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Biblical View of Government and Immigration </vt:lpstr>
      <vt:lpstr>Outline</vt:lpstr>
      <vt:lpstr>Outline</vt:lpstr>
      <vt:lpstr>Questions to Spur Discussion</vt:lpstr>
      <vt:lpstr>Civil Disobedience?</vt:lpstr>
      <vt:lpstr>Civil Disobedience?</vt:lpstr>
      <vt:lpstr>Civil Disobedience?</vt:lpstr>
      <vt:lpstr>Civil Disobedience?</vt:lpstr>
      <vt:lpstr>Civil Disobedience?</vt:lpstr>
      <vt:lpstr>Separation of Church and State</vt:lpstr>
      <vt:lpstr>Outline</vt:lpstr>
      <vt:lpstr>Immigration</vt:lpstr>
      <vt:lpstr>Immigration</vt:lpstr>
      <vt:lpstr>Immigration</vt:lpstr>
      <vt:lpstr>Immigration</vt:lpstr>
      <vt:lpstr>Outline</vt:lpstr>
      <vt:lpstr>Political Parties and USA Gov Involvement</vt:lpstr>
      <vt:lpstr>Political Parties and USA Gov Involvement</vt:lpstr>
      <vt:lpstr>Further Study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Biblical View of Immigration and Government </dc:title>
  <dc:creator>Stephen Curto</dc:creator>
  <cp:lastModifiedBy>Stephen Curto</cp:lastModifiedBy>
  <cp:revision>16</cp:revision>
  <dcterms:created xsi:type="dcterms:W3CDTF">2016-08-30T21:48:15Z</dcterms:created>
  <dcterms:modified xsi:type="dcterms:W3CDTF">2016-09-03T19:08:22Z</dcterms:modified>
</cp:coreProperties>
</file>