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60" r:id="rId4"/>
    <p:sldId id="274" r:id="rId5"/>
    <p:sldId id="261" r:id="rId6"/>
    <p:sldId id="262" r:id="rId7"/>
    <p:sldId id="258" r:id="rId8"/>
    <p:sldId id="259" r:id="rId9"/>
    <p:sldId id="266" r:id="rId10"/>
    <p:sldId id="267" r:id="rId11"/>
    <p:sldId id="263"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9"/>
    <p:restoredTop sz="94702"/>
  </p:normalViewPr>
  <p:slideViewPr>
    <p:cSldViewPr snapToGrid="0" snapToObjects="1">
      <p:cViewPr varScale="1">
        <p:scale>
          <a:sx n="92" d="100"/>
          <a:sy n="92" d="100"/>
        </p:scale>
        <p:origin x="2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5BA54-08FC-1640-8FDF-A8D8D73C899D}" type="datetimeFigureOut">
              <a:rPr lang="en-US" smtClean="0"/>
              <a:t>11/4/17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4EA5B-6CBD-4E40-987B-3BB625524F2D}" type="slidenum">
              <a:rPr lang="en-US" smtClean="0"/>
              <a:t>‹#›</a:t>
            </a:fld>
            <a:endParaRPr lang="en-US"/>
          </a:p>
        </p:txBody>
      </p:sp>
    </p:spTree>
    <p:extLst>
      <p:ext uri="{BB962C8B-B14F-4D97-AF65-F5344CB8AC3E}">
        <p14:creationId xmlns:p14="http://schemas.microsoft.com/office/powerpoint/2010/main" val="192659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FDCC51-5F2B-FE44-ABA8-860D5BAC45A6}"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15766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DCC51-5F2B-FE44-ABA8-860D5BAC45A6}"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170504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DCC51-5F2B-FE44-ABA8-860D5BAC45A6}"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66058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DCC51-5F2B-FE44-ABA8-860D5BAC45A6}"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130430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FDCC51-5F2B-FE44-ABA8-860D5BAC45A6}" type="datetimeFigureOut">
              <a:rPr lang="en-US" smtClean="0"/>
              <a:t>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210544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FDCC51-5F2B-FE44-ABA8-860D5BAC45A6}" type="datetimeFigureOut">
              <a:rPr lang="en-US" smtClean="0"/>
              <a:t>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206061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FDCC51-5F2B-FE44-ABA8-860D5BAC45A6}" type="datetimeFigureOut">
              <a:rPr lang="en-US" smtClean="0"/>
              <a:t>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31984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FDCC51-5F2B-FE44-ABA8-860D5BAC45A6}" type="datetimeFigureOut">
              <a:rPr lang="en-US" smtClean="0"/>
              <a:t>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56220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DCC51-5F2B-FE44-ABA8-860D5BAC45A6}" type="datetimeFigureOut">
              <a:rPr lang="en-US" smtClean="0"/>
              <a:t>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5143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DCC51-5F2B-FE44-ABA8-860D5BAC45A6}" type="datetimeFigureOut">
              <a:rPr lang="en-US" smtClean="0"/>
              <a:t>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124047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DCC51-5F2B-FE44-ABA8-860D5BAC45A6}" type="datetimeFigureOut">
              <a:rPr lang="en-US" smtClean="0"/>
              <a:t>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6100D-CC6E-8042-910D-C76E2B86A0AA}" type="slidenum">
              <a:rPr lang="en-US" smtClean="0"/>
              <a:t>‹#›</a:t>
            </a:fld>
            <a:endParaRPr lang="en-US"/>
          </a:p>
        </p:txBody>
      </p:sp>
    </p:spTree>
    <p:extLst>
      <p:ext uri="{BB962C8B-B14F-4D97-AF65-F5344CB8AC3E}">
        <p14:creationId xmlns:p14="http://schemas.microsoft.com/office/powerpoint/2010/main" val="9265846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4960" y="4941093"/>
            <a:ext cx="64008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500061"/>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DCC51-5F2B-FE44-ABA8-860D5BAC45A6}" type="datetimeFigureOut">
              <a:rPr lang="en-US" smtClean="0"/>
              <a:t>11/4/17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6100D-CC6E-8042-910D-C76E2B86A0AA}" type="slidenum">
              <a:rPr lang="en-US" smtClean="0"/>
              <a:t>‹#›</a:t>
            </a:fld>
            <a:endParaRPr lang="en-US"/>
          </a:p>
        </p:txBody>
      </p:sp>
    </p:spTree>
    <p:extLst>
      <p:ext uri="{BB962C8B-B14F-4D97-AF65-F5344CB8AC3E}">
        <p14:creationId xmlns:p14="http://schemas.microsoft.com/office/powerpoint/2010/main" val="205340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0" kern="1200">
          <a:solidFill>
            <a:schemeClr val="tx1"/>
          </a:solidFill>
          <a:latin typeface="Hoefler Text" charset="0"/>
          <a:ea typeface="Hoefler Text" charset="0"/>
          <a:cs typeface="Hoefler Text"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tx1"/>
          </a:solidFill>
          <a:latin typeface="Hoefler Text" charset="0"/>
          <a:ea typeface="Hoefler Text" charset="0"/>
          <a:cs typeface="Hoefler Text" charset="0"/>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Hoefler Text" charset="0"/>
          <a:ea typeface="Hoefler Text" charset="0"/>
          <a:cs typeface="Hoefler Text"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Hoefler Text" charset="0"/>
          <a:ea typeface="Hoefler Text" charset="0"/>
          <a:cs typeface="Hoefler Text" charset="0"/>
        </a:defRPr>
      </a:lvl3pPr>
      <a:lvl4pPr marL="1600200" indent="-228600" algn="l" defTabSz="914400" rtl="0" eaLnBrk="1" latinLnBrk="0" hangingPunct="1">
        <a:lnSpc>
          <a:spcPct val="90000"/>
        </a:lnSpc>
        <a:spcBef>
          <a:spcPts val="500"/>
        </a:spcBef>
        <a:buFont typeface="Arial"/>
        <a:buChar char="•"/>
        <a:defRPr sz="2800" kern="1200">
          <a:solidFill>
            <a:schemeClr val="tx1"/>
          </a:solidFill>
          <a:latin typeface="Hoefler Text" charset="0"/>
          <a:ea typeface="Hoefler Text" charset="0"/>
          <a:cs typeface="Hoefler Text"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Hoefler Text" charset="0"/>
          <a:ea typeface="Hoefler Text" charset="0"/>
          <a:cs typeface="Hoefler Tex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Joel</a:t>
            </a:r>
            <a:endParaRPr lang="en-US" dirty="0"/>
          </a:p>
        </p:txBody>
      </p:sp>
      <p:sp>
        <p:nvSpPr>
          <p:cNvPr id="3" name="Subtitle 2"/>
          <p:cNvSpPr>
            <a:spLocks noGrp="1"/>
          </p:cNvSpPr>
          <p:nvPr>
            <p:ph type="subTitle" idx="1"/>
          </p:nvPr>
        </p:nvSpPr>
        <p:spPr/>
        <p:txBody>
          <a:bodyPr/>
          <a:lstStyle/>
          <a:p>
            <a:endParaRPr lang="en-US" dirty="0"/>
          </a:p>
        </p:txBody>
      </p:sp>
      <p:sp>
        <p:nvSpPr>
          <p:cNvPr id="4" name="Subtitle 2"/>
          <p:cNvSpPr txBox="1">
            <a:spLocks/>
          </p:cNvSpPr>
          <p:nvPr/>
        </p:nvSpPr>
        <p:spPr>
          <a:xfrm>
            <a:off x="9656552" y="6110548"/>
            <a:ext cx="1637202" cy="785144"/>
          </a:xfrm>
          <a:prstGeom prst="rect">
            <a:avLst/>
          </a:prstGeom>
        </p:spPr>
        <p:txBody>
          <a:bodyPr>
            <a:noAutofit/>
          </a:bodyPr>
          <a:lstStyle>
            <a:lvl1pPr marL="0" indent="0" algn="ctr" defTabSz="342900" rtl="0" eaLnBrk="1" latinLnBrk="0" hangingPunct="1">
              <a:spcBef>
                <a:spcPct val="20000"/>
              </a:spcBef>
              <a:buFont typeface="Arial"/>
              <a:buNone/>
              <a:defRPr sz="32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1pPr>
            <a:lvl2pPr marL="342900" indent="0" algn="ctr" defTabSz="342900" rtl="0" eaLnBrk="1" latinLnBrk="0" hangingPunct="1">
              <a:spcBef>
                <a:spcPct val="20000"/>
              </a:spcBef>
              <a:buFont typeface="Arial"/>
              <a:buNone/>
              <a:defRPr sz="28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2pPr>
            <a:lvl3pPr marL="685800" indent="0" algn="ctr" defTabSz="342900" rtl="0" eaLnBrk="1" latinLnBrk="0" hangingPunct="1">
              <a:spcBef>
                <a:spcPct val="20000"/>
              </a:spcBef>
              <a:buFont typeface="Arial"/>
              <a:buNone/>
              <a:defRPr sz="26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3pPr>
            <a:lvl4pPr marL="10287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4pPr>
            <a:lvl5pPr marL="13716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r" fontAlgn="auto">
              <a:spcAft>
                <a:spcPts val="0"/>
              </a:spcAft>
              <a:defRPr/>
            </a:pPr>
            <a:r>
              <a:rPr lang="en-US" sz="1200" dirty="0" smtClean="0">
                <a:ln w="3175">
                  <a:noFill/>
                </a:ln>
                <a:solidFill>
                  <a:schemeClr val="tx1"/>
                </a:solidFill>
                <a:effectLst/>
              </a:rPr>
              <a:t>By Stephen </a:t>
            </a:r>
            <a:r>
              <a:rPr lang="en-US" sz="1200" dirty="0" err="1" smtClean="0">
                <a:ln w="3175">
                  <a:noFill/>
                </a:ln>
                <a:solidFill>
                  <a:schemeClr val="tx1"/>
                </a:solidFill>
                <a:effectLst/>
              </a:rPr>
              <a:t>Curto</a:t>
            </a:r>
            <a:endParaRPr lang="en-US" sz="1200" dirty="0" smtClean="0">
              <a:ln w="3175">
                <a:noFill/>
              </a:ln>
              <a:solidFill>
                <a:schemeClr val="tx1"/>
              </a:solidFill>
              <a:effectLst/>
            </a:endParaRPr>
          </a:p>
          <a:p>
            <a:pPr algn="r" fontAlgn="auto">
              <a:spcAft>
                <a:spcPts val="0"/>
              </a:spcAft>
              <a:defRPr/>
            </a:pPr>
            <a:r>
              <a:rPr lang="en-US" sz="1200" dirty="0" smtClean="0">
                <a:ln w="3175">
                  <a:noFill/>
                </a:ln>
                <a:solidFill>
                  <a:schemeClr val="tx1"/>
                </a:solidFill>
                <a:effectLst/>
              </a:rPr>
              <a:t>For </a:t>
            </a:r>
            <a:r>
              <a:rPr lang="en-US" sz="1200" dirty="0" err="1" smtClean="0">
                <a:ln w="3175">
                  <a:noFill/>
                </a:ln>
                <a:solidFill>
                  <a:schemeClr val="tx1"/>
                </a:solidFill>
                <a:effectLst/>
              </a:rPr>
              <a:t>Homegroup</a:t>
            </a:r>
            <a:endParaRPr lang="en-US" sz="1200" dirty="0" smtClean="0">
              <a:ln w="3175">
                <a:noFill/>
              </a:ln>
              <a:solidFill>
                <a:schemeClr val="tx1"/>
              </a:solidFill>
              <a:effectLst/>
            </a:endParaRPr>
          </a:p>
          <a:p>
            <a:pPr algn="r" fontAlgn="auto">
              <a:spcAft>
                <a:spcPts val="0"/>
              </a:spcAft>
              <a:defRPr/>
            </a:pPr>
            <a:r>
              <a:rPr lang="en-US" sz="1200" dirty="0" smtClean="0">
                <a:ln w="3175">
                  <a:noFill/>
                </a:ln>
                <a:solidFill>
                  <a:schemeClr val="tx1"/>
                </a:solidFill>
                <a:effectLst/>
              </a:rPr>
              <a:t>October 22, 2017</a:t>
            </a:r>
            <a:endParaRPr lang="en-US" sz="1200" dirty="0">
              <a:ln w="3175">
                <a:noFill/>
              </a:ln>
              <a:solidFill>
                <a:schemeClr val="tx1"/>
              </a:solidFill>
              <a:effectLst/>
            </a:endParaRPr>
          </a:p>
        </p:txBody>
      </p:sp>
      <p:pic>
        <p:nvPicPr>
          <p:cNvPr id="5" name="Picture 4" descr="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7600" y="6156535"/>
            <a:ext cx="626853" cy="62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6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What is “the Day of the Lord”?</a:t>
            </a:r>
          </a:p>
          <a:p>
            <a:r>
              <a:rPr lang="en-US" dirty="0" smtClean="0"/>
              <a:t>Is this different from “the Great and Terrible Day of the Lord” (Mal </a:t>
            </a:r>
            <a:r>
              <a:rPr lang="en-US" dirty="0" smtClean="0">
                <a:latin typeface="Times New Roman" charset="0"/>
                <a:ea typeface="Times New Roman" charset="0"/>
                <a:cs typeface="Times New Roman" charset="0"/>
              </a:rPr>
              <a:t>4:5</a:t>
            </a:r>
            <a:r>
              <a:rPr lang="en-US" dirty="0" smtClean="0"/>
              <a:t>) or “the Great and Awesome Day of the Lord” (Joel </a:t>
            </a:r>
            <a:r>
              <a:rPr lang="en-US" dirty="0" smtClean="0">
                <a:latin typeface="Times New Roman" charset="0"/>
                <a:ea typeface="Times New Roman" charset="0"/>
                <a:cs typeface="Times New Roman" charset="0"/>
              </a:rPr>
              <a:t>2:31</a:t>
            </a:r>
            <a:r>
              <a:rPr lang="en-US" dirty="0" smtClean="0"/>
              <a:t>, Acts </a:t>
            </a:r>
            <a:r>
              <a:rPr lang="en-US" dirty="0" smtClean="0">
                <a:latin typeface="Times New Roman" charset="0"/>
                <a:ea typeface="Times New Roman" charset="0"/>
                <a:cs typeface="Times New Roman" charset="0"/>
              </a:rPr>
              <a:t>2:20</a:t>
            </a:r>
            <a:r>
              <a:rPr lang="en-US" dirty="0" smtClean="0"/>
              <a:t>)?</a:t>
            </a:r>
          </a:p>
          <a:p>
            <a:r>
              <a:rPr lang="en-US" dirty="0" smtClean="0"/>
              <a:t>Has the Day of the Lord begun?</a:t>
            </a:r>
          </a:p>
          <a:p>
            <a:r>
              <a:rPr lang="en-US" dirty="0" smtClean="0"/>
              <a:t>If it has, has it finished? </a:t>
            </a:r>
          </a:p>
          <a:p>
            <a:r>
              <a:rPr lang="en-US" dirty="0" err="1" smtClean="0"/>
              <a:t>Zeph</a:t>
            </a:r>
            <a:r>
              <a:rPr lang="en-US" dirty="0" smtClean="0"/>
              <a:t> </a:t>
            </a:r>
            <a:r>
              <a:rPr lang="en-US" dirty="0" smtClean="0">
                <a:latin typeface="Times New Roman" charset="0"/>
                <a:ea typeface="Times New Roman" charset="0"/>
                <a:cs typeface="Times New Roman" charset="0"/>
              </a:rPr>
              <a:t>1:1-18</a:t>
            </a:r>
            <a:r>
              <a:rPr lang="en-US" dirty="0" smtClean="0"/>
              <a:t>; Isa </a:t>
            </a:r>
            <a:r>
              <a:rPr lang="en-US" dirty="0" smtClean="0">
                <a:latin typeface="Times New Roman" charset="0"/>
                <a:ea typeface="Times New Roman" charset="0"/>
                <a:cs typeface="Times New Roman" charset="0"/>
              </a:rPr>
              <a:t>13:6-13; 1 </a:t>
            </a:r>
            <a:r>
              <a:rPr lang="en-US" dirty="0" err="1" smtClean="0">
                <a:latin typeface="Times New Roman" charset="0"/>
                <a:ea typeface="Times New Roman" charset="0"/>
                <a:cs typeface="Times New Roman" charset="0"/>
              </a:rPr>
              <a:t>Cor</a:t>
            </a:r>
            <a:r>
              <a:rPr lang="en-US" dirty="0" smtClean="0">
                <a:latin typeface="Times New Roman" charset="0"/>
                <a:ea typeface="Times New Roman" charset="0"/>
                <a:cs typeface="Times New Roman" charset="0"/>
              </a:rPr>
              <a:t> 5:5; 1 </a:t>
            </a:r>
            <a:r>
              <a:rPr lang="en-US" dirty="0" err="1" smtClean="0">
                <a:latin typeface="Times New Roman" charset="0"/>
                <a:ea typeface="Times New Roman" charset="0"/>
                <a:cs typeface="Times New Roman" charset="0"/>
              </a:rPr>
              <a:t>Thess</a:t>
            </a:r>
            <a:r>
              <a:rPr lang="en-US" dirty="0" smtClean="0">
                <a:latin typeface="Times New Roman" charset="0"/>
                <a:ea typeface="Times New Roman" charset="0"/>
                <a:cs typeface="Times New Roman" charset="0"/>
              </a:rPr>
              <a:t> 5:1-6; 2 </a:t>
            </a:r>
            <a:r>
              <a:rPr lang="en-US" dirty="0" err="1" smtClean="0">
                <a:latin typeface="Times New Roman" charset="0"/>
                <a:ea typeface="Times New Roman" charset="0"/>
                <a:cs typeface="Times New Roman" charset="0"/>
              </a:rPr>
              <a:t>Thess</a:t>
            </a:r>
            <a:r>
              <a:rPr lang="en-US" dirty="0" smtClean="0">
                <a:latin typeface="Times New Roman" charset="0"/>
                <a:ea typeface="Times New Roman" charset="0"/>
                <a:cs typeface="Times New Roman" charset="0"/>
              </a:rPr>
              <a:t> 2:1-14</a:t>
            </a:r>
            <a:endParaRPr lang="en-US" dirty="0">
              <a:latin typeface="Times New Roman" charset="0"/>
              <a:ea typeface="Times New Roman" charset="0"/>
              <a:cs typeface="Times New Roman" charset="0"/>
            </a:endParaRPr>
          </a:p>
        </p:txBody>
      </p:sp>
      <p:sp>
        <p:nvSpPr>
          <p:cNvPr id="5" name="Title 1"/>
          <p:cNvSpPr txBox="1">
            <a:spLocks/>
          </p:cNvSpPr>
          <p:nvPr/>
        </p:nvSpPr>
        <p:spPr>
          <a:xfrm>
            <a:off x="5408814" y="5321156"/>
            <a:ext cx="65604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Hoefler Text" charset="0"/>
                <a:ea typeface="Hoefler Text" charset="0"/>
                <a:cs typeface="Hoefler Text" charset="0"/>
              </a:defRPr>
            </a:lvl1pPr>
          </a:lstStyle>
          <a:p>
            <a:r>
              <a:rPr lang="en-US" smtClean="0"/>
              <a:t>II. </a:t>
            </a:r>
            <a:r>
              <a:rPr lang="en-US" dirty="0" smtClean="0"/>
              <a:t>The Day of The Lord (</a:t>
            </a:r>
            <a:r>
              <a:rPr lang="en-US" dirty="0" smtClean="0">
                <a:latin typeface="Times New Roman" charset="0"/>
                <a:ea typeface="Times New Roman" charset="0"/>
                <a:cs typeface="Times New Roman" charset="0"/>
              </a:rPr>
              <a:t>2:1-11</a:t>
            </a:r>
            <a:r>
              <a:rPr lang="en-US" dirty="0" smtClean="0"/>
              <a:t>)</a:t>
            </a:r>
            <a:endParaRPr lang="en-US" dirty="0"/>
          </a:p>
        </p:txBody>
      </p:sp>
    </p:spTree>
    <p:extLst>
      <p:ext uri="{BB962C8B-B14F-4D97-AF65-F5344CB8AC3E}">
        <p14:creationId xmlns:p14="http://schemas.microsoft.com/office/powerpoint/2010/main" val="187542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378" y="5458340"/>
            <a:ext cx="6400800" cy="1325563"/>
          </a:xfrm>
        </p:spPr>
        <p:txBody>
          <a:bodyPr>
            <a:normAutofit/>
          </a:bodyPr>
          <a:lstStyle/>
          <a:p>
            <a:r>
              <a:rPr lang="en-US" dirty="0" smtClean="0"/>
              <a:t>III. A Call for Repentance (</a:t>
            </a:r>
            <a:r>
              <a:rPr lang="en-US" dirty="0" smtClean="0">
                <a:latin typeface="Times New Roman" charset="0"/>
                <a:ea typeface="Times New Roman" charset="0"/>
                <a:cs typeface="Times New Roman" charset="0"/>
              </a:rPr>
              <a:t>2:12-17</a:t>
            </a:r>
            <a:r>
              <a:rPr lang="en-US" dirty="0" smtClean="0"/>
              <a:t>)</a:t>
            </a:r>
            <a:endParaRPr lang="en-US" dirty="0"/>
          </a:p>
        </p:txBody>
      </p:sp>
      <p:sp>
        <p:nvSpPr>
          <p:cNvPr id="3" name="Content Placeholder 2"/>
          <p:cNvSpPr>
            <a:spLocks noGrp="1"/>
          </p:cNvSpPr>
          <p:nvPr>
            <p:ph idx="1"/>
          </p:nvPr>
        </p:nvSpPr>
        <p:spPr>
          <a:xfrm>
            <a:off x="838200" y="500061"/>
            <a:ext cx="8475921" cy="4351338"/>
          </a:xfrm>
        </p:spPr>
        <p:txBody>
          <a:bodyPr/>
          <a:lstStyle/>
          <a:p>
            <a:r>
              <a:rPr lang="en-US" dirty="0" smtClean="0"/>
              <a:t>“Return to me with all your heart</a:t>
            </a:r>
            <a:r>
              <a:rPr lang="is-IS" dirty="0" smtClean="0"/>
              <a:t>… rend your heart and not your garment” (</a:t>
            </a:r>
            <a:r>
              <a:rPr lang="is-IS" dirty="0" smtClean="0">
                <a:latin typeface="Times New Roman" charset="0"/>
                <a:ea typeface="Times New Roman" charset="0"/>
                <a:cs typeface="Times New Roman" charset="0"/>
              </a:rPr>
              <a:t>12-13</a:t>
            </a:r>
            <a:r>
              <a:rPr lang="is-IS" dirty="0" smtClean="0"/>
              <a:t>)</a:t>
            </a:r>
          </a:p>
          <a:p>
            <a:r>
              <a:rPr lang="is-IS" dirty="0" smtClean="0"/>
              <a:t>“For he is gracious and compassionate, slow to anger, abounding in lovingkindness and relenting of evil” (v</a:t>
            </a:r>
            <a:r>
              <a:rPr lang="is-IS" dirty="0" smtClean="0">
                <a:latin typeface="Times New Roman" charset="0"/>
                <a:ea typeface="Times New Roman" charset="0"/>
                <a:cs typeface="Times New Roman" charset="0"/>
              </a:rPr>
              <a:t>13</a:t>
            </a:r>
            <a:r>
              <a:rPr lang="is-IS" dirty="0" smtClean="0"/>
              <a:t>)</a:t>
            </a:r>
          </a:p>
          <a:p>
            <a:pPr lvl="1"/>
            <a:r>
              <a:rPr lang="is-IS" dirty="0" smtClean="0"/>
              <a:t>cf. Ex. </a:t>
            </a:r>
            <a:r>
              <a:rPr lang="is-IS" dirty="0" smtClean="0">
                <a:latin typeface="Times New Roman" charset="0"/>
                <a:ea typeface="Times New Roman" charset="0"/>
                <a:cs typeface="Times New Roman" charset="0"/>
              </a:rPr>
              <a:t>34:6</a:t>
            </a:r>
          </a:p>
          <a:p>
            <a:r>
              <a:rPr lang="is-IS" dirty="0" smtClean="0"/>
              <a:t>“Call a solemn assembly... let the priests and ministers weep and say, ‘Spare your people’” (v</a:t>
            </a:r>
            <a:r>
              <a:rPr lang="is-IS" dirty="0" smtClean="0">
                <a:latin typeface="Times New Roman" charset="0"/>
                <a:ea typeface="Times New Roman" charset="0"/>
                <a:cs typeface="Times New Roman" charset="0"/>
              </a:rPr>
              <a:t>15, 17</a:t>
            </a:r>
            <a:r>
              <a:rPr lang="is-IS" dirty="0" smtClean="0"/>
              <a:t>)</a:t>
            </a:r>
          </a:p>
          <a:p>
            <a:endParaRPr lang="en-US" dirty="0"/>
          </a:p>
        </p:txBody>
      </p:sp>
      <p:pic>
        <p:nvPicPr>
          <p:cNvPr id="5" name="Picture 4"/>
          <p:cNvPicPr>
            <a:picLocks noChangeAspect="1"/>
          </p:cNvPicPr>
          <p:nvPr/>
        </p:nvPicPr>
        <p:blipFill rotWithShape="1">
          <a:blip r:embed="rId2"/>
          <a:srcRect l="19465" r="15971"/>
          <a:stretch/>
        </p:blipFill>
        <p:spPr>
          <a:xfrm>
            <a:off x="9304713" y="1107002"/>
            <a:ext cx="2887287" cy="3942641"/>
          </a:xfrm>
          <a:prstGeom prst="rect">
            <a:avLst/>
          </a:prstGeom>
        </p:spPr>
      </p:pic>
    </p:spTree>
    <p:extLst>
      <p:ext uri="{BB962C8B-B14F-4D97-AF65-F5344CB8AC3E}">
        <p14:creationId xmlns:p14="http://schemas.microsoft.com/office/powerpoint/2010/main" val="141123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1215" y="5356729"/>
            <a:ext cx="6400800" cy="1325563"/>
          </a:xfrm>
        </p:spPr>
        <p:txBody>
          <a:bodyPr/>
          <a:lstStyle/>
          <a:p>
            <a:r>
              <a:rPr lang="en-US" smtClean="0"/>
              <a:t>IV. </a:t>
            </a:r>
            <a:r>
              <a:rPr lang="en-US" dirty="0" smtClean="0"/>
              <a:t>Promises for the Remnant (</a:t>
            </a:r>
            <a:r>
              <a:rPr lang="en-US" dirty="0" smtClean="0">
                <a:latin typeface="Times New Roman" charset="0"/>
                <a:ea typeface="Times New Roman" charset="0"/>
                <a:cs typeface="Times New Roman" charset="0"/>
              </a:rPr>
              <a:t>2:18-3:21</a:t>
            </a:r>
            <a:r>
              <a:rPr lang="en-US" dirty="0" smtClean="0"/>
              <a:t>)</a:t>
            </a:r>
            <a:endParaRPr lang="en-US" dirty="0"/>
          </a:p>
        </p:txBody>
      </p:sp>
      <p:sp>
        <p:nvSpPr>
          <p:cNvPr id="3" name="Content Placeholder 2"/>
          <p:cNvSpPr>
            <a:spLocks noGrp="1"/>
          </p:cNvSpPr>
          <p:nvPr>
            <p:ph idx="1"/>
          </p:nvPr>
        </p:nvSpPr>
        <p:spPr/>
        <p:txBody>
          <a:bodyPr/>
          <a:lstStyle/>
          <a:p>
            <a:r>
              <a:rPr lang="en-US" dirty="0" smtClean="0"/>
              <a:t>“Then the Lord will become jealous for his land and will have pity on his people” (v18)</a:t>
            </a:r>
          </a:p>
          <a:p>
            <a:r>
              <a:rPr lang="en-US" dirty="0" smtClean="0"/>
              <a:t>“Fear not</a:t>
            </a:r>
            <a:r>
              <a:rPr lang="is-IS" dirty="0" smtClean="0"/>
              <a:t>… for the Lord has done great things” (v21)</a:t>
            </a:r>
          </a:p>
          <a:p>
            <a:r>
              <a:rPr lang="is-IS" dirty="0" smtClean="0"/>
              <a:t>“The threshing floor shall be full of grain; the vats shall overflow with wine and oil” (v24)</a:t>
            </a:r>
          </a:p>
          <a:p>
            <a:r>
              <a:rPr lang="is-IS" dirty="0" smtClean="0"/>
              <a:t>“My people shall never again be put to shame” (v26 &amp; 27)</a:t>
            </a:r>
          </a:p>
          <a:p>
            <a:pPr lvl="1"/>
            <a:r>
              <a:rPr lang="is-IS" dirty="0" smtClean="0"/>
              <a:t>Is “never again” literal or hyperbole?</a:t>
            </a:r>
          </a:p>
          <a:p>
            <a:r>
              <a:rPr lang="en-US" dirty="0" smtClean="0"/>
              <a:t>“You shall know that I am in the midst of Israel” (v27)</a:t>
            </a:r>
            <a:endParaRPr lang="en-US" dirty="0"/>
          </a:p>
        </p:txBody>
      </p:sp>
    </p:spTree>
    <p:extLst>
      <p:ext uri="{BB962C8B-B14F-4D97-AF65-F5344CB8AC3E}">
        <p14:creationId xmlns:p14="http://schemas.microsoft.com/office/powerpoint/2010/main" val="207661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0061"/>
            <a:ext cx="7460673" cy="4351338"/>
          </a:xfrm>
        </p:spPr>
        <p:txBody>
          <a:bodyPr/>
          <a:lstStyle/>
          <a:p>
            <a:r>
              <a:rPr lang="en-US" dirty="0" smtClean="0"/>
              <a:t>“</a:t>
            </a:r>
            <a:r>
              <a:rPr lang="is-IS" dirty="0" smtClean="0"/>
              <a:t>…afterward, I will pour out my Spirit on all flesh” (v28)</a:t>
            </a:r>
          </a:p>
          <a:p>
            <a:pPr lvl="1"/>
            <a:r>
              <a:rPr lang="is-IS" dirty="0" smtClean="0"/>
              <a:t>After what? cf. Acts 2:20ff</a:t>
            </a:r>
          </a:p>
          <a:p>
            <a:r>
              <a:rPr lang="is-IS" dirty="0" smtClean="0"/>
              <a:t>“I will show wonders... blood and fire and columns of smoke, the sun shall be darkened and the moon turned to blood, in the face of the coming of the great and terrible day of the Lord.” (v30-31)</a:t>
            </a:r>
          </a:p>
          <a:p>
            <a:r>
              <a:rPr lang="is-IS" dirty="0" smtClean="0"/>
              <a:t>What is verse 32 describing?</a:t>
            </a:r>
          </a:p>
          <a:p>
            <a:endParaRPr lang="en-US" dirty="0"/>
          </a:p>
        </p:txBody>
      </p:sp>
      <p:pic>
        <p:nvPicPr>
          <p:cNvPr id="4" name="Picture 3"/>
          <p:cNvPicPr>
            <a:picLocks noChangeAspect="1"/>
          </p:cNvPicPr>
          <p:nvPr/>
        </p:nvPicPr>
        <p:blipFill>
          <a:blip r:embed="rId2"/>
          <a:stretch>
            <a:fillRect/>
          </a:stretch>
        </p:blipFill>
        <p:spPr>
          <a:xfrm>
            <a:off x="8362603" y="1801090"/>
            <a:ext cx="3433157" cy="2452255"/>
          </a:xfrm>
          <a:prstGeom prst="rect">
            <a:avLst/>
          </a:prstGeom>
        </p:spPr>
      </p:pic>
      <p:sp>
        <p:nvSpPr>
          <p:cNvPr id="7" name="Title 1"/>
          <p:cNvSpPr>
            <a:spLocks noGrp="1"/>
          </p:cNvSpPr>
          <p:nvPr>
            <p:ph type="title"/>
          </p:nvPr>
        </p:nvSpPr>
        <p:spPr>
          <a:xfrm>
            <a:off x="5561215" y="5356729"/>
            <a:ext cx="6400800" cy="1325563"/>
          </a:xfrm>
        </p:spPr>
        <p:txBody>
          <a:bodyPr/>
          <a:lstStyle/>
          <a:p>
            <a:r>
              <a:rPr lang="en-US" smtClean="0"/>
              <a:t>IV. </a:t>
            </a:r>
            <a:r>
              <a:rPr lang="en-US" dirty="0" smtClean="0"/>
              <a:t>Promises for the Remnant (</a:t>
            </a:r>
            <a:r>
              <a:rPr lang="en-US" dirty="0" smtClean="0">
                <a:latin typeface="Times New Roman" charset="0"/>
                <a:ea typeface="Times New Roman" charset="0"/>
                <a:cs typeface="Times New Roman" charset="0"/>
              </a:rPr>
              <a:t>2:18-3:21</a:t>
            </a:r>
            <a:r>
              <a:rPr lang="en-US" dirty="0" smtClean="0"/>
              <a:t>)</a:t>
            </a:r>
            <a:endParaRPr lang="en-US" dirty="0"/>
          </a:p>
        </p:txBody>
      </p:sp>
    </p:spTree>
    <p:extLst>
      <p:ext uri="{BB962C8B-B14F-4D97-AF65-F5344CB8AC3E}">
        <p14:creationId xmlns:p14="http://schemas.microsoft.com/office/powerpoint/2010/main" val="172192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behold, in those days and at that time, when I restore the fortunes of Judah and Jerusalem</a:t>
            </a:r>
            <a:r>
              <a:rPr lang="is-IS" dirty="0" smtClean="0"/>
              <a:t>...” (v1)</a:t>
            </a:r>
          </a:p>
          <a:p>
            <a:pPr lvl="1"/>
            <a:r>
              <a:rPr lang="is-IS" dirty="0" smtClean="0"/>
              <a:t>What time period is being spoken of?</a:t>
            </a:r>
          </a:p>
          <a:p>
            <a:r>
              <a:rPr lang="is-IS" dirty="0" smtClean="0"/>
              <a:t>What will God do and why? (v2-3)</a:t>
            </a:r>
          </a:p>
          <a:p>
            <a:r>
              <a:rPr lang="is-IS" dirty="0" smtClean="0"/>
              <a:t>What judgment does God pronounce of Tyre and Sidon and why? (v4-8)</a:t>
            </a:r>
          </a:p>
          <a:p>
            <a:r>
              <a:rPr lang="is-IS" dirty="0" smtClean="0"/>
              <a:t>God calls the nation to war. (v9-16) What time period does he do this?</a:t>
            </a:r>
          </a:p>
          <a:p>
            <a:endParaRPr lang="en-US" dirty="0"/>
          </a:p>
        </p:txBody>
      </p:sp>
      <p:sp>
        <p:nvSpPr>
          <p:cNvPr id="7" name="Title 1"/>
          <p:cNvSpPr txBox="1">
            <a:spLocks/>
          </p:cNvSpPr>
          <p:nvPr/>
        </p:nvSpPr>
        <p:spPr>
          <a:xfrm>
            <a:off x="5561215" y="5356729"/>
            <a:ext cx="6400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Hoefler Text" charset="0"/>
                <a:ea typeface="Hoefler Text" charset="0"/>
                <a:cs typeface="Hoefler Text" charset="0"/>
              </a:defRPr>
            </a:lvl1pPr>
          </a:lstStyle>
          <a:p>
            <a:r>
              <a:rPr lang="en-US" smtClean="0"/>
              <a:t>IV. Promises for the Remnant (</a:t>
            </a:r>
            <a:r>
              <a:rPr lang="en-US" smtClean="0">
                <a:latin typeface="Times New Roman" charset="0"/>
                <a:ea typeface="Times New Roman" charset="0"/>
                <a:cs typeface="Times New Roman" charset="0"/>
              </a:rPr>
              <a:t>2:18-3:21</a:t>
            </a:r>
            <a:r>
              <a:rPr lang="en-US" smtClean="0"/>
              <a:t>)</a:t>
            </a:r>
            <a:endParaRPr lang="en-US" dirty="0"/>
          </a:p>
        </p:txBody>
      </p:sp>
    </p:spTree>
    <p:extLst>
      <p:ext uri="{BB962C8B-B14F-4D97-AF65-F5344CB8AC3E}">
        <p14:creationId xmlns:p14="http://schemas.microsoft.com/office/powerpoint/2010/main" val="112027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that day the mountains shall drip sweet wine</a:t>
            </a:r>
            <a:r>
              <a:rPr lang="is-IS" dirty="0" smtClean="0"/>
              <a:t>…” (v18)</a:t>
            </a:r>
          </a:p>
          <a:p>
            <a:r>
              <a:rPr lang="is-IS" dirty="0" smtClean="0"/>
              <a:t>“Egypt shall become a desolation and Edom a desolate wilderness” (v19)</a:t>
            </a:r>
          </a:p>
          <a:p>
            <a:r>
              <a:rPr lang="is-IS" dirty="0" smtClean="0"/>
              <a:t>“But Judah will be inhabited forever, and Jerusalem to all generations” (v20)</a:t>
            </a:r>
          </a:p>
          <a:p>
            <a:r>
              <a:rPr lang="is-IS" dirty="0" smtClean="0"/>
              <a:t>“I will acquit their bloodguilt that I have not acquitted for the Lord lives in Zion.” (v21)</a:t>
            </a:r>
          </a:p>
          <a:p>
            <a:pPr lvl="1"/>
            <a:r>
              <a:rPr lang="en-US" dirty="0" smtClean="0"/>
              <a:t>What is this talking about?</a:t>
            </a:r>
            <a:endParaRPr lang="en-US" dirty="0"/>
          </a:p>
        </p:txBody>
      </p:sp>
      <p:sp>
        <p:nvSpPr>
          <p:cNvPr id="7" name="Title 1"/>
          <p:cNvSpPr txBox="1">
            <a:spLocks/>
          </p:cNvSpPr>
          <p:nvPr/>
        </p:nvSpPr>
        <p:spPr>
          <a:xfrm>
            <a:off x="5561215" y="5356729"/>
            <a:ext cx="6400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Hoefler Text" charset="0"/>
                <a:ea typeface="Hoefler Text" charset="0"/>
                <a:cs typeface="Hoefler Text" charset="0"/>
              </a:defRPr>
            </a:lvl1pPr>
          </a:lstStyle>
          <a:p>
            <a:r>
              <a:rPr lang="en-US" smtClean="0"/>
              <a:t>IV. Promises for the Remnant (</a:t>
            </a:r>
            <a:r>
              <a:rPr lang="en-US" smtClean="0">
                <a:latin typeface="Times New Roman" charset="0"/>
                <a:ea typeface="Times New Roman" charset="0"/>
                <a:cs typeface="Times New Roman" charset="0"/>
              </a:rPr>
              <a:t>2:18-3:21</a:t>
            </a:r>
            <a:r>
              <a:rPr lang="en-US" smtClean="0"/>
              <a:t>)</a:t>
            </a:r>
            <a:endParaRPr lang="en-US" dirty="0"/>
          </a:p>
        </p:txBody>
      </p:sp>
    </p:spTree>
    <p:extLst>
      <p:ext uri="{BB962C8B-B14F-4D97-AF65-F5344CB8AC3E}">
        <p14:creationId xmlns:p14="http://schemas.microsoft.com/office/powerpoint/2010/main" val="94790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endParaRPr lang="en-US" sz="4000" dirty="0"/>
          </a:p>
          <a:p>
            <a:pPr marL="0" indent="0" algn="ctr">
              <a:buNone/>
            </a:pPr>
            <a:endParaRPr lang="en-US" sz="4000" dirty="0" smtClean="0"/>
          </a:p>
          <a:p>
            <a:pPr marL="0" indent="0" algn="ctr">
              <a:buNone/>
            </a:pPr>
            <a:r>
              <a:rPr lang="en-US" sz="4000" dirty="0" smtClean="0"/>
              <a:t>Why does any of this matter? </a:t>
            </a:r>
            <a:endParaRPr lang="en-US" sz="4000" dirty="0"/>
          </a:p>
        </p:txBody>
      </p:sp>
    </p:spTree>
    <p:extLst>
      <p:ext uri="{BB962C8B-B14F-4D97-AF65-F5344CB8AC3E}">
        <p14:creationId xmlns:p14="http://schemas.microsoft.com/office/powerpoint/2010/main" val="765517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2481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781" y="4851399"/>
            <a:ext cx="6400800" cy="1325563"/>
          </a:xfrm>
        </p:spPr>
        <p:txBody>
          <a:bodyPr/>
          <a:lstStyle/>
          <a:p>
            <a:r>
              <a:rPr lang="en-US" dirty="0" smtClean="0"/>
              <a:t>Lesson Outline</a:t>
            </a:r>
            <a:endParaRPr lang="en-US" dirty="0"/>
          </a:p>
        </p:txBody>
      </p:sp>
      <p:sp>
        <p:nvSpPr>
          <p:cNvPr id="3" name="Content Placeholder 2"/>
          <p:cNvSpPr>
            <a:spLocks noGrp="1"/>
          </p:cNvSpPr>
          <p:nvPr>
            <p:ph idx="1"/>
          </p:nvPr>
        </p:nvSpPr>
        <p:spPr/>
        <p:txBody>
          <a:bodyPr/>
          <a:lstStyle/>
          <a:p>
            <a:r>
              <a:rPr lang="en-US" dirty="0" smtClean="0"/>
              <a:t>Introductory Issues</a:t>
            </a:r>
          </a:p>
          <a:p>
            <a:r>
              <a:rPr lang="en-US" dirty="0" smtClean="0"/>
              <a:t>Background</a:t>
            </a:r>
          </a:p>
          <a:p>
            <a:r>
              <a:rPr lang="en-US" dirty="0" smtClean="0"/>
              <a:t>Text</a:t>
            </a:r>
            <a:endParaRPr lang="en-US" dirty="0"/>
          </a:p>
        </p:txBody>
      </p:sp>
    </p:spTree>
    <p:extLst>
      <p:ext uri="{BB962C8B-B14F-4D97-AF65-F5344CB8AC3E}">
        <p14:creationId xmlns:p14="http://schemas.microsoft.com/office/powerpoint/2010/main" val="1596062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781" y="4851399"/>
            <a:ext cx="6400800" cy="1325563"/>
          </a:xfrm>
        </p:spPr>
        <p:txBody>
          <a:bodyPr/>
          <a:lstStyle/>
          <a:p>
            <a:r>
              <a:rPr lang="en-US" dirty="0" smtClean="0"/>
              <a:t>Introductory Issues</a:t>
            </a:r>
            <a:endParaRPr lang="en-US" dirty="0"/>
          </a:p>
        </p:txBody>
      </p:sp>
      <p:sp>
        <p:nvSpPr>
          <p:cNvPr id="3" name="Content Placeholder 2"/>
          <p:cNvSpPr>
            <a:spLocks noGrp="1"/>
          </p:cNvSpPr>
          <p:nvPr>
            <p:ph idx="1"/>
          </p:nvPr>
        </p:nvSpPr>
        <p:spPr>
          <a:xfrm>
            <a:off x="838199" y="500061"/>
            <a:ext cx="6712527" cy="4351338"/>
          </a:xfrm>
        </p:spPr>
        <p:txBody>
          <a:bodyPr/>
          <a:lstStyle/>
          <a:p>
            <a:r>
              <a:rPr lang="en-US" dirty="0" smtClean="0"/>
              <a:t>Author: Joel (</a:t>
            </a:r>
            <a:r>
              <a:rPr lang="en-US" dirty="0" smtClean="0">
                <a:latin typeface="Times New Roman" charset="0"/>
                <a:ea typeface="Times New Roman" charset="0"/>
                <a:cs typeface="Times New Roman" charset="0"/>
              </a:rPr>
              <a:t>1:1</a:t>
            </a:r>
            <a:r>
              <a:rPr lang="en-US" dirty="0" smtClean="0"/>
              <a:t>)</a:t>
            </a:r>
          </a:p>
          <a:p>
            <a:r>
              <a:rPr lang="en-US" dirty="0" smtClean="0"/>
              <a:t>Date: Either </a:t>
            </a:r>
            <a:r>
              <a:rPr lang="en-US" u="sng" dirty="0" smtClean="0"/>
              <a:t>very early (</a:t>
            </a:r>
            <a:r>
              <a:rPr lang="en-US" u="sng" dirty="0" smtClean="0">
                <a:latin typeface="Times New Roman" charset="0"/>
                <a:ea typeface="Times New Roman" charset="0"/>
                <a:cs typeface="Times New Roman" charset="0"/>
              </a:rPr>
              <a:t>835</a:t>
            </a:r>
            <a:r>
              <a:rPr lang="en-US" u="sng" dirty="0" smtClean="0">
                <a:latin typeface="+mn-lt"/>
              </a:rPr>
              <a:t> </a:t>
            </a:r>
            <a:r>
              <a:rPr lang="en-US" u="sng" dirty="0" smtClean="0"/>
              <a:t>BC) </a:t>
            </a:r>
            <a:r>
              <a:rPr lang="en-US" dirty="0" smtClean="0"/>
              <a:t>or very late (</a:t>
            </a:r>
            <a:r>
              <a:rPr lang="en-US" dirty="0" smtClean="0">
                <a:latin typeface="Times New Roman" charset="0"/>
                <a:ea typeface="Times New Roman" charset="0"/>
                <a:cs typeface="Times New Roman" charset="0"/>
              </a:rPr>
              <a:t>420</a:t>
            </a:r>
            <a:r>
              <a:rPr lang="en-US" dirty="0" smtClean="0"/>
              <a:t>’s BC)</a:t>
            </a:r>
          </a:p>
          <a:p>
            <a:r>
              <a:rPr lang="en-US" dirty="0" smtClean="0"/>
              <a:t>Audience: Judah (</a:t>
            </a:r>
            <a:r>
              <a:rPr lang="en-US" dirty="0" smtClean="0">
                <a:latin typeface="Times New Roman" charset="0"/>
                <a:ea typeface="Times New Roman" charset="0"/>
                <a:cs typeface="Times New Roman" charset="0"/>
              </a:rPr>
              <a:t>2:32; 3:1, 6</a:t>
            </a:r>
            <a:r>
              <a:rPr lang="en-US" dirty="0" smtClean="0"/>
              <a:t>)</a:t>
            </a:r>
          </a:p>
          <a:p>
            <a:r>
              <a:rPr lang="en-US" dirty="0" smtClean="0"/>
              <a:t>Purpose: To explain the coming “Day of the Lord” and cause Judah (and Israel) to Repent.</a:t>
            </a:r>
            <a:endParaRPr lang="en-US" dirty="0"/>
          </a:p>
        </p:txBody>
      </p:sp>
      <p:pic>
        <p:nvPicPr>
          <p:cNvPr id="4" name="Picture 3"/>
          <p:cNvPicPr>
            <a:picLocks noChangeAspect="1"/>
          </p:cNvPicPr>
          <p:nvPr/>
        </p:nvPicPr>
        <p:blipFill>
          <a:blip r:embed="rId2"/>
          <a:stretch>
            <a:fillRect/>
          </a:stretch>
        </p:blipFill>
        <p:spPr>
          <a:xfrm>
            <a:off x="7802616" y="143454"/>
            <a:ext cx="3769129" cy="4981422"/>
          </a:xfrm>
          <a:prstGeom prst="rect">
            <a:avLst/>
          </a:prstGeom>
        </p:spPr>
      </p:pic>
    </p:spTree>
    <p:extLst>
      <p:ext uri="{BB962C8B-B14F-4D97-AF65-F5344CB8AC3E}">
        <p14:creationId xmlns:p14="http://schemas.microsoft.com/office/powerpoint/2010/main" val="526895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781" y="4851399"/>
            <a:ext cx="6400800" cy="1325563"/>
          </a:xfrm>
        </p:spPr>
        <p:txBody>
          <a:bodyPr/>
          <a:lstStyle/>
          <a:p>
            <a:r>
              <a:rPr lang="en-US" dirty="0" smtClean="0"/>
              <a:t>Introductory Issues</a:t>
            </a:r>
            <a:endParaRPr lang="en-US" dirty="0"/>
          </a:p>
        </p:txBody>
      </p:sp>
      <p:sp>
        <p:nvSpPr>
          <p:cNvPr id="3" name="Content Placeholder 2"/>
          <p:cNvSpPr>
            <a:spLocks noGrp="1"/>
          </p:cNvSpPr>
          <p:nvPr>
            <p:ph idx="1"/>
          </p:nvPr>
        </p:nvSpPr>
        <p:spPr>
          <a:xfrm>
            <a:off x="838199" y="500061"/>
            <a:ext cx="6712527" cy="4351338"/>
          </a:xfrm>
        </p:spPr>
        <p:txBody>
          <a:bodyPr/>
          <a:lstStyle/>
          <a:p>
            <a:r>
              <a:rPr lang="en-US" dirty="0" smtClean="0"/>
              <a:t>Author: Joel (</a:t>
            </a:r>
            <a:r>
              <a:rPr lang="en-US" dirty="0" smtClean="0">
                <a:latin typeface="Times New Roman" charset="0"/>
                <a:ea typeface="Times New Roman" charset="0"/>
                <a:cs typeface="Times New Roman" charset="0"/>
              </a:rPr>
              <a:t>1:1</a:t>
            </a:r>
            <a:r>
              <a:rPr lang="en-US" dirty="0" smtClean="0"/>
              <a:t>)</a:t>
            </a:r>
          </a:p>
          <a:p>
            <a:r>
              <a:rPr lang="en-US" dirty="0" smtClean="0"/>
              <a:t>Date: Either </a:t>
            </a:r>
            <a:r>
              <a:rPr lang="en-US" u="sng" dirty="0" smtClean="0"/>
              <a:t>very early (</a:t>
            </a:r>
            <a:r>
              <a:rPr lang="en-US" u="sng" dirty="0" smtClean="0">
                <a:latin typeface="Times New Roman" charset="0"/>
                <a:ea typeface="Times New Roman" charset="0"/>
                <a:cs typeface="Times New Roman" charset="0"/>
              </a:rPr>
              <a:t>835</a:t>
            </a:r>
            <a:r>
              <a:rPr lang="en-US" u="sng" dirty="0" smtClean="0">
                <a:latin typeface="+mn-lt"/>
              </a:rPr>
              <a:t> </a:t>
            </a:r>
            <a:r>
              <a:rPr lang="en-US" u="sng" dirty="0" smtClean="0"/>
              <a:t>BC) </a:t>
            </a:r>
            <a:r>
              <a:rPr lang="en-US" dirty="0" smtClean="0"/>
              <a:t>or very late (</a:t>
            </a:r>
            <a:r>
              <a:rPr lang="en-US" dirty="0" smtClean="0">
                <a:latin typeface="Times New Roman" charset="0"/>
                <a:ea typeface="Times New Roman" charset="0"/>
                <a:cs typeface="Times New Roman" charset="0"/>
              </a:rPr>
              <a:t>420</a:t>
            </a:r>
            <a:r>
              <a:rPr lang="en-US" dirty="0" smtClean="0"/>
              <a:t>’s BC)</a:t>
            </a:r>
          </a:p>
          <a:p>
            <a:r>
              <a:rPr lang="en-US" dirty="0" smtClean="0"/>
              <a:t>Audience: Judah (</a:t>
            </a:r>
            <a:r>
              <a:rPr lang="en-US" dirty="0" smtClean="0">
                <a:latin typeface="Times New Roman" charset="0"/>
                <a:ea typeface="Times New Roman" charset="0"/>
                <a:cs typeface="Times New Roman" charset="0"/>
              </a:rPr>
              <a:t>2:32; 3:1, 6</a:t>
            </a:r>
            <a:r>
              <a:rPr lang="en-US" dirty="0" smtClean="0"/>
              <a:t>)</a:t>
            </a:r>
          </a:p>
          <a:p>
            <a:r>
              <a:rPr lang="en-US" dirty="0" smtClean="0"/>
              <a:t>Purpose: To explain the coming “Day of the Lord” and cause Judah (and Israel) to Repent.</a:t>
            </a:r>
            <a:endParaRPr lang="en-US" dirty="0"/>
          </a:p>
        </p:txBody>
      </p:sp>
      <p:pic>
        <p:nvPicPr>
          <p:cNvPr id="4" name="Picture 3"/>
          <p:cNvPicPr>
            <a:picLocks noChangeAspect="1"/>
          </p:cNvPicPr>
          <p:nvPr/>
        </p:nvPicPr>
        <p:blipFill>
          <a:blip r:embed="rId2"/>
          <a:stretch>
            <a:fillRect/>
          </a:stretch>
        </p:blipFill>
        <p:spPr>
          <a:xfrm>
            <a:off x="7802616" y="143454"/>
            <a:ext cx="3769129" cy="498142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083" t="29660" r="3685" b="14558"/>
          <a:stretch/>
        </p:blipFill>
        <p:spPr>
          <a:xfrm>
            <a:off x="0" y="1027906"/>
            <a:ext cx="12263009" cy="4537075"/>
          </a:xfrm>
          <a:prstGeom prst="rect">
            <a:avLst/>
          </a:prstGeom>
        </p:spPr>
      </p:pic>
    </p:spTree>
    <p:extLst>
      <p:ext uri="{BB962C8B-B14F-4D97-AF65-F5344CB8AC3E}">
        <p14:creationId xmlns:p14="http://schemas.microsoft.com/office/powerpoint/2010/main" val="1736221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781" y="4851399"/>
            <a:ext cx="6400800" cy="1325563"/>
          </a:xfrm>
        </p:spPr>
        <p:txBody>
          <a:bodyPr/>
          <a:lstStyle/>
          <a:p>
            <a:r>
              <a:rPr lang="en-US" dirty="0" smtClean="0"/>
              <a:t>Background</a:t>
            </a:r>
            <a:endParaRPr lang="en-US" dirty="0"/>
          </a:p>
        </p:txBody>
      </p:sp>
      <p:sp>
        <p:nvSpPr>
          <p:cNvPr id="3" name="Content Placeholder 2"/>
          <p:cNvSpPr>
            <a:spLocks noGrp="1"/>
          </p:cNvSpPr>
          <p:nvPr>
            <p:ph idx="1"/>
          </p:nvPr>
        </p:nvSpPr>
        <p:spPr>
          <a:xfrm>
            <a:off x="838200" y="500060"/>
            <a:ext cx="10515600" cy="4767975"/>
          </a:xfrm>
        </p:spPr>
        <p:txBody>
          <a:bodyPr>
            <a:normAutofit/>
          </a:bodyPr>
          <a:lstStyle/>
          <a:p>
            <a:r>
              <a:rPr lang="en-US" dirty="0" smtClean="0"/>
              <a:t>Kings in Judah and Israel at the Time: (</a:t>
            </a:r>
            <a:r>
              <a:rPr lang="en-US" dirty="0" smtClean="0">
                <a:latin typeface="Times New Roman" charset="0"/>
                <a:ea typeface="Times New Roman" charset="0"/>
                <a:cs typeface="Times New Roman" charset="0"/>
              </a:rPr>
              <a:t>2</a:t>
            </a:r>
            <a:r>
              <a:rPr lang="en-US" dirty="0" smtClean="0"/>
              <a:t> Kings </a:t>
            </a:r>
            <a:r>
              <a:rPr lang="en-US" dirty="0" smtClean="0">
                <a:latin typeface="Times New Roman" charset="0"/>
                <a:ea typeface="Times New Roman" charset="0"/>
                <a:cs typeface="Times New Roman" charset="0"/>
              </a:rPr>
              <a:t>10-14</a:t>
            </a:r>
            <a:r>
              <a:rPr lang="en-US" dirty="0" smtClean="0"/>
              <a:t>)</a:t>
            </a:r>
          </a:p>
          <a:p>
            <a:pPr lvl="1"/>
            <a:r>
              <a:rPr lang="en-US" dirty="0" smtClean="0"/>
              <a:t>Ahab and Jezebel’s Wickedness</a:t>
            </a:r>
          </a:p>
          <a:p>
            <a:pPr lvl="2"/>
            <a:r>
              <a:rPr lang="en-US" dirty="0" smtClean="0"/>
              <a:t>Servants of Baal</a:t>
            </a:r>
          </a:p>
          <a:p>
            <a:pPr lvl="2"/>
            <a:r>
              <a:rPr lang="en-US" dirty="0" smtClean="0"/>
              <a:t>Elijah and the fire from heaven</a:t>
            </a:r>
          </a:p>
          <a:p>
            <a:pPr lvl="1"/>
            <a:r>
              <a:rPr lang="en-US" dirty="0" smtClean="0"/>
              <a:t>Elisha anoints Jehu King of Israel (2 Kings 9)</a:t>
            </a:r>
          </a:p>
          <a:p>
            <a:pPr lvl="2"/>
            <a:r>
              <a:rPr lang="en-US" dirty="0" smtClean="0"/>
              <a:t>Jehu comes in and kills </a:t>
            </a:r>
            <a:r>
              <a:rPr lang="en-US" dirty="0" err="1" smtClean="0"/>
              <a:t>Joram</a:t>
            </a:r>
            <a:r>
              <a:rPr lang="en-US" dirty="0" smtClean="0"/>
              <a:t> (</a:t>
            </a:r>
            <a:r>
              <a:rPr lang="en-US" dirty="0" err="1" smtClean="0"/>
              <a:t>KoI</a:t>
            </a:r>
            <a:r>
              <a:rPr lang="en-US" dirty="0" smtClean="0"/>
              <a:t>), </a:t>
            </a:r>
            <a:r>
              <a:rPr lang="en-US" dirty="0" err="1" smtClean="0"/>
              <a:t>Ahaziah</a:t>
            </a:r>
            <a:r>
              <a:rPr lang="en-US" dirty="0" smtClean="0"/>
              <a:t> (</a:t>
            </a:r>
            <a:r>
              <a:rPr lang="en-US" dirty="0" err="1" smtClean="0"/>
              <a:t>KoJ</a:t>
            </a:r>
            <a:r>
              <a:rPr lang="en-US" dirty="0" smtClean="0"/>
              <a:t>), and Jezebel (Ahab’s wife, Baal worshipper)</a:t>
            </a:r>
          </a:p>
          <a:p>
            <a:pPr lvl="2"/>
            <a:r>
              <a:rPr lang="en-US" dirty="0" smtClean="0"/>
              <a:t>Jehu kills all 70 of all of Ahab’s relatives in Judah and Israel</a:t>
            </a:r>
          </a:p>
          <a:p>
            <a:pPr lvl="2"/>
            <a:r>
              <a:rPr lang="en-US" dirty="0" smtClean="0"/>
              <a:t>Jehu kills all of the Baal priests</a:t>
            </a:r>
          </a:p>
          <a:p>
            <a:pPr lvl="2"/>
            <a:r>
              <a:rPr lang="en-US" dirty="0" smtClean="0"/>
              <a:t>Jehu does not depart from sins of Jeroboam</a:t>
            </a:r>
          </a:p>
          <a:p>
            <a:pPr lvl="2"/>
            <a:endParaRPr lang="en-US" dirty="0" smtClean="0"/>
          </a:p>
        </p:txBody>
      </p:sp>
    </p:spTree>
    <p:extLst>
      <p:ext uri="{BB962C8B-B14F-4D97-AF65-F5344CB8AC3E}">
        <p14:creationId xmlns:p14="http://schemas.microsoft.com/office/powerpoint/2010/main" val="199334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781" y="4851399"/>
            <a:ext cx="6400800" cy="1325563"/>
          </a:xfrm>
        </p:spPr>
        <p:txBody>
          <a:bodyPr/>
          <a:lstStyle/>
          <a:p>
            <a:r>
              <a:rPr lang="en-US" dirty="0" smtClean="0"/>
              <a:t>Background</a:t>
            </a:r>
            <a:endParaRPr lang="en-US" dirty="0"/>
          </a:p>
        </p:txBody>
      </p:sp>
      <p:sp>
        <p:nvSpPr>
          <p:cNvPr id="3" name="Content Placeholder 2"/>
          <p:cNvSpPr>
            <a:spLocks noGrp="1"/>
          </p:cNvSpPr>
          <p:nvPr>
            <p:ph idx="1"/>
          </p:nvPr>
        </p:nvSpPr>
        <p:spPr>
          <a:xfrm>
            <a:off x="838200" y="500061"/>
            <a:ext cx="10515600" cy="4822566"/>
          </a:xfrm>
        </p:spPr>
        <p:txBody>
          <a:bodyPr>
            <a:normAutofit/>
          </a:bodyPr>
          <a:lstStyle/>
          <a:p>
            <a:r>
              <a:rPr lang="en-US" dirty="0" smtClean="0"/>
              <a:t>Kings in Judah and Israel at the </a:t>
            </a:r>
            <a:r>
              <a:rPr lang="en-US" dirty="0"/>
              <a:t>Time: (</a:t>
            </a:r>
            <a:r>
              <a:rPr lang="en-US" dirty="0">
                <a:latin typeface="Times New Roman" charset="0"/>
                <a:ea typeface="Times New Roman" charset="0"/>
                <a:cs typeface="Times New Roman" charset="0"/>
              </a:rPr>
              <a:t>2</a:t>
            </a:r>
            <a:r>
              <a:rPr lang="en-US" dirty="0"/>
              <a:t> Kings </a:t>
            </a:r>
            <a:r>
              <a:rPr lang="en-US" dirty="0">
                <a:latin typeface="Times New Roman" charset="0"/>
                <a:ea typeface="Times New Roman" charset="0"/>
                <a:cs typeface="Times New Roman" charset="0"/>
              </a:rPr>
              <a:t>10-14</a:t>
            </a:r>
            <a:r>
              <a:rPr lang="en-US" dirty="0" smtClean="0"/>
              <a:t>)</a:t>
            </a:r>
          </a:p>
          <a:p>
            <a:pPr lvl="1"/>
            <a:r>
              <a:rPr lang="en-US" dirty="0" err="1" smtClean="0"/>
              <a:t>Athaliah</a:t>
            </a:r>
            <a:r>
              <a:rPr lang="en-US" dirty="0" smtClean="0"/>
              <a:t> (</a:t>
            </a:r>
            <a:r>
              <a:rPr lang="en-US" dirty="0" err="1" smtClean="0"/>
              <a:t>Ahaziah’s</a:t>
            </a:r>
            <a:r>
              <a:rPr lang="en-US" dirty="0" smtClean="0"/>
              <a:t> Mother) is Queen in Judah 6 years</a:t>
            </a:r>
          </a:p>
          <a:p>
            <a:pPr lvl="2"/>
            <a:r>
              <a:rPr lang="en-US" dirty="0" smtClean="0"/>
              <a:t>kills all other children to try and reunite kingdoms</a:t>
            </a:r>
          </a:p>
          <a:p>
            <a:pPr lvl="2"/>
            <a:r>
              <a:rPr lang="en-US" dirty="0" err="1" smtClean="0"/>
              <a:t>Joash</a:t>
            </a:r>
            <a:r>
              <a:rPr lang="en-US" dirty="0" smtClean="0"/>
              <a:t> hidden from her for 6 years</a:t>
            </a:r>
          </a:p>
          <a:p>
            <a:pPr lvl="2"/>
            <a:r>
              <a:rPr lang="en-US" dirty="0" err="1" smtClean="0"/>
              <a:t>Joash</a:t>
            </a:r>
            <a:r>
              <a:rPr lang="en-US" dirty="0" smtClean="0"/>
              <a:t> crowned king at age 7 and </a:t>
            </a:r>
            <a:r>
              <a:rPr lang="en-US" dirty="0" err="1" smtClean="0"/>
              <a:t>Athaliah</a:t>
            </a:r>
            <a:r>
              <a:rPr lang="en-US" dirty="0" smtClean="0"/>
              <a:t> killed</a:t>
            </a:r>
          </a:p>
          <a:p>
            <a:pPr lvl="1"/>
            <a:r>
              <a:rPr lang="en-US" dirty="0" err="1" smtClean="0"/>
              <a:t>Joash</a:t>
            </a:r>
            <a:r>
              <a:rPr lang="en-US" dirty="0" smtClean="0"/>
              <a:t> (Jehoash) reigns and does right in the eyes of the Lord</a:t>
            </a:r>
          </a:p>
          <a:p>
            <a:pPr lvl="2"/>
            <a:r>
              <a:rPr lang="en-US" dirty="0" err="1" smtClean="0"/>
              <a:t>Joash</a:t>
            </a:r>
            <a:r>
              <a:rPr lang="en-US" dirty="0" smtClean="0"/>
              <a:t> repairs the temple</a:t>
            </a:r>
          </a:p>
          <a:p>
            <a:pPr lvl="2"/>
            <a:r>
              <a:rPr lang="en-US" dirty="0" err="1" smtClean="0"/>
              <a:t>Joash</a:t>
            </a:r>
            <a:r>
              <a:rPr lang="en-US" dirty="0" smtClean="0"/>
              <a:t> pays off the Arameans from the temple treasuries</a:t>
            </a:r>
          </a:p>
          <a:p>
            <a:pPr lvl="2"/>
            <a:r>
              <a:rPr lang="en-US" dirty="0" smtClean="0"/>
              <a:t>His servants conspire and kill him, and </a:t>
            </a:r>
            <a:r>
              <a:rPr lang="en-US" dirty="0" err="1" smtClean="0"/>
              <a:t>Amaziah</a:t>
            </a:r>
            <a:r>
              <a:rPr lang="en-US" dirty="0" smtClean="0"/>
              <a:t>, his son reigns</a:t>
            </a:r>
          </a:p>
          <a:p>
            <a:pPr lvl="1"/>
            <a:endParaRPr lang="en-US" dirty="0" smtClean="0"/>
          </a:p>
          <a:p>
            <a:pPr lvl="2"/>
            <a:endParaRPr lang="en-US" dirty="0" smtClean="0"/>
          </a:p>
        </p:txBody>
      </p:sp>
    </p:spTree>
    <p:extLst>
      <p:ext uri="{BB962C8B-B14F-4D97-AF65-F5344CB8AC3E}">
        <p14:creationId xmlns:p14="http://schemas.microsoft.com/office/powerpoint/2010/main" val="1274518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793" y="4851399"/>
            <a:ext cx="6400800" cy="1325563"/>
          </a:xfrm>
        </p:spPr>
        <p:txBody>
          <a:bodyPr/>
          <a:lstStyle/>
          <a:p>
            <a:r>
              <a:rPr lang="en-US" dirty="0" smtClean="0"/>
              <a:t>Joel Outline</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The Locust Plague (Ch. </a:t>
            </a:r>
            <a:r>
              <a:rPr lang="en-US" dirty="0" smtClean="0">
                <a:latin typeface="Calisto MT" charset="0"/>
                <a:ea typeface="Calisto MT" charset="0"/>
                <a:cs typeface="Calisto MT" charset="0"/>
              </a:rPr>
              <a:t>1</a:t>
            </a:r>
            <a:r>
              <a:rPr lang="en-US" dirty="0" smtClean="0"/>
              <a:t>)</a:t>
            </a:r>
          </a:p>
          <a:p>
            <a:pPr marL="571500" indent="-571500">
              <a:buFont typeface="+mj-lt"/>
              <a:buAutoNum type="romanUcPeriod"/>
            </a:pPr>
            <a:r>
              <a:rPr lang="en-US" dirty="0" smtClean="0"/>
              <a:t>The Day of the Lord (</a:t>
            </a:r>
            <a:r>
              <a:rPr lang="en-US" dirty="0" smtClean="0">
                <a:latin typeface="Calisto MT" charset="0"/>
                <a:ea typeface="Calisto MT" charset="0"/>
                <a:cs typeface="Calisto MT" charset="0"/>
              </a:rPr>
              <a:t>2:1-11</a:t>
            </a:r>
            <a:r>
              <a:rPr lang="en-US" dirty="0" smtClean="0"/>
              <a:t>)</a:t>
            </a:r>
          </a:p>
          <a:p>
            <a:pPr marL="571500" indent="-571500">
              <a:buFont typeface="+mj-lt"/>
              <a:buAutoNum type="romanUcPeriod"/>
            </a:pPr>
            <a:r>
              <a:rPr lang="en-US" dirty="0" smtClean="0"/>
              <a:t>A Call for Repentance (</a:t>
            </a:r>
            <a:r>
              <a:rPr lang="en-US" dirty="0" smtClean="0">
                <a:latin typeface="Calisto MT" charset="0"/>
                <a:ea typeface="Calisto MT" charset="0"/>
                <a:cs typeface="Calisto MT" charset="0"/>
              </a:rPr>
              <a:t>2:12-17</a:t>
            </a:r>
            <a:r>
              <a:rPr lang="en-US" dirty="0" smtClean="0"/>
              <a:t>)</a:t>
            </a:r>
          </a:p>
          <a:p>
            <a:pPr marL="571500" indent="-571500">
              <a:buFont typeface="+mj-lt"/>
              <a:buAutoNum type="romanUcPeriod"/>
            </a:pPr>
            <a:r>
              <a:rPr lang="en-US" dirty="0" smtClean="0"/>
              <a:t>Promises for the Remnant (</a:t>
            </a:r>
            <a:r>
              <a:rPr lang="en-US" dirty="0" smtClean="0">
                <a:latin typeface="Calisto MT" charset="0"/>
                <a:ea typeface="Calisto MT" charset="0"/>
                <a:cs typeface="Calisto MT" charset="0"/>
              </a:rPr>
              <a:t>2:18-3:21</a:t>
            </a:r>
            <a:r>
              <a:rPr lang="en-US" dirty="0" smtClean="0"/>
              <a:t>)</a:t>
            </a:r>
            <a:endParaRPr lang="en-US" dirty="0"/>
          </a:p>
        </p:txBody>
      </p:sp>
    </p:spTree>
    <p:extLst>
      <p:ext uri="{BB962C8B-B14F-4D97-AF65-F5344CB8AC3E}">
        <p14:creationId xmlns:p14="http://schemas.microsoft.com/office/powerpoint/2010/main" val="80966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88739" y="1524000"/>
            <a:ext cx="4016412" cy="2679700"/>
          </a:xfrm>
          <a:prstGeom prst="rect">
            <a:avLst/>
          </a:prstGeom>
        </p:spPr>
      </p:pic>
      <p:sp>
        <p:nvSpPr>
          <p:cNvPr id="2" name="Title 1"/>
          <p:cNvSpPr>
            <a:spLocks noGrp="1"/>
          </p:cNvSpPr>
          <p:nvPr>
            <p:ph type="title"/>
          </p:nvPr>
        </p:nvSpPr>
        <p:spPr>
          <a:xfrm>
            <a:off x="5394959" y="4941093"/>
            <a:ext cx="6451297" cy="1325563"/>
          </a:xfrm>
        </p:spPr>
        <p:txBody>
          <a:bodyPr/>
          <a:lstStyle/>
          <a:p>
            <a:r>
              <a:rPr lang="en-US" dirty="0" smtClean="0"/>
              <a:t>I. The Locust </a:t>
            </a:r>
            <a:r>
              <a:rPr lang="en-US" dirty="0" smtClean="0"/>
              <a:t>Plague (</a:t>
            </a:r>
            <a:r>
              <a:rPr lang="en-US" dirty="0" smtClean="0">
                <a:latin typeface="Times New Roman" charset="0"/>
                <a:ea typeface="Times New Roman" charset="0"/>
                <a:cs typeface="Times New Roman" charset="0"/>
              </a:rPr>
              <a:t>1:1-20</a:t>
            </a:r>
            <a:r>
              <a:rPr lang="en-US" dirty="0" smtClean="0"/>
              <a:t>)</a:t>
            </a:r>
            <a:endParaRPr lang="en-US" dirty="0"/>
          </a:p>
        </p:txBody>
      </p:sp>
      <p:sp>
        <p:nvSpPr>
          <p:cNvPr id="3" name="Content Placeholder 2"/>
          <p:cNvSpPr>
            <a:spLocks noGrp="1"/>
          </p:cNvSpPr>
          <p:nvPr>
            <p:ph idx="1"/>
          </p:nvPr>
        </p:nvSpPr>
        <p:spPr>
          <a:xfrm>
            <a:off x="838200" y="500061"/>
            <a:ext cx="9358745" cy="4351338"/>
          </a:xfrm>
        </p:spPr>
        <p:txBody>
          <a:bodyPr/>
          <a:lstStyle/>
          <a:p>
            <a:r>
              <a:rPr lang="en-US" dirty="0" smtClean="0"/>
              <a:t>“Has anything like this happened in your days?” (v</a:t>
            </a:r>
            <a:r>
              <a:rPr lang="en-US" dirty="0" smtClean="0">
                <a:latin typeface="Times New Roman" charset="0"/>
                <a:ea typeface="Times New Roman" charset="0"/>
                <a:cs typeface="Times New Roman" charset="0"/>
              </a:rPr>
              <a:t>2</a:t>
            </a:r>
            <a:r>
              <a:rPr lang="en-US" dirty="0" smtClean="0"/>
              <a:t>)</a:t>
            </a:r>
          </a:p>
          <a:p>
            <a:pPr lvl="1"/>
            <a:r>
              <a:rPr lang="en-US" dirty="0" smtClean="0"/>
              <a:t>Anything like what? cf. v</a:t>
            </a:r>
            <a:r>
              <a:rPr lang="en-US" dirty="0" smtClean="0">
                <a:latin typeface="Times New Roman" charset="0"/>
                <a:ea typeface="Times New Roman" charset="0"/>
                <a:cs typeface="Times New Roman" charset="0"/>
              </a:rPr>
              <a:t>4-7</a:t>
            </a:r>
          </a:p>
          <a:p>
            <a:r>
              <a:rPr lang="en-US" dirty="0" smtClean="0"/>
              <a:t>LAMENT! (v</a:t>
            </a:r>
            <a:r>
              <a:rPr lang="en-US" dirty="0" smtClean="0">
                <a:latin typeface="Times New Roman" charset="0"/>
                <a:ea typeface="Times New Roman" charset="0"/>
                <a:cs typeface="Times New Roman" charset="0"/>
              </a:rPr>
              <a:t>8-13</a:t>
            </a:r>
            <a:r>
              <a:rPr lang="en-US" dirty="0" smtClean="0"/>
              <a:t>)</a:t>
            </a:r>
          </a:p>
          <a:p>
            <a:r>
              <a:rPr lang="en-US" dirty="0" smtClean="0"/>
              <a:t>“Gather the elders</a:t>
            </a:r>
            <a:r>
              <a:rPr lang="is-IS" dirty="0" smtClean="0"/>
              <a:t>… and cry out to the Lord... For the Day of the Lord is near...” (v</a:t>
            </a:r>
            <a:r>
              <a:rPr lang="is-IS" dirty="0" smtClean="0">
                <a:latin typeface="Times New Roman" charset="0"/>
                <a:ea typeface="Times New Roman" charset="0"/>
                <a:cs typeface="Times New Roman" charset="0"/>
              </a:rPr>
              <a:t>14-15</a:t>
            </a:r>
            <a:r>
              <a:rPr lang="en-US" dirty="0" smtClean="0"/>
              <a:t>)</a:t>
            </a:r>
            <a:endParaRPr lang="en-US" dirty="0" smtClean="0"/>
          </a:p>
          <a:p>
            <a:r>
              <a:rPr lang="en-US" dirty="0" smtClean="0"/>
              <a:t>“</a:t>
            </a:r>
            <a:r>
              <a:rPr lang="is-IS" dirty="0" smtClean="0"/>
              <a:t>… and it will come as destruction from the Almighty” (v</a:t>
            </a:r>
            <a:r>
              <a:rPr lang="is-IS" dirty="0" smtClean="0">
                <a:latin typeface="Times New Roman" charset="0"/>
                <a:ea typeface="Times New Roman" charset="0"/>
                <a:cs typeface="Times New Roman" charset="0"/>
              </a:rPr>
              <a:t>15</a:t>
            </a:r>
            <a:r>
              <a:rPr lang="is-IS" dirty="0" smtClean="0"/>
              <a:t>)</a:t>
            </a:r>
          </a:p>
          <a:p>
            <a:r>
              <a:rPr lang="is-IS" dirty="0" smtClean="0"/>
              <a:t>What is Joel telling the nation to do and why?</a:t>
            </a:r>
          </a:p>
          <a:p>
            <a:endParaRPr lang="is-IS" dirty="0" smtClean="0"/>
          </a:p>
          <a:p>
            <a:endParaRPr lang="en-US" dirty="0"/>
          </a:p>
        </p:txBody>
      </p:sp>
    </p:spTree>
    <p:extLst>
      <p:ext uri="{BB962C8B-B14F-4D97-AF65-F5344CB8AC3E}">
        <p14:creationId xmlns:p14="http://schemas.microsoft.com/office/powerpoint/2010/main" val="1584914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814" y="5335011"/>
            <a:ext cx="6560479" cy="1325563"/>
          </a:xfrm>
        </p:spPr>
        <p:txBody>
          <a:bodyPr/>
          <a:lstStyle/>
          <a:p>
            <a:r>
              <a:rPr lang="en-US" smtClean="0"/>
              <a:t>II. </a:t>
            </a:r>
            <a:r>
              <a:rPr lang="en-US" dirty="0" smtClean="0"/>
              <a:t>The Day of The Lord (</a:t>
            </a:r>
            <a:r>
              <a:rPr lang="en-US" dirty="0" smtClean="0">
                <a:latin typeface="Times New Roman" charset="0"/>
                <a:ea typeface="Times New Roman" charset="0"/>
                <a:cs typeface="Times New Roman" charset="0"/>
              </a:rPr>
              <a:t>2:1-11</a:t>
            </a:r>
            <a:r>
              <a:rPr lang="en-US" dirty="0" smtClean="0"/>
              <a:t>)</a:t>
            </a:r>
            <a:endParaRPr lang="en-US" dirty="0"/>
          </a:p>
        </p:txBody>
      </p:sp>
      <p:sp>
        <p:nvSpPr>
          <p:cNvPr id="3" name="Content Placeholder 2"/>
          <p:cNvSpPr>
            <a:spLocks noGrp="1"/>
          </p:cNvSpPr>
          <p:nvPr>
            <p:ph idx="1"/>
          </p:nvPr>
        </p:nvSpPr>
        <p:spPr>
          <a:xfrm>
            <a:off x="838200" y="500061"/>
            <a:ext cx="8887691" cy="4351338"/>
          </a:xfrm>
        </p:spPr>
        <p:txBody>
          <a:bodyPr>
            <a:normAutofit lnSpcReduction="10000"/>
          </a:bodyPr>
          <a:lstStyle/>
          <a:p>
            <a:r>
              <a:rPr lang="en-US" dirty="0" smtClean="0"/>
              <a:t>“Let all the inhabitants of the land tremble” (v</a:t>
            </a:r>
            <a:r>
              <a:rPr lang="en-US" dirty="0" smtClean="0">
                <a:latin typeface="Times New Roman" charset="0"/>
                <a:ea typeface="Times New Roman" charset="0"/>
                <a:cs typeface="Times New Roman" charset="0"/>
              </a:rPr>
              <a:t>1</a:t>
            </a:r>
            <a:r>
              <a:rPr lang="en-US" dirty="0" smtClean="0"/>
              <a:t>)</a:t>
            </a:r>
          </a:p>
          <a:p>
            <a:r>
              <a:rPr lang="en-US" dirty="0" smtClean="0"/>
              <a:t>“As the dawn is spread over the mountains, so there is a great and mighty people” (v</a:t>
            </a:r>
            <a:r>
              <a:rPr lang="en-US" dirty="0" smtClean="0">
                <a:latin typeface="Times New Roman" charset="0"/>
                <a:ea typeface="Times New Roman" charset="0"/>
                <a:cs typeface="Times New Roman" charset="0"/>
              </a:rPr>
              <a:t>2</a:t>
            </a:r>
            <a:r>
              <a:rPr lang="en-US" dirty="0" smtClean="0"/>
              <a:t>)</a:t>
            </a:r>
          </a:p>
          <a:p>
            <a:pPr lvl="1"/>
            <a:r>
              <a:rPr lang="en-US" dirty="0" smtClean="0"/>
              <a:t>What is the image and what does this “Great and mighty people” do? (cf. v</a:t>
            </a:r>
            <a:r>
              <a:rPr lang="en-US" dirty="0" smtClean="0">
                <a:latin typeface="Times New Roman" charset="0"/>
                <a:ea typeface="Times New Roman" charset="0"/>
                <a:cs typeface="Times New Roman" charset="0"/>
              </a:rPr>
              <a:t>2-10</a:t>
            </a:r>
            <a:r>
              <a:rPr lang="en-US" dirty="0" smtClean="0"/>
              <a:t>)</a:t>
            </a:r>
          </a:p>
          <a:p>
            <a:r>
              <a:rPr lang="en-US" dirty="0" smtClean="0"/>
              <a:t>“The </a:t>
            </a:r>
            <a:r>
              <a:rPr lang="en-US" dirty="0"/>
              <a:t>Lord utters His voice before His </a:t>
            </a:r>
            <a:r>
              <a:rPr lang="en-US" dirty="0" smtClean="0"/>
              <a:t>army</a:t>
            </a:r>
            <a:r>
              <a:rPr lang="is-IS" dirty="0" smtClean="0"/>
              <a:t>…</a:t>
            </a:r>
            <a:r>
              <a:rPr lang="en-US" dirty="0" smtClean="0"/>
              <a:t>strong </a:t>
            </a:r>
            <a:r>
              <a:rPr lang="en-US" dirty="0"/>
              <a:t>is he who carries out His </a:t>
            </a:r>
            <a:r>
              <a:rPr lang="en-US" dirty="0" smtClean="0"/>
              <a:t>word.”(v</a:t>
            </a:r>
            <a:r>
              <a:rPr lang="en-US" dirty="0" smtClean="0">
                <a:latin typeface="Times New Roman" charset="0"/>
                <a:ea typeface="Times New Roman" charset="0"/>
                <a:cs typeface="Times New Roman" charset="0"/>
              </a:rPr>
              <a:t>11</a:t>
            </a:r>
            <a:r>
              <a:rPr lang="en-US" dirty="0" smtClean="0"/>
              <a:t>)</a:t>
            </a:r>
          </a:p>
          <a:p>
            <a:r>
              <a:rPr lang="en-US" dirty="0" smtClean="0"/>
              <a:t>“The </a:t>
            </a:r>
            <a:r>
              <a:rPr lang="en-US" dirty="0"/>
              <a:t>day of the Lord is indeed great and very </a:t>
            </a:r>
            <a:r>
              <a:rPr lang="en-US" dirty="0" smtClean="0"/>
              <a:t>awesome, And </a:t>
            </a:r>
            <a:r>
              <a:rPr lang="en-US" dirty="0"/>
              <a:t>who can endure it</a:t>
            </a:r>
            <a:r>
              <a:rPr lang="en-US" dirty="0" smtClean="0"/>
              <a:t>?” (v</a:t>
            </a:r>
            <a:r>
              <a:rPr lang="en-US" dirty="0" smtClean="0">
                <a:latin typeface="Times New Roman" charset="0"/>
                <a:ea typeface="Times New Roman" charset="0"/>
                <a:cs typeface="Times New Roman" charset="0"/>
              </a:rPr>
              <a:t>11</a:t>
            </a:r>
            <a:r>
              <a:rPr lang="en-US" dirty="0" smtClean="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7056" y="983673"/>
            <a:ext cx="2974944" cy="4248220"/>
          </a:xfrm>
          <a:prstGeom prst="rect">
            <a:avLst/>
          </a:prstGeom>
        </p:spPr>
      </p:pic>
    </p:spTree>
    <p:extLst>
      <p:ext uri="{BB962C8B-B14F-4D97-AF65-F5344CB8AC3E}">
        <p14:creationId xmlns:p14="http://schemas.microsoft.com/office/powerpoint/2010/main" val="1954290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1068</Words>
  <Application>Microsoft Macintosh PowerPoint</Application>
  <PresentationFormat>Widescreen</PresentationFormat>
  <Paragraphs>95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Calisto MT</vt:lpstr>
      <vt:lpstr>Helvetica</vt:lpstr>
      <vt:lpstr>Hoefler Text</vt:lpstr>
      <vt:lpstr>Times New Roman</vt:lpstr>
      <vt:lpstr>Arial</vt:lpstr>
      <vt:lpstr>Office Theme</vt:lpstr>
      <vt:lpstr>Joel</vt:lpstr>
      <vt:lpstr>Lesson Outline</vt:lpstr>
      <vt:lpstr>Introductory Issues</vt:lpstr>
      <vt:lpstr>Introductory Issues</vt:lpstr>
      <vt:lpstr>Background</vt:lpstr>
      <vt:lpstr>Background</vt:lpstr>
      <vt:lpstr>Joel Outline</vt:lpstr>
      <vt:lpstr>I. The Locust Plague (1:1-20)</vt:lpstr>
      <vt:lpstr>II. The Day of The Lord (2:1-11)</vt:lpstr>
      <vt:lpstr>PowerPoint Presentation</vt:lpstr>
      <vt:lpstr>III. A Call for Repentance (2:12-17)</vt:lpstr>
      <vt:lpstr>IV. Promises for the Remnant (2:18-3:21)</vt:lpstr>
      <vt:lpstr>IV. Promises for the Remnant (2:18-3:21)</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Joel</dc:title>
  <dc:creator>meeeeeeewith7es@gmail.com</dc:creator>
  <cp:lastModifiedBy>meeeeeeewith7es@gmail.com</cp:lastModifiedBy>
  <cp:revision>31</cp:revision>
  <dcterms:created xsi:type="dcterms:W3CDTF">2017-10-20T21:47:04Z</dcterms:created>
  <dcterms:modified xsi:type="dcterms:W3CDTF">2017-11-05T23:32:59Z</dcterms:modified>
</cp:coreProperties>
</file>