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56" r:id="rId2"/>
    <p:sldId id="263" r:id="rId3"/>
    <p:sldId id="262" r:id="rId4"/>
    <p:sldId id="257" r:id="rId5"/>
    <p:sldId id="264" r:id="rId6"/>
    <p:sldId id="258" r:id="rId7"/>
    <p:sldId id="271" r:id="rId8"/>
    <p:sldId id="259" r:id="rId9"/>
    <p:sldId id="260" r:id="rId10"/>
    <p:sldId id="261" r:id="rId11"/>
    <p:sldId id="265" r:id="rId12"/>
    <p:sldId id="266" r:id="rId13"/>
    <p:sldId id="27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457B0-C21B-AA43-887E-E7C323EB38A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91AA5-491A-CC42-959C-5DD835F2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82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Bangla MN"/>
                <a:cs typeface="Bangla M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2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3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5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5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4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4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1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78DC-CB84-A64C-BC6B-64386A35B09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Bangla MN"/>
          <a:ea typeface="+mj-ea"/>
          <a:cs typeface="Bangla M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Bangla MN"/>
          <a:ea typeface="+mn-ea"/>
          <a:cs typeface="Bangla M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Bangla MN"/>
          <a:ea typeface="+mn-ea"/>
          <a:cs typeface="Bangla M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Bangla MN"/>
          <a:ea typeface="+mn-ea"/>
          <a:cs typeface="Bangla M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Bangla MN"/>
          <a:ea typeface="+mn-ea"/>
          <a:cs typeface="Bangla M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Bangla MN"/>
          <a:ea typeface="+mn-ea"/>
          <a:cs typeface="Bangla M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RaECiix7kJ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Church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8317"/>
            <a:ext cx="6400800" cy="1752600"/>
          </a:xfrm>
        </p:spPr>
        <p:txBody>
          <a:bodyPr/>
          <a:lstStyle/>
          <a:p>
            <a:r>
              <a:rPr lang="en-US" dirty="0" smtClean="0"/>
              <a:t>Medieval Christianity Part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2958" y="5797533"/>
            <a:ext cx="194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ngla MN"/>
                <a:cs typeface="Bangla MN"/>
              </a:rPr>
              <a:t>b</a:t>
            </a:r>
            <a:r>
              <a:rPr lang="en-US" sz="1200" dirty="0" smtClean="0">
                <a:latin typeface="Bangla MN"/>
                <a:cs typeface="Bangla MN"/>
              </a:rPr>
              <a:t>y Stephen Curto</a:t>
            </a:r>
          </a:p>
          <a:p>
            <a:r>
              <a:rPr lang="en-US" sz="1200" dirty="0">
                <a:latin typeface="Bangla MN"/>
                <a:cs typeface="Bangla MN"/>
              </a:rPr>
              <a:t>f</a:t>
            </a:r>
            <a:r>
              <a:rPr lang="en-US" sz="1200" dirty="0" smtClean="0">
                <a:latin typeface="Bangla MN"/>
                <a:cs typeface="Bangla MN"/>
              </a:rPr>
              <a:t>or Home Church</a:t>
            </a:r>
          </a:p>
          <a:p>
            <a:r>
              <a:rPr lang="en-US" sz="1200" dirty="0" smtClean="0">
                <a:latin typeface="Bangla MN"/>
                <a:cs typeface="Bangla MN"/>
              </a:rPr>
              <a:t>February 21, 2016</a:t>
            </a:r>
            <a:endParaRPr lang="en-US" sz="12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6135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Gregory the Great – on the Atonement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But what man, descending in the ordinary course would be free from sin? Hence, the son of man must be born of a virgin, become a man for us. He assumed our nature without our corruption. He made himself a sacrifice for us and set forth for sinners his own body, a victim without sin, and able to die by virtue of his humanity, and to cleanse the guilty upon the grounds of justice.” Why? Because of his deity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729" y="846138"/>
            <a:ext cx="8229600" cy="1143000"/>
          </a:xfrm>
        </p:spPr>
        <p:txBody>
          <a:bodyPr/>
          <a:lstStyle/>
          <a:p>
            <a:r>
              <a:rPr lang="en-US" dirty="0" smtClean="0"/>
              <a:t>Gregory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Illiterate men can contemplate in the lines of a picture what they cannot learn by means of the written word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RaECiix7kJ8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t-gregory-the-great-original-icon-14-tall-pm7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8" y="143435"/>
            <a:ext cx="2291976" cy="29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Mohammad (570-632)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41153" cy="491415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Founder of Islam</a:t>
            </a:r>
          </a:p>
          <a:p>
            <a:pPr lvl="0"/>
            <a:r>
              <a:rPr lang="en-US" dirty="0" smtClean="0"/>
              <a:t>Claimed to receive </a:t>
            </a:r>
            <a:r>
              <a:rPr lang="en-US" dirty="0"/>
              <a:t>revelation from angel Gabriel in a cave (approx. AD 610)</a:t>
            </a:r>
          </a:p>
          <a:p>
            <a:pPr lvl="0"/>
            <a:r>
              <a:rPr lang="en-US" dirty="0" smtClean="0"/>
              <a:t>Gathered </a:t>
            </a:r>
            <a:r>
              <a:rPr lang="en-US" dirty="0"/>
              <a:t>army of 10,000 converts to take Mecca (630)</a:t>
            </a:r>
          </a:p>
          <a:p>
            <a:pPr lvl="0"/>
            <a:r>
              <a:rPr lang="en-US" dirty="0"/>
              <a:t>Fell ill and died 632</a:t>
            </a:r>
          </a:p>
          <a:p>
            <a:pPr lvl="0"/>
            <a:r>
              <a:rPr lang="en-US" dirty="0"/>
              <a:t>The question of successors led to factions </a:t>
            </a:r>
            <a:endParaRPr lang="en-US" dirty="0" smtClean="0"/>
          </a:p>
          <a:p>
            <a:pPr lvl="0"/>
            <a:r>
              <a:rPr lang="en-US" dirty="0" smtClean="0"/>
              <a:t>Muslim </a:t>
            </a:r>
            <a:r>
              <a:rPr lang="en-US" dirty="0"/>
              <a:t>conquest for 100 years</a:t>
            </a:r>
          </a:p>
          <a:p>
            <a:endParaRPr lang="en-US" dirty="0"/>
          </a:p>
        </p:txBody>
      </p:sp>
      <p:pic>
        <p:nvPicPr>
          <p:cNvPr id="4" name="Picture 3" descr="ProphetMuhamm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1600200"/>
            <a:ext cx="37084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rab conquest map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t="7371" r="39410" b="48402"/>
          <a:stretch/>
        </p:blipFill>
        <p:spPr>
          <a:xfrm rot="5400000">
            <a:off x="1171017" y="-686923"/>
            <a:ext cx="6828858" cy="82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Merovingians</a:t>
            </a:r>
            <a:r>
              <a:rPr lang="en-US" dirty="0" smtClean="0"/>
              <a:t> and Carolingians (France) – 680-800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Frankish kingdoms that came out of </a:t>
            </a:r>
            <a:r>
              <a:rPr lang="en-US" dirty="0" err="1"/>
              <a:t>Clovis’s</a:t>
            </a:r>
            <a:r>
              <a:rPr lang="en-US" dirty="0"/>
              <a:t> dynasty</a:t>
            </a:r>
          </a:p>
          <a:p>
            <a:pPr lvl="0"/>
            <a:r>
              <a:rPr lang="en-US" dirty="0"/>
              <a:t>Charles Martel (Charles the Hammer) (680-741)</a:t>
            </a:r>
          </a:p>
          <a:p>
            <a:pPr lvl="1"/>
            <a:r>
              <a:rPr lang="en-US" dirty="0"/>
              <a:t>Defended western Europe against Arab conquest</a:t>
            </a:r>
          </a:p>
          <a:p>
            <a:pPr lvl="0"/>
            <a:r>
              <a:rPr lang="en-US" dirty="0"/>
              <a:t>Pepin the Short (714-761)</a:t>
            </a:r>
          </a:p>
          <a:p>
            <a:pPr lvl="0"/>
            <a:r>
              <a:rPr lang="en-US" dirty="0"/>
              <a:t>Charlemagne (Charles the Great) (741-814)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 (741-814)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294" y="1417638"/>
            <a:ext cx="5289175" cy="529123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named Emperor of “Holy Roman Empire” by Leo III on Christmas Day, AD </a:t>
            </a:r>
            <a:r>
              <a:rPr lang="en-US" dirty="0" smtClean="0"/>
              <a:t>800</a:t>
            </a:r>
            <a:endParaRPr lang="en-US" dirty="0"/>
          </a:p>
          <a:p>
            <a:pPr lvl="1"/>
            <a:r>
              <a:rPr lang="en-US" dirty="0"/>
              <a:t>“Charles most pious, crowned Augustus by God.”</a:t>
            </a:r>
          </a:p>
          <a:p>
            <a:pPr lvl="0"/>
            <a:r>
              <a:rPr lang="en-US" dirty="0"/>
              <a:t>Went on military conquest of Europe</a:t>
            </a:r>
          </a:p>
          <a:p>
            <a:pPr lvl="0"/>
            <a:r>
              <a:rPr lang="en-US" dirty="0"/>
              <a:t>Became the Church’s muscle</a:t>
            </a:r>
          </a:p>
          <a:p>
            <a:pPr lvl="1"/>
            <a:r>
              <a:rPr lang="en-US" dirty="0"/>
              <a:t>Executed the Pope’s rule</a:t>
            </a:r>
          </a:p>
          <a:p>
            <a:pPr lvl="1"/>
            <a:r>
              <a:rPr lang="en-US" dirty="0"/>
              <a:t>Established moral and political order</a:t>
            </a:r>
          </a:p>
          <a:p>
            <a:pPr lvl="0"/>
            <a:r>
              <a:rPr lang="en-US" dirty="0"/>
              <a:t>Invented </a:t>
            </a:r>
            <a:r>
              <a:rPr lang="en-US" i="1" dirty="0" err="1"/>
              <a:t>escole</a:t>
            </a:r>
            <a:r>
              <a:rPr lang="en-US" i="1" dirty="0"/>
              <a:t> </a:t>
            </a:r>
            <a:r>
              <a:rPr lang="en-US" dirty="0"/>
              <a:t>… schools!</a:t>
            </a:r>
          </a:p>
          <a:p>
            <a:pPr lvl="0"/>
            <a:r>
              <a:rPr lang="en-US" dirty="0"/>
              <a:t>After his death, feudal system takes over western Europe</a:t>
            </a:r>
          </a:p>
          <a:p>
            <a:endParaRPr lang="en-US" dirty="0"/>
          </a:p>
        </p:txBody>
      </p:sp>
      <p:pic>
        <p:nvPicPr>
          <p:cNvPr id="4" name="Picture 3" descr="Charlemagne-nyp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1" y="1628588"/>
            <a:ext cx="3547313" cy="44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KISH_08_18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289"/>
            <a:ext cx="9144000" cy="57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Schism (1054)</a:t>
            </a:r>
            <a:endParaRPr lang="en-US" dirty="0"/>
          </a:p>
        </p:txBody>
      </p:sp>
      <p:pic>
        <p:nvPicPr>
          <p:cNvPr id="4" name="Picture 3" descr="BartholomewAndFranc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94" y="2182672"/>
            <a:ext cx="4450606" cy="31052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96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 East/West Church division has finally come to a head</a:t>
            </a:r>
          </a:p>
          <a:p>
            <a:pPr lvl="0"/>
            <a:r>
              <a:rPr lang="en-US" dirty="0"/>
              <a:t>Eastern Orthodox</a:t>
            </a:r>
          </a:p>
          <a:p>
            <a:pPr lvl="1"/>
            <a:r>
              <a:rPr lang="en-US" dirty="0"/>
              <a:t>Iconography</a:t>
            </a:r>
          </a:p>
          <a:p>
            <a:pPr lvl="1"/>
            <a:r>
              <a:rPr lang="en-US" dirty="0"/>
              <a:t>Spiritual Mysticism</a:t>
            </a:r>
          </a:p>
          <a:p>
            <a:pPr lvl="1"/>
            <a:r>
              <a:rPr lang="en-US" dirty="0"/>
              <a:t>Pope of Constantinople</a:t>
            </a:r>
          </a:p>
          <a:p>
            <a:pPr lvl="1"/>
            <a:r>
              <a:rPr lang="en-US" dirty="0"/>
              <a:t>Greek language</a:t>
            </a:r>
          </a:p>
          <a:p>
            <a:pPr lvl="0"/>
            <a:r>
              <a:rPr lang="en-US" dirty="0"/>
              <a:t>Western Catholic Church</a:t>
            </a:r>
          </a:p>
          <a:p>
            <a:pPr lvl="1"/>
            <a:r>
              <a:rPr lang="en-US" dirty="0"/>
              <a:t>Doctrine</a:t>
            </a:r>
          </a:p>
          <a:p>
            <a:pPr lvl="1"/>
            <a:r>
              <a:rPr lang="en-US" dirty="0"/>
              <a:t>Papal authority</a:t>
            </a:r>
          </a:p>
          <a:p>
            <a:pPr lvl="1"/>
            <a:r>
              <a:rPr lang="en-US" dirty="0"/>
              <a:t>Pope of Rome</a:t>
            </a:r>
          </a:p>
          <a:p>
            <a:pPr lvl="1"/>
            <a:r>
              <a:rPr lang="en-US" dirty="0"/>
              <a:t>Latin language</a:t>
            </a:r>
          </a:p>
          <a:p>
            <a:r>
              <a:rPr lang="en-US" dirty="0" smtClean="0"/>
              <a:t>Mutual excommunication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747_popegreg_vii_l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" y="1092200"/>
            <a:ext cx="2534631" cy="3451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Walk to </a:t>
            </a:r>
            <a:r>
              <a:rPr lang="en-US" dirty="0" smtClean="0"/>
              <a:t>Canossa </a:t>
            </a:r>
            <a:r>
              <a:rPr lang="en-US" dirty="0"/>
              <a:t>(1077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588" y="1301377"/>
            <a:ext cx="4264212" cy="501874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The Players</a:t>
            </a:r>
          </a:p>
          <a:p>
            <a:pPr lvl="0"/>
            <a:r>
              <a:rPr lang="en-US" dirty="0" smtClean="0"/>
              <a:t>Gregory </a:t>
            </a:r>
            <a:r>
              <a:rPr lang="en-US" dirty="0"/>
              <a:t>VII (Hildebrand) </a:t>
            </a:r>
          </a:p>
          <a:p>
            <a:pPr lvl="1"/>
            <a:r>
              <a:rPr lang="en-US" dirty="0"/>
              <a:t>Took Papal infallibility for himself</a:t>
            </a:r>
          </a:p>
          <a:p>
            <a:pPr lvl="1"/>
            <a:r>
              <a:rPr lang="en-US" dirty="0"/>
              <a:t>Declared simony (selling church offices to the highest bidder) illegal </a:t>
            </a:r>
          </a:p>
          <a:p>
            <a:pPr lvl="1"/>
            <a:r>
              <a:rPr lang="en-US" dirty="0"/>
              <a:t>Attempted to exert church authority over Western Empire</a:t>
            </a:r>
          </a:p>
          <a:p>
            <a:pPr lvl="0"/>
            <a:r>
              <a:rPr lang="en-US" dirty="0"/>
              <a:t>Henry IV </a:t>
            </a:r>
          </a:p>
          <a:p>
            <a:pPr lvl="1"/>
            <a:r>
              <a:rPr lang="en-US" dirty="0"/>
              <a:t>Western Emperor </a:t>
            </a:r>
          </a:p>
          <a:p>
            <a:pPr lvl="1"/>
            <a:r>
              <a:rPr lang="en-US" dirty="0"/>
              <a:t>Butted heads with Gregory VII</a:t>
            </a:r>
          </a:p>
          <a:p>
            <a:endParaRPr lang="en-US" dirty="0"/>
          </a:p>
        </p:txBody>
      </p:sp>
      <p:pic>
        <p:nvPicPr>
          <p:cNvPr id="4" name="Picture 3" descr="British_-_Henry_IV_-_Google_Art_Proje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65" y="3765176"/>
            <a:ext cx="2387274" cy="30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to Canossa (1077)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612" y="1417638"/>
            <a:ext cx="5130800" cy="51083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The Story</a:t>
            </a:r>
          </a:p>
          <a:p>
            <a:pPr lvl="0"/>
            <a:r>
              <a:rPr lang="en-US" dirty="0" smtClean="0"/>
              <a:t>Gregory </a:t>
            </a:r>
            <a:r>
              <a:rPr lang="en-US" dirty="0"/>
              <a:t>VII accused Henry IV of Simony</a:t>
            </a:r>
          </a:p>
          <a:p>
            <a:pPr lvl="0"/>
            <a:r>
              <a:rPr lang="en-US" dirty="0"/>
              <a:t>Henry IV excommunicated Gregory</a:t>
            </a:r>
          </a:p>
          <a:p>
            <a:pPr lvl="0"/>
            <a:r>
              <a:rPr lang="en-US" dirty="0"/>
              <a:t>Gregory declared an Interdiction on All of Europe under Henry IV’s rule</a:t>
            </a:r>
          </a:p>
          <a:p>
            <a:pPr lvl="1"/>
            <a:r>
              <a:rPr lang="en-US" dirty="0"/>
              <a:t>Interdiction: withhold communion and in so doing withhold grace/salvation. </a:t>
            </a:r>
          </a:p>
          <a:p>
            <a:endParaRPr lang="en-US" dirty="0"/>
          </a:p>
        </p:txBody>
      </p:sp>
      <p:pic>
        <p:nvPicPr>
          <p:cNvPr id="5" name="Picture 4" descr="Canossa-th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" y="2340717"/>
            <a:ext cx="3879149" cy="27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Middle Ages 590-</a:t>
            </a:r>
            <a:r>
              <a:rPr lang="en-US" dirty="0" smtClean="0"/>
              <a:t>1517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 </a:t>
            </a:r>
            <a:r>
              <a:rPr lang="en-US" dirty="0"/>
              <a:t>1)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590</a:t>
            </a:r>
            <a:r>
              <a:rPr lang="en-US" dirty="0"/>
              <a:t>-1077 (Gregory the Great – Gregory VII vs. Henry IV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 2)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1077</a:t>
            </a:r>
            <a:r>
              <a:rPr lang="en-US" dirty="0"/>
              <a:t>-1517 (Gregory and Henry – Martin Luther’s 95 Theses)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ossa-g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89" y="2903773"/>
            <a:ext cx="4683211" cy="3061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to Canossa (1077)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09035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Henry walked </a:t>
            </a:r>
            <a:r>
              <a:rPr lang="en-US" dirty="0"/>
              <a:t>to Canossa and waited outside the Pope’s gates for 3 days doing penance </a:t>
            </a:r>
          </a:p>
          <a:p>
            <a:pPr lvl="0"/>
            <a:r>
              <a:rPr lang="en-US" dirty="0"/>
              <a:t>Gregory forgave Henry</a:t>
            </a:r>
          </a:p>
          <a:p>
            <a:pPr lvl="0"/>
            <a:r>
              <a:rPr lang="en-US" dirty="0"/>
              <a:t>The church now had its ace in the hole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Constantine makes Empire Christian and moves capital to Constantinople</a:t>
            </a:r>
          </a:p>
          <a:p>
            <a:r>
              <a:rPr lang="en-US" dirty="0" smtClean="0"/>
              <a:t>Western Empire falls by 460</a:t>
            </a:r>
          </a:p>
          <a:p>
            <a:r>
              <a:rPr lang="en-US" dirty="0" smtClean="0"/>
              <a:t>Pope Leo the Great faces down </a:t>
            </a:r>
            <a:r>
              <a:rPr lang="en-US" dirty="0" err="1" smtClean="0"/>
              <a:t>Atilla</a:t>
            </a:r>
            <a:r>
              <a:rPr lang="en-US" dirty="0" smtClean="0"/>
              <a:t> the Hun in 457</a:t>
            </a:r>
          </a:p>
          <a:p>
            <a:r>
              <a:rPr lang="en-US" dirty="0" smtClean="0"/>
              <a:t>Church is now the stabilizing force in West, Byzantine Empire still limping along in the east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0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u="sng" dirty="0" smtClean="0"/>
              <a:t>Our Perception </a:t>
            </a:r>
          </a:p>
          <a:p>
            <a:r>
              <a:rPr lang="en-US" sz="2400" dirty="0"/>
              <a:t>Complete moral and Religious breakdown</a:t>
            </a:r>
          </a:p>
          <a:p>
            <a:r>
              <a:rPr lang="en-US" sz="2400" dirty="0"/>
              <a:t>Death and Destruction everywhere</a:t>
            </a:r>
          </a:p>
          <a:p>
            <a:r>
              <a:rPr lang="en-US" sz="2400" dirty="0"/>
              <a:t>The church killing people willy-nilly</a:t>
            </a:r>
          </a:p>
          <a:p>
            <a:endParaRPr lang="en-US" sz="25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Bangla MN"/>
                <a:ea typeface="+mn-ea"/>
                <a:cs typeface="Bangla M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Bangla MN"/>
                <a:ea typeface="+mn-ea"/>
                <a:cs typeface="Bangla M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Bangla MN"/>
                <a:ea typeface="+mn-ea"/>
                <a:cs typeface="Bangla M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Bangla MN"/>
                <a:ea typeface="+mn-ea"/>
                <a:cs typeface="Bangla M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Bangla MN"/>
                <a:ea typeface="+mn-ea"/>
                <a:cs typeface="Bangla M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u="sng" dirty="0" smtClean="0"/>
              <a:t>More Accurate Picture</a:t>
            </a:r>
          </a:p>
          <a:p>
            <a:r>
              <a:rPr lang="en-US" sz="2400" dirty="0"/>
              <a:t>Rejection of sacred/secular split</a:t>
            </a:r>
          </a:p>
          <a:p>
            <a:r>
              <a:rPr lang="en-US" sz="2400" dirty="0"/>
              <a:t>Belief in impermanency of life and a future world</a:t>
            </a:r>
          </a:p>
          <a:p>
            <a:r>
              <a:rPr lang="en-US" sz="2400" dirty="0"/>
              <a:t>Gradual growth of Papal authority</a:t>
            </a:r>
          </a:p>
          <a:p>
            <a:r>
              <a:rPr lang="en-US" sz="2400" dirty="0"/>
              <a:t>A general acceptance of trading freedom for safety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164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4873"/>
            <a:ext cx="8229600" cy="1143000"/>
          </a:xfrm>
        </p:spPr>
        <p:txBody>
          <a:bodyPr/>
          <a:lstStyle/>
          <a:p>
            <a:r>
              <a:rPr lang="en-US" dirty="0" smtClean="0"/>
              <a:t>An analogy of this time period...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494"/>
            <a:ext cx="8229600" cy="500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America has existed for 240 years. </a:t>
            </a:r>
          </a:p>
          <a:p>
            <a:pPr marL="0" indent="0">
              <a:buNone/>
            </a:pPr>
            <a:r>
              <a:rPr lang="en-US" dirty="0" smtClean="0"/>
              <a:t>This period is &gt;1000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history of the </a:t>
            </a:r>
            <a:r>
              <a:rPr lang="en-US" dirty="0"/>
              <a:t>M</a:t>
            </a:r>
            <a:r>
              <a:rPr lang="en-US" dirty="0" smtClean="0"/>
              <a:t>iddle Ages is more than 4x longer than America has existed.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dieval europe map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t="6462" r="40286" b="48381"/>
          <a:stretch/>
        </p:blipFill>
        <p:spPr>
          <a:xfrm rot="5693476">
            <a:off x="705207" y="-1105120"/>
            <a:ext cx="7581197" cy="868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Gregory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607859" cy="477968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Brought </a:t>
            </a:r>
            <a:r>
              <a:rPr lang="en-US" dirty="0"/>
              <a:t>stability in an unstable time</a:t>
            </a:r>
          </a:p>
          <a:p>
            <a:pPr lvl="1"/>
            <a:r>
              <a:rPr lang="en-US" dirty="0"/>
              <a:t>Organized food and sanitation in the city</a:t>
            </a:r>
          </a:p>
          <a:p>
            <a:pPr lvl="1"/>
            <a:r>
              <a:rPr lang="en-US" dirty="0"/>
              <a:t>Rebuilt aqueducts and city defenses </a:t>
            </a:r>
          </a:p>
          <a:p>
            <a:pPr lvl="1"/>
            <a:r>
              <a:rPr lang="en-US" dirty="0"/>
              <a:t>Negotiated peace with </a:t>
            </a:r>
            <a:r>
              <a:rPr lang="en-US" dirty="0" err="1"/>
              <a:t>Lombards</a:t>
            </a:r>
            <a:endParaRPr lang="en-US" dirty="0"/>
          </a:p>
          <a:p>
            <a:pPr lvl="0"/>
            <a:r>
              <a:rPr lang="en-US" dirty="0"/>
              <a:t>Humanitarian and Missionary</a:t>
            </a:r>
          </a:p>
          <a:p>
            <a:pPr lvl="1"/>
            <a:r>
              <a:rPr lang="en-US" dirty="0"/>
              <a:t>Converted Visigoth king to Nicene Christianity</a:t>
            </a:r>
          </a:p>
          <a:p>
            <a:pPr lvl="1"/>
            <a:r>
              <a:rPr lang="en-US" dirty="0"/>
              <a:t>Instigated missions to the barbarians</a:t>
            </a:r>
          </a:p>
          <a:p>
            <a:pPr lvl="0"/>
            <a:r>
              <a:rPr lang="en-US" dirty="0"/>
              <a:t>Inventor of Gregorian Chants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pope-gregory-i-1-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93" y="1417638"/>
            <a:ext cx="3529452" cy="49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Gregory the Great – on the Atonement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“Guilt </a:t>
            </a:r>
            <a:r>
              <a:rPr lang="en-US" dirty="0"/>
              <a:t>can only be extinguished by a penal offering to justice, but would contradict the idea of justice if, for the sin of a rational being like man the death of an irrational </a:t>
            </a:r>
            <a:r>
              <a:rPr lang="en-US" dirty="0" smtClean="0"/>
              <a:t>animal </a:t>
            </a:r>
            <a:r>
              <a:rPr lang="en-US" dirty="0"/>
              <a:t>should be accepted as a sufficient atonement. Hence a man must be offered as a sacrifice for man, so that a rational victim may be slain for a rational criminal. But how could a man, himself stained with sin, be an offering for sin? Hence a sinless man must be offered. </a:t>
            </a:r>
          </a:p>
        </p:txBody>
      </p:sp>
    </p:spTree>
    <p:extLst>
      <p:ext uri="{BB962C8B-B14F-4D97-AF65-F5344CB8AC3E}">
        <p14:creationId xmlns:p14="http://schemas.microsoft.com/office/powerpoint/2010/main" val="226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Histo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Yellow History.thmx</Template>
  <TotalTime>99</TotalTime>
  <Words>772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Yellow History</vt:lpstr>
      <vt:lpstr>Church History</vt:lpstr>
      <vt:lpstr>Middle Ages 590-1517</vt:lpstr>
      <vt:lpstr>Recap</vt:lpstr>
      <vt:lpstr>The Middle Ages</vt:lpstr>
      <vt:lpstr>An analogy of this time period...</vt:lpstr>
      <vt:lpstr>PowerPoint Presentation</vt:lpstr>
      <vt:lpstr>PowerPoint Presentation</vt:lpstr>
      <vt:lpstr>Gregory the Great</vt:lpstr>
      <vt:lpstr>Gregory the Great – on the Atonement</vt:lpstr>
      <vt:lpstr>Gregory the Great – on the Atonement</vt:lpstr>
      <vt:lpstr>Gregory the Great</vt:lpstr>
      <vt:lpstr>Mohammad (570-632)</vt:lpstr>
      <vt:lpstr>PowerPoint Presentation</vt:lpstr>
      <vt:lpstr>Merovingians and Carolingians (France) – 680-800</vt:lpstr>
      <vt:lpstr>Charlemagne (741-814) </vt:lpstr>
      <vt:lpstr>PowerPoint Presentation</vt:lpstr>
      <vt:lpstr>The Great Schism (1054)</vt:lpstr>
      <vt:lpstr>Walk to Canossa (1077)</vt:lpstr>
      <vt:lpstr>Walk to Canossa (1077)</vt:lpstr>
      <vt:lpstr>Walk to Canossa (1077)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History</dc:title>
  <dc:creator>Stephen Curto</dc:creator>
  <cp:lastModifiedBy>librarian</cp:lastModifiedBy>
  <cp:revision>8</cp:revision>
  <cp:lastPrinted>2016-02-21T20:01:50Z</cp:lastPrinted>
  <dcterms:created xsi:type="dcterms:W3CDTF">2016-02-21T19:08:53Z</dcterms:created>
  <dcterms:modified xsi:type="dcterms:W3CDTF">2016-02-22T17:29:21Z</dcterms:modified>
</cp:coreProperties>
</file>