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7"/>
  </p:handoutMasterIdLst>
  <p:sldIdLst>
    <p:sldId id="256" r:id="rId2"/>
    <p:sldId id="263" r:id="rId3"/>
    <p:sldId id="262" r:id="rId4"/>
    <p:sldId id="270" r:id="rId5"/>
    <p:sldId id="271" r:id="rId6"/>
    <p:sldId id="281" r:id="rId7"/>
    <p:sldId id="272" r:id="rId8"/>
    <p:sldId id="273" r:id="rId9"/>
    <p:sldId id="274" r:id="rId10"/>
    <p:sldId id="282" r:id="rId11"/>
    <p:sldId id="283" r:id="rId12"/>
    <p:sldId id="275" r:id="rId13"/>
    <p:sldId id="277" r:id="rId14"/>
    <p:sldId id="278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1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457B0-C21B-AA43-887E-E7C323EB38AB}" type="datetimeFigureOut">
              <a:rPr lang="en-US" smtClean="0"/>
              <a:t>3/6/16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91AA5-491A-CC42-959C-5DD835F21E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82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latin typeface="Bangla MN"/>
                <a:cs typeface="Bangla MN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Bangla MN"/>
                <a:cs typeface="Bangla MN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292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333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957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59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743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405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3/6/16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645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3/6/16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817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3/6/16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21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8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978DC-CB84-A64C-BC6B-64386A35B091}" type="datetimeFigureOut">
              <a:rPr lang="en-US" smtClean="0"/>
              <a:t>3/6/16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153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978DC-CB84-A64C-BC6B-64386A35B091}" type="datetimeFigureOut">
              <a:rPr lang="en-US" smtClean="0"/>
              <a:t>3/6/16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9DF5-984F-8440-A631-8EFEA7F875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2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Bangla MN"/>
          <a:ea typeface="+mj-ea"/>
          <a:cs typeface="Bangla M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tx1"/>
          </a:solidFill>
          <a:latin typeface="Bangla MN"/>
          <a:ea typeface="+mn-ea"/>
          <a:cs typeface="Bangla M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tx1"/>
          </a:solidFill>
          <a:latin typeface="Bangla MN"/>
          <a:ea typeface="+mn-ea"/>
          <a:cs typeface="Bangla M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Bangla MN"/>
          <a:ea typeface="+mn-ea"/>
          <a:cs typeface="Bangla M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Bangla MN"/>
          <a:ea typeface="+mn-ea"/>
          <a:cs typeface="Bangla M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Bangla MN"/>
          <a:ea typeface="+mn-ea"/>
          <a:cs typeface="Bangla M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en.wikipedia.org/wiki/Black_Death%23/media/File:Blackdeath2.gif" TargetMode="External"/><Relationship Id="rId3" Type="http://schemas.openxmlformats.org/officeDocument/2006/relationships/hyperlink" Target="https://www.youtube.com/watch?v=Nf_Y4MbUCLY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53bmKYXli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53bmKYXliA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hyperlink" Target="https://www.youtube.com/watch?v=-UnFK9v_BD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Church History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48317"/>
            <a:ext cx="6400800" cy="1752600"/>
          </a:xfrm>
        </p:spPr>
        <p:txBody>
          <a:bodyPr/>
          <a:lstStyle/>
          <a:p>
            <a:r>
              <a:rPr lang="en-US" dirty="0" smtClean="0"/>
              <a:t>Medieval Christianity Part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092958" y="5797533"/>
            <a:ext cx="19482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Bangla MN"/>
                <a:cs typeface="Bangla MN"/>
              </a:rPr>
              <a:t>b</a:t>
            </a:r>
            <a:r>
              <a:rPr lang="en-US" sz="1200" dirty="0" smtClean="0">
                <a:latin typeface="Bangla MN"/>
                <a:cs typeface="Bangla MN"/>
              </a:rPr>
              <a:t>y Stephen Curto</a:t>
            </a:r>
          </a:p>
          <a:p>
            <a:r>
              <a:rPr lang="en-US" sz="1200" dirty="0">
                <a:latin typeface="Bangla MN"/>
                <a:cs typeface="Bangla MN"/>
              </a:rPr>
              <a:t>f</a:t>
            </a:r>
            <a:r>
              <a:rPr lang="en-US" sz="1200" dirty="0" smtClean="0">
                <a:latin typeface="Bangla MN"/>
                <a:cs typeface="Bangla MN"/>
              </a:rPr>
              <a:t>or Home Church</a:t>
            </a:r>
          </a:p>
          <a:p>
            <a:r>
              <a:rPr lang="en-US" sz="1200" dirty="0" smtClean="0">
                <a:latin typeface="Bangla MN"/>
                <a:cs typeface="Bangla MN"/>
              </a:rPr>
              <a:t>March 6, 2016</a:t>
            </a:r>
            <a:endParaRPr lang="en-US" sz="1200" dirty="0">
              <a:latin typeface="Bangla MN"/>
              <a:cs typeface="Bangla MN"/>
            </a:endParaRPr>
          </a:p>
        </p:txBody>
      </p:sp>
    </p:spTree>
    <p:extLst>
      <p:ext uri="{BB962C8B-B14F-4D97-AF65-F5344CB8AC3E}">
        <p14:creationId xmlns:p14="http://schemas.microsoft.com/office/powerpoint/2010/main" val="1613590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School of Athens (Raphael)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raphael-stanza-della-segnatura-the-school-of-athe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20" y="1208053"/>
            <a:ext cx="7906010" cy="550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152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anzio_01_Plato_Aristotl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494" y="117153"/>
            <a:ext cx="5526614" cy="72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05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John Wycliffe (1331-1384)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22883" cy="512046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opposed </a:t>
            </a:r>
            <a:r>
              <a:rPr lang="en-US" dirty="0" smtClean="0"/>
              <a:t>dominance of </a:t>
            </a:r>
            <a:r>
              <a:rPr lang="en-US" dirty="0"/>
              <a:t>church </a:t>
            </a:r>
            <a:endParaRPr lang="en-US" dirty="0" smtClean="0"/>
          </a:p>
          <a:p>
            <a:pPr lvl="0"/>
            <a:r>
              <a:rPr lang="en-US" dirty="0" smtClean="0"/>
              <a:t>rallied </a:t>
            </a:r>
            <a:r>
              <a:rPr lang="en-US" dirty="0"/>
              <a:t>against the pope(s)</a:t>
            </a:r>
          </a:p>
          <a:p>
            <a:pPr lvl="0"/>
            <a:r>
              <a:rPr lang="en-US" dirty="0"/>
              <a:t>argued for Bibles in possession </a:t>
            </a:r>
            <a:r>
              <a:rPr lang="en-US" dirty="0" smtClean="0"/>
              <a:t>people</a:t>
            </a:r>
            <a:endParaRPr lang="en-US" dirty="0"/>
          </a:p>
          <a:p>
            <a:pPr lvl="0"/>
            <a:r>
              <a:rPr lang="en-US" dirty="0"/>
              <a:t>opposed transubstantiation in favor of a “mystery” view</a:t>
            </a:r>
          </a:p>
          <a:p>
            <a:pPr lvl="0"/>
            <a:r>
              <a:rPr lang="en-US" dirty="0"/>
              <a:t>died of a </a:t>
            </a:r>
            <a:r>
              <a:rPr lang="en-US" dirty="0" smtClean="0"/>
              <a:t>stroke</a:t>
            </a:r>
            <a:endParaRPr lang="en-US" dirty="0"/>
          </a:p>
          <a:p>
            <a:pPr lvl="0"/>
            <a:r>
              <a:rPr lang="en-US" dirty="0" smtClean="0"/>
              <a:t>later </a:t>
            </a:r>
            <a:r>
              <a:rPr lang="en-US" dirty="0"/>
              <a:t>condemned as a heretic by the church</a:t>
            </a:r>
          </a:p>
          <a:p>
            <a:pPr lvl="0"/>
            <a:r>
              <a:rPr lang="en-US" dirty="0"/>
              <a:t>his followers </a:t>
            </a:r>
            <a:r>
              <a:rPr lang="en-US" dirty="0" smtClean="0"/>
              <a:t>promoted his views</a:t>
            </a:r>
            <a:endParaRPr lang="en-US" dirty="0"/>
          </a:p>
          <a:p>
            <a:pPr lvl="0"/>
            <a:r>
              <a:rPr lang="en-US" dirty="0"/>
              <a:t>wrote </a:t>
            </a:r>
            <a:r>
              <a:rPr lang="en-US" dirty="0" smtClean="0"/>
              <a:t>prolifically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600-johnwycliffe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20" y="1600200"/>
            <a:ext cx="3500749" cy="430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74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Going on</a:t>
            </a:r>
            <a:r>
              <a:rPr lang="is-IS" dirty="0" smtClean="0"/>
              <a:t>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Black Plague (1347-53</a:t>
            </a:r>
            <a:r>
              <a:rPr lang="en-US" dirty="0" smtClean="0"/>
              <a:t>) 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Great Western Schism (1378-1417)</a:t>
            </a:r>
          </a:p>
          <a:p>
            <a:r>
              <a:rPr lang="en-US" dirty="0"/>
              <a:t>Fall of Constantinople (May 29, 1453)</a:t>
            </a:r>
          </a:p>
          <a:p>
            <a:r>
              <a:rPr lang="en-US" dirty="0"/>
              <a:t>Spanish Inquisition (1478) </a:t>
            </a:r>
          </a:p>
        </p:txBody>
      </p:sp>
      <p:sp>
        <p:nvSpPr>
          <p:cNvPr id="4" name="Rectangle 3">
            <a:hlinkClick r:id="rId2"/>
          </p:cNvPr>
          <p:cNvSpPr/>
          <p:nvPr/>
        </p:nvSpPr>
        <p:spPr>
          <a:xfrm>
            <a:off x="6207788" y="1419719"/>
            <a:ext cx="1855201" cy="52586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hlinkClick r:id="rId3"/>
          </p:cNvPr>
          <p:cNvSpPr/>
          <p:nvPr/>
        </p:nvSpPr>
        <p:spPr>
          <a:xfrm>
            <a:off x="5889253" y="3227314"/>
            <a:ext cx="1855201" cy="525869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717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 Huss (1369-1415)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235" y="1600200"/>
            <a:ext cx="5394354" cy="5063386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/>
              <a:t>born and raised in Bohemia (current day Czechoslovakia)</a:t>
            </a:r>
          </a:p>
          <a:p>
            <a:pPr lvl="0"/>
            <a:r>
              <a:rPr lang="en-US" dirty="0"/>
              <a:t> </a:t>
            </a:r>
            <a:r>
              <a:rPr lang="en-US" dirty="0" smtClean="0"/>
              <a:t>Beliefs</a:t>
            </a:r>
            <a:endParaRPr lang="en-US" dirty="0"/>
          </a:p>
          <a:p>
            <a:pPr lvl="1"/>
            <a:r>
              <a:rPr lang="en-US" dirty="0"/>
              <a:t>held to transubstantiation</a:t>
            </a:r>
          </a:p>
          <a:p>
            <a:pPr lvl="1"/>
            <a:r>
              <a:rPr lang="en-US" dirty="0"/>
              <a:t>“an unworthy pope is not to be obeyed”</a:t>
            </a:r>
          </a:p>
          <a:p>
            <a:pPr lvl="1"/>
            <a:r>
              <a:rPr lang="en-US" dirty="0"/>
              <a:t>Bible is final </a:t>
            </a:r>
            <a:r>
              <a:rPr lang="en-US" dirty="0" smtClean="0"/>
              <a:t>authority</a:t>
            </a:r>
          </a:p>
          <a:p>
            <a:r>
              <a:rPr lang="en-US" dirty="0" smtClean="0"/>
              <a:t>Accused </a:t>
            </a:r>
            <a:r>
              <a:rPr lang="en-US" dirty="0"/>
              <a:t>of heresies by several popes</a:t>
            </a:r>
          </a:p>
          <a:p>
            <a:pPr lvl="0"/>
            <a:r>
              <a:rPr lang="en-US" dirty="0"/>
              <a:t>Burned alive for heresy</a:t>
            </a:r>
          </a:p>
          <a:p>
            <a:pPr lvl="0"/>
            <a:r>
              <a:rPr lang="en-US" dirty="0"/>
              <a:t>“I appeal to Jesus Christ, the only judge who is almighty and completely just.”</a:t>
            </a:r>
          </a:p>
          <a:p>
            <a:endParaRPr lang="en-US" dirty="0"/>
          </a:p>
        </p:txBody>
      </p:sp>
      <p:pic>
        <p:nvPicPr>
          <p:cNvPr id="4" name="Picture 3" descr="Jan_Hus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92" y="1600200"/>
            <a:ext cx="3238132" cy="473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863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/>
              </a:rPr>
              <a:t>https://www.youtube.com/watch?v=l53bmKYXliA</a:t>
            </a:r>
            <a:endParaRPr lang="en-US" dirty="0"/>
          </a:p>
          <a:p>
            <a:r>
              <a:rPr lang="en-US" dirty="0" smtClean="0"/>
              <a:t>Watch for:</a:t>
            </a:r>
          </a:p>
          <a:p>
            <a:pPr lvl="1"/>
            <a:r>
              <a:rPr lang="en-US" dirty="0" smtClean="0"/>
              <a:t>Split of Rome</a:t>
            </a:r>
          </a:p>
          <a:p>
            <a:pPr lvl="1"/>
            <a:r>
              <a:rPr lang="en-US" dirty="0" smtClean="0"/>
              <a:t>Charlemagne’s conquest for Franks</a:t>
            </a:r>
          </a:p>
          <a:p>
            <a:pPr lvl="1"/>
            <a:r>
              <a:rPr lang="en-US" dirty="0" smtClean="0"/>
              <a:t>Holy </a:t>
            </a:r>
            <a:r>
              <a:rPr lang="en-US" dirty="0"/>
              <a:t>R</a:t>
            </a:r>
            <a:r>
              <a:rPr lang="en-US" dirty="0" smtClean="0"/>
              <a:t>oman Empire</a:t>
            </a:r>
          </a:p>
          <a:p>
            <a:pPr lvl="1"/>
            <a:r>
              <a:rPr lang="en-US" dirty="0" smtClean="0"/>
              <a:t>Fall of Constantinople to Ottomans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691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Middle Ages 590-</a:t>
            </a:r>
            <a:r>
              <a:rPr lang="en-US" dirty="0" smtClean="0"/>
              <a:t>1517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Part </a:t>
            </a:r>
            <a:r>
              <a:rPr lang="en-US" dirty="0"/>
              <a:t>1)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590</a:t>
            </a:r>
            <a:r>
              <a:rPr lang="en-US" dirty="0"/>
              <a:t>-1077 (Gregory the Great – Gregory VII vs. Henry IV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Part 2)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1077</a:t>
            </a:r>
            <a:r>
              <a:rPr lang="en-US" dirty="0"/>
              <a:t>-1517 (Gregory and Henry – Martin Luther’s 95 Theses)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560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Barbarian tribes in West</a:t>
            </a:r>
          </a:p>
          <a:p>
            <a:r>
              <a:rPr lang="en-US" dirty="0" smtClean="0"/>
              <a:t>Church is stabilizing force in Europe</a:t>
            </a:r>
          </a:p>
          <a:p>
            <a:r>
              <a:rPr lang="en-US" dirty="0" smtClean="0"/>
              <a:t>Islam and Arab conquest</a:t>
            </a:r>
          </a:p>
          <a:p>
            <a:r>
              <a:rPr lang="en-US" dirty="0" smtClean="0"/>
              <a:t>Stopped by Charles Martel</a:t>
            </a:r>
          </a:p>
          <a:p>
            <a:r>
              <a:rPr lang="en-US" dirty="0" smtClean="0"/>
              <a:t>Charlemagne</a:t>
            </a:r>
          </a:p>
          <a:p>
            <a:r>
              <a:rPr lang="en-US" dirty="0" smtClean="0"/>
              <a:t>The Walk to Canossa</a:t>
            </a:r>
          </a:p>
          <a:p>
            <a:r>
              <a:rPr lang="en-US" u="sng" dirty="0">
                <a:hlinkClick r:id="rId2"/>
              </a:rPr>
              <a:t>https://www.youtube.com/watch?v=</a:t>
            </a:r>
            <a:r>
              <a:rPr lang="en-US" u="sng" dirty="0" smtClean="0">
                <a:hlinkClick r:id="rId2"/>
              </a:rPr>
              <a:t>l53bmKYXliA</a:t>
            </a:r>
            <a:endParaRPr lang="en-US" dirty="0"/>
          </a:p>
          <a:p>
            <a:pPr lvl="1"/>
            <a:r>
              <a:rPr lang="en-US" dirty="0" smtClean="0"/>
              <a:t>Start at 1:20</a:t>
            </a:r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016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Innocent III (1160-1216)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8667" y="1298222"/>
            <a:ext cx="5376333" cy="5192889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dirty="0"/>
              <a:t>Most powerful pope of medieval period</a:t>
            </a:r>
          </a:p>
          <a:p>
            <a:pPr lvl="0"/>
            <a:r>
              <a:rPr lang="en-US" dirty="0"/>
              <a:t>“The most powerful man on earth.” </a:t>
            </a:r>
          </a:p>
          <a:p>
            <a:pPr lvl="0"/>
            <a:r>
              <a:rPr lang="en-US" dirty="0"/>
              <a:t>Called 4</a:t>
            </a:r>
            <a:r>
              <a:rPr lang="en-US" baseline="30000" dirty="0"/>
              <a:t>th</a:t>
            </a:r>
            <a:r>
              <a:rPr lang="en-US" dirty="0"/>
              <a:t> Lateran Council</a:t>
            </a:r>
          </a:p>
          <a:p>
            <a:pPr lvl="1"/>
            <a:r>
              <a:rPr lang="en-US" dirty="0" smtClean="0"/>
              <a:t>Dogmatize </a:t>
            </a:r>
            <a:r>
              <a:rPr lang="en-US" dirty="0"/>
              <a:t>transubstantiation</a:t>
            </a:r>
          </a:p>
          <a:p>
            <a:pPr lvl="1"/>
            <a:r>
              <a:rPr lang="en-US" dirty="0"/>
              <a:t>Dogmatize confession to priests</a:t>
            </a:r>
          </a:p>
          <a:p>
            <a:pPr lvl="1"/>
            <a:r>
              <a:rPr lang="en-US" dirty="0"/>
              <a:t>Dogmatize papal primacy</a:t>
            </a:r>
          </a:p>
          <a:p>
            <a:pPr lvl="1"/>
            <a:r>
              <a:rPr lang="en-US" dirty="0"/>
              <a:t>Dogmatize the tithe</a:t>
            </a:r>
          </a:p>
          <a:p>
            <a:pPr lvl="1"/>
            <a:r>
              <a:rPr lang="en-US" dirty="0"/>
              <a:t>70 canons</a:t>
            </a:r>
          </a:p>
          <a:p>
            <a:pPr marL="0" lvl="0" indent="0">
              <a:buNone/>
            </a:pPr>
            <a:r>
              <a:rPr lang="en-US" dirty="0"/>
              <a:t>“A good roman catholic at 7:30 every working day would attend mass every day for resolving the sins of the previous day.</a:t>
            </a:r>
            <a:r>
              <a:rPr lang="en-US" dirty="0" smtClean="0"/>
              <a:t>” – John Hannah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Innozenz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11" t="8747" r="15960" b="6136"/>
          <a:stretch/>
        </p:blipFill>
        <p:spPr>
          <a:xfrm>
            <a:off x="5699136" y="1417638"/>
            <a:ext cx="3344967" cy="4508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52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 1095-1480’s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 </a:t>
            </a:r>
            <a:r>
              <a:rPr lang="en-US" dirty="0"/>
              <a:t>attempt by the west </a:t>
            </a:r>
            <a:r>
              <a:rPr lang="en-US" dirty="0" smtClean="0"/>
              <a:t>to: </a:t>
            </a:r>
          </a:p>
          <a:p>
            <a:pPr lvl="1"/>
            <a:r>
              <a:rPr lang="en-US" dirty="0" smtClean="0"/>
              <a:t>re</a:t>
            </a:r>
            <a:r>
              <a:rPr lang="en-US" dirty="0"/>
              <a:t>-conquer holy </a:t>
            </a:r>
            <a:r>
              <a:rPr lang="en-US" dirty="0" smtClean="0"/>
              <a:t>land</a:t>
            </a:r>
            <a:endParaRPr lang="en-US" dirty="0"/>
          </a:p>
          <a:p>
            <a:pPr lvl="1"/>
            <a:r>
              <a:rPr lang="en-US" dirty="0" smtClean="0"/>
              <a:t>reunite </a:t>
            </a:r>
            <a:r>
              <a:rPr lang="en-US" dirty="0"/>
              <a:t>east and west empires</a:t>
            </a:r>
          </a:p>
          <a:p>
            <a:r>
              <a:rPr lang="en-US" dirty="0"/>
              <a:t>1095- Council of Clermont – Pope Urban II</a:t>
            </a:r>
          </a:p>
          <a:p>
            <a:pPr lvl="1"/>
            <a:r>
              <a:rPr lang="en-US" dirty="0"/>
              <a:t>“Deus </a:t>
            </a:r>
            <a:r>
              <a:rPr lang="en-US" dirty="0" err="1"/>
              <a:t>vult</a:t>
            </a:r>
            <a:r>
              <a:rPr lang="en-US" dirty="0"/>
              <a:t>” God wills it!</a:t>
            </a:r>
          </a:p>
          <a:p>
            <a:r>
              <a:rPr lang="en-US" dirty="0" smtClean="0"/>
              <a:t>July </a:t>
            </a:r>
            <a:r>
              <a:rPr lang="en-US" dirty="0"/>
              <a:t>15 1099 crusaders take Jerusalem.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following Crusades were not as clear cut, but they continued until </a:t>
            </a:r>
            <a:r>
              <a:rPr lang="en-US" dirty="0" err="1"/>
              <a:t>aprrox</a:t>
            </a:r>
            <a:r>
              <a:rPr lang="en-US" dirty="0"/>
              <a:t> 1480’s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104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Crusades 1095-1480’s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first crusade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31" t="2789" r="20113" b="56426"/>
          <a:stretch/>
        </p:blipFill>
        <p:spPr>
          <a:xfrm rot="16370833">
            <a:off x="1515885" y="667644"/>
            <a:ext cx="5801843" cy="6892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25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Boniface VIII (1235-1303)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3003" y="1286284"/>
            <a:ext cx="4947857" cy="524888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sought to reform church through political power</a:t>
            </a:r>
          </a:p>
          <a:p>
            <a:pPr lvl="0"/>
            <a:r>
              <a:rPr lang="en-US" dirty="0"/>
              <a:t>promised indulgences to all who visited Peter’s tomb (1300)</a:t>
            </a:r>
          </a:p>
          <a:p>
            <a:pPr lvl="0"/>
            <a:r>
              <a:rPr lang="en-US" i="1" dirty="0" err="1"/>
              <a:t>U</a:t>
            </a:r>
            <a:r>
              <a:rPr lang="en-US" i="1" dirty="0" err="1" smtClean="0"/>
              <a:t>nam</a:t>
            </a:r>
            <a:r>
              <a:rPr lang="en-US" i="1" dirty="0" smtClean="0"/>
              <a:t> </a:t>
            </a:r>
            <a:r>
              <a:rPr lang="en-US" i="1" dirty="0" err="1"/>
              <a:t>Sanctam</a:t>
            </a:r>
            <a:r>
              <a:rPr lang="en-US" i="1" dirty="0"/>
              <a:t> </a:t>
            </a:r>
            <a:r>
              <a:rPr lang="en-US" dirty="0"/>
              <a:t>a papal bull reflecting the high point of papal claims to universal power (in church and in state)</a:t>
            </a:r>
          </a:p>
          <a:p>
            <a:endParaRPr lang="en-US" dirty="0"/>
          </a:p>
        </p:txBody>
      </p:sp>
      <p:pic>
        <p:nvPicPr>
          <p:cNvPr id="4" name="Picture 3" descr="8803353_108506340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74" y="1286284"/>
            <a:ext cx="3175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8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Years War (1337-1475)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4281" y="1241396"/>
            <a:ext cx="4172204" cy="5479266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Mainly between France and England</a:t>
            </a:r>
          </a:p>
          <a:p>
            <a:pPr lvl="0"/>
            <a:r>
              <a:rPr lang="en-US" dirty="0"/>
              <a:t>Joan of Arc (d. 1431)</a:t>
            </a:r>
          </a:p>
          <a:p>
            <a:pPr lvl="1"/>
            <a:r>
              <a:rPr lang="en-US" dirty="0"/>
              <a:t>Fought for France</a:t>
            </a:r>
          </a:p>
          <a:p>
            <a:pPr lvl="1"/>
            <a:r>
              <a:rPr lang="en-US" dirty="0"/>
              <a:t>Captured by English and accused of heresy</a:t>
            </a:r>
          </a:p>
          <a:p>
            <a:pPr lvl="1"/>
            <a:r>
              <a:rPr lang="en-US" dirty="0"/>
              <a:t>Burned alive</a:t>
            </a:r>
          </a:p>
          <a:p>
            <a:r>
              <a:rPr lang="en-US" dirty="0" smtClean="0"/>
              <a:t>War pilfered out due to civil unrest/general malaise </a:t>
            </a:r>
            <a:endParaRPr lang="en-US" dirty="0"/>
          </a:p>
        </p:txBody>
      </p:sp>
      <p:pic>
        <p:nvPicPr>
          <p:cNvPr id="4" name="Picture 3" descr="pict_md_dnBdYHFnYWU1Ojo8PT8oYH53YGJicCs4bXtgaTNnbG5WT0QMVEdcREpfS0wDGhYbFkJESkYIBQcPCAgVS15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69230"/>
            <a:ext cx="4614490" cy="3353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187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Renaissance (1300’s-1600’s)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1262" y="4680206"/>
            <a:ext cx="8229600" cy="1745604"/>
          </a:xfrm>
        </p:spPr>
        <p:txBody>
          <a:bodyPr>
            <a:normAutofit fontScale="92500"/>
          </a:bodyPr>
          <a:lstStyle/>
          <a:p>
            <a:pPr lvl="0"/>
            <a:r>
              <a:rPr lang="en-US" dirty="0"/>
              <a:t>“re-birth” or science, art, </a:t>
            </a:r>
            <a:r>
              <a:rPr lang="en-US" dirty="0" smtClean="0"/>
              <a:t>humanistic culture</a:t>
            </a:r>
            <a:endParaRPr lang="en-US" dirty="0"/>
          </a:p>
          <a:p>
            <a:pPr lvl="0"/>
            <a:r>
              <a:rPr lang="en-US" dirty="0"/>
              <a:t>Aristotelian ideas of reality</a:t>
            </a:r>
          </a:p>
          <a:p>
            <a:pPr lvl="0"/>
            <a:r>
              <a:rPr lang="en-US" dirty="0"/>
              <a:t>Groundwork for the enlightenment</a:t>
            </a:r>
          </a:p>
          <a:p>
            <a:endParaRPr lang="en-US" dirty="0"/>
          </a:p>
        </p:txBody>
      </p:sp>
      <p:pic>
        <p:nvPicPr>
          <p:cNvPr id="4" name="Picture 3" descr="Creación_de_Adán_(Miguel_Ángel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781" y="1274948"/>
            <a:ext cx="7220478" cy="3278190"/>
          </a:xfrm>
          <a:prstGeom prst="rect">
            <a:avLst/>
          </a:prstGeom>
        </p:spPr>
      </p:pic>
      <p:sp>
        <p:nvSpPr>
          <p:cNvPr id="5" name="Rectangle 4">
            <a:hlinkClick r:id="rId3"/>
          </p:cNvPr>
          <p:cNvSpPr/>
          <p:nvPr/>
        </p:nvSpPr>
        <p:spPr>
          <a:xfrm>
            <a:off x="7477887" y="5436459"/>
            <a:ext cx="1208913" cy="989351"/>
          </a:xfrm>
          <a:prstGeom prst="rect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49680"/>
      </p:ext>
    </p:extLst>
  </p:cSld>
  <p:clrMapOvr>
    <a:masterClrMapping/>
  </p:clrMapOvr>
</p:sld>
</file>

<file path=ppt/theme/theme1.xml><?xml version="1.0" encoding="utf-8"?>
<a:theme xmlns:a="http://schemas.openxmlformats.org/drawingml/2006/main" name="Yellow Histor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Yellow History.thmx</Template>
  <TotalTime>159</TotalTime>
  <Words>547</Words>
  <Application>Microsoft Macintosh PowerPoint</Application>
  <PresentationFormat>On-screen Show (4:3)</PresentationFormat>
  <Paragraphs>93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Yellow History</vt:lpstr>
      <vt:lpstr>Church History</vt:lpstr>
      <vt:lpstr>Middle Ages 590-1517</vt:lpstr>
      <vt:lpstr>Recap</vt:lpstr>
      <vt:lpstr>Innocent III (1160-1216)</vt:lpstr>
      <vt:lpstr>The Crusades 1095-1480’s</vt:lpstr>
      <vt:lpstr>The Crusades 1095-1480’s</vt:lpstr>
      <vt:lpstr>Boniface VIII (1235-1303)</vt:lpstr>
      <vt:lpstr>100 Years War (1337-1475)</vt:lpstr>
      <vt:lpstr>Renaissance (1300’s-1600’s)</vt:lpstr>
      <vt:lpstr>The School of Athens (Raphael)</vt:lpstr>
      <vt:lpstr>PowerPoint Presentation</vt:lpstr>
      <vt:lpstr>John Wycliffe (1331-1384)</vt:lpstr>
      <vt:lpstr>Things Going on...</vt:lpstr>
      <vt:lpstr>Jan Huss (1369-1415)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Church History</dc:title>
  <dc:creator>Stephen Curto</dc:creator>
  <cp:lastModifiedBy>Stephen Curto</cp:lastModifiedBy>
  <cp:revision>15</cp:revision>
  <cp:lastPrinted>2016-03-06T20:12:52Z</cp:lastPrinted>
  <dcterms:created xsi:type="dcterms:W3CDTF">2016-02-21T19:08:53Z</dcterms:created>
  <dcterms:modified xsi:type="dcterms:W3CDTF">2016-03-06T20:37:38Z</dcterms:modified>
</cp:coreProperties>
</file>