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90" r:id="rId19"/>
    <p:sldId id="291" r:id="rId20"/>
    <p:sldId id="292" r:id="rId21"/>
    <p:sldId id="293" r:id="rId22"/>
    <p:sldId id="270" r:id="rId23"/>
    <p:sldId id="271" r:id="rId24"/>
    <p:sldId id="268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35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A5ED-E8AB-8B44-977E-8ACE90B0554F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F235-0C00-FE43-8547-C471163C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95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Moses Through David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0778"/>
            <a:ext cx="6400800" cy="2238022"/>
          </a:xfrm>
        </p:spPr>
        <p:txBody>
          <a:bodyPr/>
          <a:lstStyle/>
          <a:p>
            <a:r>
              <a:rPr lang="en-US" dirty="0" smtClean="0"/>
              <a:t>A Survey of Exodus Through 1 Samuel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1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7242" cy="4525963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Burning bush (Ex 3:6, 13-</a:t>
            </a:r>
            <a:r>
              <a:rPr lang="en-US" dirty="0" smtClean="0">
                <a:effectLst/>
              </a:rPr>
              <a:t>15)</a:t>
            </a:r>
            <a:r>
              <a:rPr lang="en-US" dirty="0">
                <a:effectLst/>
              </a:rPr>
              <a:t>(ref Gen 32:22-32) The Name of God!</a:t>
            </a:r>
          </a:p>
          <a:p>
            <a:pPr lvl="0"/>
            <a:r>
              <a:rPr lang="en-US" dirty="0">
                <a:effectLst/>
              </a:rPr>
              <a:t>Return to Egypt and the ten Plagues (Ex 4-12)</a:t>
            </a:r>
          </a:p>
          <a:p>
            <a:pPr lvl="1"/>
            <a:r>
              <a:rPr lang="en-US" dirty="0">
                <a:effectLst/>
              </a:rPr>
              <a:t>The 10 Plagues</a:t>
            </a:r>
          </a:p>
          <a:p>
            <a:endParaRPr lang="en-US" dirty="0"/>
          </a:p>
        </p:txBody>
      </p:sp>
      <p:pic>
        <p:nvPicPr>
          <p:cNvPr id="4" name="Picture 3" descr="YHWH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88" y="1417638"/>
            <a:ext cx="3727212" cy="27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esktop:10plagu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7755" b="5442"/>
          <a:stretch/>
        </p:blipFill>
        <p:spPr bwMode="auto">
          <a:xfrm>
            <a:off x="-35560" y="0"/>
            <a:ext cx="956056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08029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Passover (Ex 12)</a:t>
            </a:r>
          </a:p>
          <a:p>
            <a:r>
              <a:rPr lang="en-US" dirty="0" smtClean="0"/>
              <a:t>Take a lamb and keep it four days</a:t>
            </a:r>
          </a:p>
          <a:p>
            <a:r>
              <a:rPr lang="en-US" dirty="0" smtClean="0"/>
              <a:t>Congregation kills their lambs together at twilight</a:t>
            </a:r>
          </a:p>
          <a:p>
            <a:r>
              <a:rPr lang="en-US" dirty="0" smtClean="0"/>
              <a:t>Blood on doorpost</a:t>
            </a:r>
          </a:p>
          <a:p>
            <a:r>
              <a:rPr lang="en-US" dirty="0" smtClean="0"/>
              <a:t>Roast and eat lamb, quickly</a:t>
            </a:r>
          </a:p>
          <a:p>
            <a:r>
              <a:rPr lang="en-US" dirty="0" smtClean="0"/>
              <a:t>The Lord will see the blood                                and pass over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9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– The Exodus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eeeeeeewith7es:Users:stephencurto:Documents:Study Helps:Maps:BIB_1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9870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84542" cy="50265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Giving the Law and the Law (Ex 19-31, Leviticus) </a:t>
            </a:r>
          </a:p>
          <a:p>
            <a:r>
              <a:rPr lang="en-US" dirty="0" smtClean="0"/>
              <a:t>10 Commandments (Ex 20)</a:t>
            </a:r>
          </a:p>
          <a:p>
            <a:r>
              <a:rPr lang="en-US" dirty="0" smtClean="0"/>
              <a:t>613 Commandments (Exodus-Deuteronomy)</a:t>
            </a:r>
          </a:p>
          <a:p>
            <a:r>
              <a:rPr lang="en-US" dirty="0" smtClean="0"/>
              <a:t>Theme/point of the law? </a:t>
            </a:r>
          </a:p>
          <a:p>
            <a:pPr lvl="1"/>
            <a:r>
              <a:rPr lang="en-US" dirty="0" smtClean="0"/>
              <a:t>Lev 19:2 “Be ye holy for I the Lord your God am Holy.”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oses_Smashing_the_Tables_of_the_La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42" y="-17633"/>
            <a:ext cx="3402257" cy="42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(Ex 19-Deut 34) CONDITIONAL</a:t>
            </a:r>
          </a:p>
          <a:p>
            <a:r>
              <a:rPr lang="en-US" dirty="0" smtClean="0"/>
              <a:t>Exodus 19:5-6 </a:t>
            </a:r>
          </a:p>
          <a:p>
            <a:pPr lvl="1"/>
            <a:r>
              <a:rPr lang="en-US" dirty="0" smtClean="0"/>
              <a:t>“IF you will… keep my covenant…”</a:t>
            </a:r>
          </a:p>
          <a:p>
            <a:pPr lvl="1"/>
            <a:r>
              <a:rPr lang="en-US" dirty="0" smtClean="0"/>
              <a:t>“A kingdom of priests and a holy nation”</a:t>
            </a:r>
          </a:p>
          <a:p>
            <a:r>
              <a:rPr lang="en-US" dirty="0" smtClean="0"/>
              <a:t>Exodus 24:7-18</a:t>
            </a:r>
          </a:p>
          <a:p>
            <a:pPr lvl="1"/>
            <a:r>
              <a:rPr lang="en-US" dirty="0" smtClean="0"/>
              <a:t>“All that YHWH has spoken we will do, and we will be obedient”</a:t>
            </a:r>
          </a:p>
          <a:p>
            <a:r>
              <a:rPr lang="en-US" dirty="0" smtClean="0"/>
              <a:t>Compare Galatians and Hebrews…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05"/>
            <a:ext cx="5891842" cy="5643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Rebellion at </a:t>
            </a:r>
            <a:r>
              <a:rPr lang="en-US" dirty="0" err="1" smtClean="0"/>
              <a:t>Kadesh</a:t>
            </a:r>
            <a:r>
              <a:rPr lang="en-US" dirty="0" smtClean="0"/>
              <a:t> </a:t>
            </a:r>
            <a:r>
              <a:rPr lang="en-US" dirty="0" err="1" smtClean="0"/>
              <a:t>Barnea</a:t>
            </a:r>
            <a:r>
              <a:rPr lang="en-US" dirty="0" smtClean="0"/>
              <a:t>        (</a:t>
            </a:r>
            <a:r>
              <a:rPr lang="en-US" dirty="0" err="1" smtClean="0"/>
              <a:t>Num</a:t>
            </a:r>
            <a:r>
              <a:rPr lang="en-US" dirty="0" smtClean="0"/>
              <a:t> 13-14)</a:t>
            </a:r>
          </a:p>
          <a:p>
            <a:r>
              <a:rPr lang="en-US" dirty="0" smtClean="0"/>
              <a:t>12 spies go in</a:t>
            </a:r>
          </a:p>
          <a:p>
            <a:r>
              <a:rPr lang="en-US" dirty="0" smtClean="0"/>
              <a:t>2 spies come out optimistic    (Caleb and Joshua)</a:t>
            </a:r>
          </a:p>
          <a:p>
            <a:r>
              <a:rPr lang="en-US" dirty="0" smtClean="0"/>
              <a:t>The people rebel</a:t>
            </a:r>
          </a:p>
          <a:p>
            <a:r>
              <a:rPr lang="en-US" dirty="0" smtClean="0"/>
              <a:t>“How long will this people despise me?” (</a:t>
            </a:r>
            <a:r>
              <a:rPr lang="en-US" dirty="0" err="1" smtClean="0"/>
              <a:t>Num</a:t>
            </a:r>
            <a:r>
              <a:rPr lang="en-US" dirty="0" smtClean="0"/>
              <a:t> 14:11)</a:t>
            </a:r>
          </a:p>
          <a:p>
            <a:r>
              <a:rPr lang="en-US" dirty="0" smtClean="0"/>
              <a:t>Moses intercedes (</a:t>
            </a:r>
            <a:r>
              <a:rPr lang="en-US" dirty="0" err="1" smtClean="0"/>
              <a:t>Num</a:t>
            </a:r>
            <a:r>
              <a:rPr lang="en-US" dirty="0" smtClean="0"/>
              <a:t> 14:13-19)</a:t>
            </a:r>
          </a:p>
          <a:p>
            <a:r>
              <a:rPr lang="en-US" dirty="0" smtClean="0"/>
              <a:t>God’s Judgment (</a:t>
            </a:r>
            <a:r>
              <a:rPr lang="en-US" dirty="0" err="1" smtClean="0"/>
              <a:t>Num</a:t>
            </a:r>
            <a:r>
              <a:rPr lang="en-US" dirty="0" smtClean="0"/>
              <a:t> 14:20-45)</a:t>
            </a:r>
          </a:p>
          <a:p>
            <a:pPr lvl="1"/>
            <a:r>
              <a:rPr lang="en-US" dirty="0" smtClean="0"/>
              <a:t>14:28-35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pies_gra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55" y="90810"/>
            <a:ext cx="3110686" cy="38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192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40 Years Wandering (</a:t>
            </a:r>
            <a:r>
              <a:rPr lang="en-US" dirty="0" err="1" smtClean="0"/>
              <a:t>Num</a:t>
            </a:r>
            <a:r>
              <a:rPr lang="en-US" dirty="0" smtClean="0"/>
              <a:t> 15-36)</a:t>
            </a:r>
          </a:p>
          <a:p>
            <a:r>
              <a:rPr lang="en-US" dirty="0" err="1" smtClean="0"/>
              <a:t>Korah’s</a:t>
            </a:r>
            <a:r>
              <a:rPr lang="en-US" dirty="0" smtClean="0"/>
              <a:t> Rebellion (</a:t>
            </a:r>
            <a:r>
              <a:rPr lang="en-US" dirty="0" err="1" smtClean="0"/>
              <a:t>Num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Aaron’s staff buds (</a:t>
            </a:r>
            <a:r>
              <a:rPr lang="en-US" dirty="0" err="1" smtClean="0"/>
              <a:t>Num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Moses Strikes Rock (</a:t>
            </a:r>
            <a:r>
              <a:rPr lang="en-US" dirty="0" err="1" smtClean="0"/>
              <a:t>Num</a:t>
            </a:r>
            <a:r>
              <a:rPr lang="en-US" dirty="0" smtClean="0"/>
              <a:t> 20)</a:t>
            </a:r>
          </a:p>
          <a:p>
            <a:r>
              <a:rPr lang="en-US" dirty="0" smtClean="0"/>
              <a:t>Bronze Serpent (</a:t>
            </a:r>
            <a:r>
              <a:rPr lang="en-US" dirty="0" err="1" smtClean="0"/>
              <a:t>Num</a:t>
            </a:r>
            <a:r>
              <a:rPr lang="en-US" dirty="0" smtClean="0"/>
              <a:t> 21)</a:t>
            </a:r>
          </a:p>
          <a:p>
            <a:r>
              <a:rPr lang="en-US" dirty="0" smtClean="0"/>
              <a:t>Balaam’s oracles (22-24)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lman_Destruction_of_Korah_Dathan_and_Abi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629076"/>
            <a:ext cx="4888385" cy="33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192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40 Years Wandering (</a:t>
            </a:r>
            <a:r>
              <a:rPr lang="en-US" dirty="0" err="1" smtClean="0"/>
              <a:t>Num</a:t>
            </a:r>
            <a:r>
              <a:rPr lang="en-US" dirty="0" smtClean="0"/>
              <a:t> 15-36)</a:t>
            </a:r>
          </a:p>
          <a:p>
            <a:r>
              <a:rPr lang="en-US" dirty="0" err="1" smtClean="0"/>
              <a:t>Korah’s</a:t>
            </a:r>
            <a:r>
              <a:rPr lang="en-US" dirty="0" smtClean="0"/>
              <a:t> Rebellion (</a:t>
            </a:r>
            <a:r>
              <a:rPr lang="en-US" dirty="0" err="1" smtClean="0"/>
              <a:t>Num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Aaron’s staff buds (</a:t>
            </a:r>
            <a:r>
              <a:rPr lang="en-US" dirty="0" err="1" smtClean="0"/>
              <a:t>Num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Moses Strikes Rock (</a:t>
            </a:r>
            <a:r>
              <a:rPr lang="en-US" dirty="0" err="1" smtClean="0"/>
              <a:t>Num</a:t>
            </a:r>
            <a:r>
              <a:rPr lang="en-US" dirty="0" smtClean="0"/>
              <a:t> 20)</a:t>
            </a:r>
          </a:p>
          <a:p>
            <a:r>
              <a:rPr lang="en-US" dirty="0" smtClean="0"/>
              <a:t>Bronze Serpent (</a:t>
            </a:r>
            <a:r>
              <a:rPr lang="en-US" dirty="0" err="1" smtClean="0"/>
              <a:t>Num</a:t>
            </a:r>
            <a:r>
              <a:rPr lang="en-US" dirty="0" smtClean="0"/>
              <a:t> 21)</a:t>
            </a:r>
          </a:p>
          <a:p>
            <a:r>
              <a:rPr lang="en-US" dirty="0" smtClean="0"/>
              <a:t>Balaam’s oracles (22-24)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200px-Aarons-r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92" y="1348613"/>
            <a:ext cx="3866236" cy="55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192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40 Years Wandering (</a:t>
            </a:r>
            <a:r>
              <a:rPr lang="en-US" dirty="0" err="1" smtClean="0"/>
              <a:t>Num</a:t>
            </a:r>
            <a:r>
              <a:rPr lang="en-US" dirty="0" smtClean="0"/>
              <a:t> 15-36)</a:t>
            </a:r>
          </a:p>
          <a:p>
            <a:r>
              <a:rPr lang="en-US" dirty="0" err="1" smtClean="0"/>
              <a:t>Korah’s</a:t>
            </a:r>
            <a:r>
              <a:rPr lang="en-US" dirty="0" smtClean="0"/>
              <a:t> Rebellion (</a:t>
            </a:r>
            <a:r>
              <a:rPr lang="en-US" dirty="0" err="1" smtClean="0"/>
              <a:t>Num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Aaron’s staff buds (</a:t>
            </a:r>
            <a:r>
              <a:rPr lang="en-US" dirty="0" err="1" smtClean="0"/>
              <a:t>Num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Moses Strikes Rock (</a:t>
            </a:r>
            <a:r>
              <a:rPr lang="en-US" dirty="0" err="1" smtClean="0"/>
              <a:t>Num</a:t>
            </a:r>
            <a:r>
              <a:rPr lang="en-US" dirty="0" smtClean="0"/>
              <a:t> 20)</a:t>
            </a:r>
          </a:p>
          <a:p>
            <a:r>
              <a:rPr lang="en-US" dirty="0" smtClean="0"/>
              <a:t>Bronze Serpent (</a:t>
            </a:r>
            <a:r>
              <a:rPr lang="en-US" dirty="0" err="1" smtClean="0"/>
              <a:t>Num</a:t>
            </a:r>
            <a:r>
              <a:rPr lang="en-US" dirty="0" smtClean="0"/>
              <a:t> 21)</a:t>
            </a:r>
          </a:p>
          <a:p>
            <a:r>
              <a:rPr lang="en-US" dirty="0" smtClean="0"/>
              <a:t>Balaam’s oracles (22-24)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Murillo,_Bartolomé_Esteban_Perez_(style)_-_Moses_striking_the_rock_-_19th_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8" r="11036"/>
          <a:stretch/>
        </p:blipFill>
        <p:spPr>
          <a:xfrm>
            <a:off x="4389120" y="1417638"/>
            <a:ext cx="4768885" cy="44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Weeks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May 1   - Moses Through David</a:t>
            </a:r>
          </a:p>
          <a:p>
            <a:pPr marL="0" indent="0">
              <a:buNone/>
            </a:pPr>
            <a:r>
              <a:rPr lang="en-US" dirty="0" smtClean="0"/>
              <a:t>May 8   - BEACH WEEKEND</a:t>
            </a:r>
          </a:p>
          <a:p>
            <a:pPr marL="0" indent="0">
              <a:buNone/>
            </a:pPr>
            <a:r>
              <a:rPr lang="en-US" dirty="0" smtClean="0"/>
              <a:t>May 15 - Kings and Prophets</a:t>
            </a:r>
          </a:p>
          <a:p>
            <a:pPr marL="0" indent="0">
              <a:buNone/>
            </a:pPr>
            <a:r>
              <a:rPr lang="en-US" dirty="0" smtClean="0"/>
              <a:t>May 22 - Ezra-Nehemiah</a:t>
            </a:r>
          </a:p>
          <a:p>
            <a:pPr marL="0" indent="0">
              <a:buNone/>
            </a:pPr>
            <a:r>
              <a:rPr lang="en-US" dirty="0" smtClean="0"/>
              <a:t>May 29 - VBS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0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192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40 Years Wandering (</a:t>
            </a:r>
            <a:r>
              <a:rPr lang="en-US" dirty="0" err="1" smtClean="0"/>
              <a:t>Num</a:t>
            </a:r>
            <a:r>
              <a:rPr lang="en-US" dirty="0" smtClean="0"/>
              <a:t> 15-36)</a:t>
            </a:r>
          </a:p>
          <a:p>
            <a:r>
              <a:rPr lang="en-US" dirty="0" err="1" smtClean="0"/>
              <a:t>Korah’s</a:t>
            </a:r>
            <a:r>
              <a:rPr lang="en-US" dirty="0" smtClean="0"/>
              <a:t> Rebellion (</a:t>
            </a:r>
            <a:r>
              <a:rPr lang="en-US" dirty="0" err="1" smtClean="0"/>
              <a:t>Num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Aaron’s staff buds (</a:t>
            </a:r>
            <a:r>
              <a:rPr lang="en-US" dirty="0" err="1" smtClean="0"/>
              <a:t>Num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Moses Strikes Rock (</a:t>
            </a:r>
            <a:r>
              <a:rPr lang="en-US" dirty="0" err="1" smtClean="0"/>
              <a:t>Num</a:t>
            </a:r>
            <a:r>
              <a:rPr lang="en-US" dirty="0" smtClean="0"/>
              <a:t> 20)</a:t>
            </a:r>
          </a:p>
          <a:p>
            <a:r>
              <a:rPr lang="en-US" dirty="0" smtClean="0"/>
              <a:t>Bronze Serpent (</a:t>
            </a:r>
            <a:r>
              <a:rPr lang="en-US" dirty="0" err="1" smtClean="0"/>
              <a:t>Num</a:t>
            </a:r>
            <a:r>
              <a:rPr lang="en-US" dirty="0" smtClean="0"/>
              <a:t> 21)</a:t>
            </a:r>
          </a:p>
          <a:p>
            <a:r>
              <a:rPr lang="en-US" dirty="0" smtClean="0"/>
              <a:t>Balaam’s oracles (22-24)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steban_March_-_Moisés_y_la_serpiente_de_met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r="4572"/>
          <a:stretch/>
        </p:blipFill>
        <p:spPr>
          <a:xfrm>
            <a:off x="4389120" y="1280829"/>
            <a:ext cx="4754880" cy="48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192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40 Years Wandering (</a:t>
            </a:r>
            <a:r>
              <a:rPr lang="en-US" dirty="0" err="1" smtClean="0"/>
              <a:t>Num</a:t>
            </a:r>
            <a:r>
              <a:rPr lang="en-US" dirty="0" smtClean="0"/>
              <a:t> 15-36)</a:t>
            </a:r>
          </a:p>
          <a:p>
            <a:r>
              <a:rPr lang="en-US" dirty="0" err="1" smtClean="0"/>
              <a:t>Korah’s</a:t>
            </a:r>
            <a:r>
              <a:rPr lang="en-US" dirty="0" smtClean="0"/>
              <a:t> Rebellion (</a:t>
            </a:r>
            <a:r>
              <a:rPr lang="en-US" dirty="0" err="1" smtClean="0"/>
              <a:t>Num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Aaron’s staff buds (</a:t>
            </a:r>
            <a:r>
              <a:rPr lang="en-US" dirty="0" err="1" smtClean="0"/>
              <a:t>Num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Moses Strikes Rock (</a:t>
            </a:r>
            <a:r>
              <a:rPr lang="en-US" dirty="0" err="1" smtClean="0"/>
              <a:t>Num</a:t>
            </a:r>
            <a:r>
              <a:rPr lang="en-US" dirty="0" smtClean="0"/>
              <a:t> 20)</a:t>
            </a:r>
          </a:p>
          <a:p>
            <a:r>
              <a:rPr lang="en-US" dirty="0" smtClean="0"/>
              <a:t>Bronze Serpent (</a:t>
            </a:r>
            <a:r>
              <a:rPr lang="en-US" dirty="0" err="1" smtClean="0"/>
              <a:t>Num</a:t>
            </a:r>
            <a:r>
              <a:rPr lang="en-US" dirty="0" smtClean="0"/>
              <a:t> 21)</a:t>
            </a:r>
          </a:p>
          <a:p>
            <a:r>
              <a:rPr lang="en-US" dirty="0" smtClean="0"/>
              <a:t>Balaam’s oracles (22-24)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embrandt_Harmensz._van_Rijn_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53" y="1417638"/>
            <a:ext cx="400410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Deuteronomy (Second Law)</a:t>
            </a:r>
          </a:p>
          <a:p>
            <a:r>
              <a:rPr lang="en-US" dirty="0" smtClean="0"/>
              <a:t>Recounts History</a:t>
            </a:r>
          </a:p>
          <a:p>
            <a:r>
              <a:rPr lang="en-US" dirty="0" smtClean="0"/>
              <a:t>Recounts laws</a:t>
            </a:r>
          </a:p>
          <a:p>
            <a:r>
              <a:rPr lang="en-US" dirty="0" smtClean="0"/>
              <a:t>Predicts future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17:14-20 (“When you have a king…” ????)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28 (Blessings AND Curses)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30:2-6 (land and circumcision)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32 (The whole story)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Major Shifts in the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From </a:t>
            </a:r>
            <a:r>
              <a:rPr lang="en-US" dirty="0">
                <a:effectLst/>
              </a:rPr>
              <a:t>single characters to nation</a:t>
            </a:r>
          </a:p>
          <a:p>
            <a:pPr lvl="0"/>
            <a:r>
              <a:rPr lang="en-US" dirty="0">
                <a:effectLst/>
              </a:rPr>
              <a:t>From Abrahamic Covenant to Mosaic Covenant </a:t>
            </a:r>
          </a:p>
          <a:p>
            <a:pPr lvl="0"/>
            <a:r>
              <a:rPr lang="en-US" dirty="0">
                <a:effectLst/>
              </a:rPr>
              <a:t>From broad rule to specific </a:t>
            </a:r>
            <a:r>
              <a:rPr lang="en-US" dirty="0" smtClean="0">
                <a:effectLst/>
              </a:rPr>
              <a:t>law</a:t>
            </a:r>
          </a:p>
          <a:p>
            <a:pPr lvl="0"/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Why?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Joshua begins conquering land (starting with Jericho) (1-6)</a:t>
            </a:r>
          </a:p>
          <a:p>
            <a:pPr lvl="1"/>
            <a:r>
              <a:rPr lang="en-US" dirty="0" err="1">
                <a:effectLst/>
              </a:rPr>
              <a:t>Rahab</a:t>
            </a:r>
            <a:r>
              <a:rPr lang="en-US" dirty="0">
                <a:effectLst/>
              </a:rPr>
              <a:t> and the spies (2)</a:t>
            </a:r>
          </a:p>
          <a:p>
            <a:pPr lvl="0"/>
            <a:r>
              <a:rPr lang="en-US" dirty="0" smtClean="0">
                <a:effectLst/>
              </a:rPr>
              <a:t>Josh </a:t>
            </a:r>
            <a:r>
              <a:rPr lang="en-US" dirty="0">
                <a:effectLst/>
              </a:rPr>
              <a:t>8:30-35 (Covenant renewal)</a:t>
            </a:r>
          </a:p>
          <a:p>
            <a:pPr lvl="0"/>
            <a:r>
              <a:rPr lang="en-US" dirty="0">
                <a:effectLst/>
              </a:rPr>
              <a:t>Josh 13 (Lands not conquered)</a:t>
            </a:r>
          </a:p>
          <a:p>
            <a:pPr lvl="1"/>
            <a:r>
              <a:rPr lang="en-US" dirty="0">
                <a:effectLst/>
              </a:rPr>
              <a:t>“You are old and there remains very much land to possess.)</a:t>
            </a:r>
          </a:p>
          <a:p>
            <a:pPr lvl="0"/>
            <a:r>
              <a:rPr lang="en-US" dirty="0">
                <a:effectLst/>
              </a:rPr>
              <a:t>Josh 24:14-28 (Covenant renewal)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ocuments:Study Helps:Maps:BIB_1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9" y="0"/>
            <a:ext cx="6234289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15111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Judges 2:11 (It takes 2 chapters for them to forget their promises)</a:t>
            </a:r>
          </a:p>
          <a:p>
            <a:pPr lvl="0"/>
            <a:r>
              <a:rPr lang="en-US" dirty="0">
                <a:effectLst/>
              </a:rPr>
              <a:t>Theme of Judges: 21:25 “In those days there was no king in Israel. Everyone did what was right in his own eyes.”</a:t>
            </a:r>
          </a:p>
          <a:p>
            <a:pPr lvl="0"/>
            <a:r>
              <a:rPr lang="en-US" dirty="0">
                <a:effectLst/>
              </a:rPr>
              <a:t>The cycle of the judges</a:t>
            </a:r>
          </a:p>
          <a:p>
            <a:pPr lvl="0"/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ocuments:Study Helps:Maps:Tab49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55408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6824" cy="4525963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during the period of the judges</a:t>
            </a:r>
          </a:p>
          <a:p>
            <a:pPr lvl="0"/>
            <a:r>
              <a:rPr lang="en-US" dirty="0">
                <a:effectLst/>
              </a:rPr>
              <a:t>a Moabite </a:t>
            </a:r>
          </a:p>
          <a:p>
            <a:pPr lvl="0"/>
            <a:r>
              <a:rPr lang="en-US" dirty="0">
                <a:effectLst/>
              </a:rPr>
              <a:t>grafted into Israel</a:t>
            </a:r>
          </a:p>
          <a:p>
            <a:pPr lvl="0"/>
            <a:r>
              <a:rPr lang="en-US" dirty="0">
                <a:effectLst/>
              </a:rPr>
              <a:t>mother of </a:t>
            </a:r>
            <a:r>
              <a:rPr lang="en-US" dirty="0" err="1">
                <a:effectLst/>
              </a:rPr>
              <a:t>Obed</a:t>
            </a:r>
            <a:r>
              <a:rPr lang="en-US" dirty="0">
                <a:effectLst/>
              </a:rPr>
              <a:t>, father of Jesse, Father of David…</a:t>
            </a:r>
          </a:p>
          <a:p>
            <a:endParaRPr lang="en-US" dirty="0"/>
          </a:p>
        </p:txBody>
      </p:sp>
      <p:pic>
        <p:nvPicPr>
          <p:cNvPr id="4" name="Picture 3" descr="ru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3" y="1849969"/>
            <a:ext cx="4454143" cy="29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effectLst/>
              </a:rPr>
              <a:t>during the period of the judges</a:t>
            </a:r>
          </a:p>
          <a:p>
            <a:pPr lvl="0"/>
            <a:r>
              <a:rPr lang="en-US" dirty="0">
                <a:effectLst/>
              </a:rPr>
              <a:t>Hannah prays for son (1 Sam 2)</a:t>
            </a:r>
          </a:p>
          <a:p>
            <a:pPr lvl="0"/>
            <a:r>
              <a:rPr lang="en-US" dirty="0">
                <a:effectLst/>
              </a:rPr>
              <a:t>The Lord Calls Samuel (1 Sam 3)</a:t>
            </a:r>
          </a:p>
          <a:p>
            <a:pPr lvl="0"/>
            <a:r>
              <a:rPr lang="en-US" dirty="0">
                <a:effectLst/>
              </a:rPr>
              <a:t>Samuel Judges Israel (1 Sam 7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Israel Demands a king (1 Sam 8)</a:t>
            </a:r>
          </a:p>
          <a:p>
            <a:pPr lvl="1"/>
            <a:r>
              <a:rPr lang="en-US" dirty="0">
                <a:effectLst/>
              </a:rPr>
              <a:t>Refer to </a:t>
            </a:r>
            <a:r>
              <a:rPr lang="en-US" dirty="0" err="1">
                <a:effectLst/>
              </a:rPr>
              <a:t>Deut</a:t>
            </a:r>
            <a:r>
              <a:rPr lang="en-US" dirty="0">
                <a:effectLst/>
              </a:rPr>
              <a:t> 17:14-20</a:t>
            </a:r>
          </a:p>
          <a:p>
            <a:pPr lvl="1"/>
            <a:r>
              <a:rPr lang="en-US" dirty="0">
                <a:effectLst/>
              </a:rPr>
              <a:t>8:4-9 (Israel rejects God)</a:t>
            </a:r>
          </a:p>
          <a:p>
            <a:pPr lvl="1"/>
            <a:r>
              <a:rPr lang="en-US" dirty="0">
                <a:effectLst/>
              </a:rPr>
              <a:t>8:19-22 “That we may be like all the other nations” (Refer to theme of the law)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9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4" name="Picture 3" descr="795px-The_Fall_of_Man-1616-Hendrik_Goltz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09" y="1587027"/>
            <a:ext cx="3332134" cy="21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Chosen and anointed by Samuel (1 Sam 9-10)</a:t>
            </a:r>
          </a:p>
          <a:p>
            <a:pPr lvl="0"/>
            <a:r>
              <a:rPr lang="en-US" dirty="0">
                <a:effectLst/>
              </a:rPr>
              <a:t>Saul as a successful leader (1 Sam 11-13)</a:t>
            </a:r>
          </a:p>
          <a:p>
            <a:pPr lvl="0"/>
            <a:r>
              <a:rPr lang="en-US" dirty="0">
                <a:effectLst/>
              </a:rPr>
              <a:t>Saul as an unsuccessful leader (1 Sam 13-31)</a:t>
            </a:r>
          </a:p>
          <a:p>
            <a:pPr lvl="0"/>
            <a:r>
              <a:rPr lang="en-US" dirty="0">
                <a:effectLst/>
              </a:rPr>
              <a:t>1 Sam 13:14 “the Lord has sought out a man after his own heart…”</a:t>
            </a:r>
          </a:p>
          <a:p>
            <a:endParaRPr lang="en-US" dirty="0"/>
          </a:p>
        </p:txBody>
      </p:sp>
      <p:pic>
        <p:nvPicPr>
          <p:cNvPr id="4" name="Picture 3" descr="king-sau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31" y="4694012"/>
            <a:ext cx="5962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Shifts?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5" name="Picture 4" descr="1846_Edward_Hicks_Noahs_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36" y="1251972"/>
            <a:ext cx="3567027" cy="28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4" name="Picture 3" descr="Marten_van_Valckenborch_Tower_of_babel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0" y="1242513"/>
            <a:ext cx="3961616" cy="27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6" name="Picture 5" descr="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5111"/>
          <a:stretch/>
        </p:blipFill>
        <p:spPr>
          <a:xfrm>
            <a:off x="5445350" y="1417639"/>
            <a:ext cx="3698649" cy="2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6" name="Picture 5" descr="The-Sacrifice-of-Abrah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0" y="529663"/>
            <a:ext cx="2761029" cy="36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Seed Promised (Gen 3:15)</a:t>
            </a:r>
          </a:p>
          <a:p>
            <a:pPr lvl="0"/>
            <a:r>
              <a:rPr lang="en-US" dirty="0">
                <a:effectLst/>
              </a:rPr>
              <a:t>Noah</a:t>
            </a:r>
          </a:p>
          <a:p>
            <a:pPr lvl="0"/>
            <a:r>
              <a:rPr lang="en-US" dirty="0">
                <a:effectLst/>
              </a:rPr>
              <a:t>Babel</a:t>
            </a:r>
          </a:p>
          <a:p>
            <a:pPr lvl="0"/>
            <a:r>
              <a:rPr lang="en-US" dirty="0">
                <a:effectLst/>
              </a:rPr>
              <a:t>Abraham</a:t>
            </a:r>
          </a:p>
          <a:p>
            <a:pPr lvl="0"/>
            <a:r>
              <a:rPr lang="en-US" dirty="0">
                <a:effectLst/>
              </a:rPr>
              <a:t>Isaac</a:t>
            </a:r>
          </a:p>
          <a:p>
            <a:pPr lvl="1"/>
            <a:r>
              <a:rPr lang="en-US" dirty="0">
                <a:effectLst/>
              </a:rPr>
              <a:t>Abrahamic Covenant reiterated to Isaac (26:3-5)</a:t>
            </a:r>
          </a:p>
          <a:p>
            <a:pPr lvl="0"/>
            <a:r>
              <a:rPr lang="en-US" dirty="0">
                <a:effectLst/>
              </a:rPr>
              <a:t>Jacob</a:t>
            </a:r>
          </a:p>
          <a:p>
            <a:pPr lvl="1"/>
            <a:r>
              <a:rPr lang="en-US" dirty="0">
                <a:effectLst/>
              </a:rPr>
              <a:t>Abrahamic Covenant reiterated to Jacob (28:13-15)</a:t>
            </a:r>
          </a:p>
          <a:p>
            <a:endParaRPr lang="en-US" dirty="0"/>
          </a:p>
        </p:txBody>
      </p:sp>
      <p:pic>
        <p:nvPicPr>
          <p:cNvPr id="4" name="Picture 3" descr="8287529_or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59" y="0"/>
            <a:ext cx="3388341" cy="43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Abrahamic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(Gen 12, 13, 15) UNCONDITIONAL</a:t>
            </a:r>
          </a:p>
          <a:p>
            <a:r>
              <a:rPr lang="en-US" dirty="0" smtClean="0"/>
              <a:t>Land – “To your offspring I will give this land” (12:7) “From the Nile to the Euphrates” (15:18-20)</a:t>
            </a:r>
          </a:p>
          <a:p>
            <a:r>
              <a:rPr lang="en-US" dirty="0" smtClean="0"/>
              <a:t>Seed – “Make you a great nation” (12:2) numerous as “dust” (13:16) and “stars” (15:5)</a:t>
            </a:r>
          </a:p>
          <a:p>
            <a:r>
              <a:rPr lang="en-US" dirty="0" smtClean="0"/>
              <a:t>Blessing – “Bless those who bless you… in you, all the families of the earth shall be blessed.” (12:3)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0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1229</Words>
  <Application>Microsoft Macintosh PowerPoint</Application>
  <PresentationFormat>On-screen Show (4:3)</PresentationFormat>
  <Paragraphs>185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Moses Through David</vt:lpstr>
      <vt:lpstr>A Look at the Weeks Ahead</vt:lpstr>
      <vt:lpstr>Review</vt:lpstr>
      <vt:lpstr>Review</vt:lpstr>
      <vt:lpstr>Review</vt:lpstr>
      <vt:lpstr>Review</vt:lpstr>
      <vt:lpstr>Review</vt:lpstr>
      <vt:lpstr>Review</vt:lpstr>
      <vt:lpstr>Abrahamic Covenant</vt:lpstr>
      <vt:lpstr>Moses</vt:lpstr>
      <vt:lpstr>PowerPoint Presentation</vt:lpstr>
      <vt:lpstr>Moses</vt:lpstr>
      <vt:lpstr>Moses – The Exodus</vt:lpstr>
      <vt:lpstr>Moses</vt:lpstr>
      <vt:lpstr>Mosaic Covenant</vt:lpstr>
      <vt:lpstr>Moses</vt:lpstr>
      <vt:lpstr>Moses</vt:lpstr>
      <vt:lpstr>Moses</vt:lpstr>
      <vt:lpstr>Moses</vt:lpstr>
      <vt:lpstr>Moses</vt:lpstr>
      <vt:lpstr>Moses</vt:lpstr>
      <vt:lpstr>Moses</vt:lpstr>
      <vt:lpstr>Major Shifts in the Story </vt:lpstr>
      <vt:lpstr>Joshua</vt:lpstr>
      <vt:lpstr>PowerPoint Presentation</vt:lpstr>
      <vt:lpstr>Judges</vt:lpstr>
      <vt:lpstr>PowerPoint Presentation</vt:lpstr>
      <vt:lpstr>Ruth</vt:lpstr>
      <vt:lpstr>Samuel</vt:lpstr>
      <vt:lpstr>Saul</vt:lpstr>
      <vt:lpstr>Major Shifts?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 Through David</dc:title>
  <dc:creator>Stephen Curto</dc:creator>
  <cp:lastModifiedBy>Stephen Curto</cp:lastModifiedBy>
  <cp:revision>5</cp:revision>
  <dcterms:created xsi:type="dcterms:W3CDTF">2016-05-01T18:26:30Z</dcterms:created>
  <dcterms:modified xsi:type="dcterms:W3CDTF">2016-05-01T22:37:42Z</dcterms:modified>
</cp:coreProperties>
</file>