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5" r:id="rId9"/>
    <p:sldId id="266" r:id="rId10"/>
    <p:sldId id="262" r:id="rId11"/>
    <p:sldId id="267" r:id="rId12"/>
    <p:sldId id="263" r:id="rId13"/>
    <p:sldId id="264" r:id="rId14"/>
    <p:sldId id="268" r:id="rId15"/>
    <p:sldId id="269" r:id="rId16"/>
    <p:sldId id="270" r:id="rId17"/>
    <p:sldId id="272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48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F114-C669-AB4A-80BC-AAD399A6A444}" type="datetimeFigureOut">
              <a:rPr lang="en-US" smtClean="0"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4501-479E-8043-A701-5B9586B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Testament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3087"/>
            <a:ext cx="6400800" cy="1752600"/>
          </a:xfrm>
        </p:spPr>
        <p:txBody>
          <a:bodyPr/>
          <a:lstStyle/>
          <a:p>
            <a:r>
              <a:rPr lang="en-US" dirty="0" smtClean="0"/>
              <a:t>A Survey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31956" y="5855051"/>
            <a:ext cx="2212044" cy="1177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effectLst>
                  <a:outerShdw blurRad="12700" dist="63500" dir="2700000" algn="tl" rotWithShape="0">
                    <a:schemeClr val="tx1"/>
                  </a:outerShdw>
                </a:effectLst>
                <a:latin typeface="Tahom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12700" dist="63500" dir="2700000" algn="tl" rotWithShape="0">
                    <a:schemeClr val="tx1"/>
                  </a:outerShdw>
                </a:effectLst>
                <a:latin typeface="Tahom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12700" dist="63500" dir="2700000" algn="tl" rotWithShape="0">
                    <a:schemeClr val="tx1"/>
                  </a:outerShdw>
                </a:effectLst>
                <a:latin typeface="Tahom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12700" dist="63500" dir="2700000" algn="tl" rotWithShape="0">
                    <a:schemeClr val="tx1"/>
                  </a:outerShdw>
                </a:effectLst>
                <a:latin typeface="Tahom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12700" dist="63500" dir="2700000" algn="tl" rotWithShape="0">
                    <a:schemeClr val="tx1"/>
                  </a:outerShdw>
                </a:effectLst>
                <a:latin typeface="Tahom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By Stephen Curto</a:t>
            </a:r>
          </a:p>
          <a:p>
            <a:r>
              <a:rPr lang="en-US" sz="1400" dirty="0" smtClean="0"/>
              <a:t>For Home Group</a:t>
            </a:r>
          </a:p>
          <a:p>
            <a:r>
              <a:rPr lang="en-US" sz="1400" dirty="0" smtClean="0"/>
              <a:t>July 3, 2016</a:t>
            </a:r>
          </a:p>
        </p:txBody>
      </p:sp>
    </p:spTree>
    <p:extLst>
      <p:ext uri="{BB962C8B-B14F-4D97-AF65-F5344CB8AC3E}">
        <p14:creationId xmlns:p14="http://schemas.microsoft.com/office/powerpoint/2010/main" val="159298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280"/>
            <a:ext cx="8229600" cy="496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The Acts of the Apostles)</a:t>
            </a:r>
          </a:p>
          <a:p>
            <a:r>
              <a:rPr lang="en-US" dirty="0" smtClean="0"/>
              <a:t>Written </a:t>
            </a:r>
            <a:r>
              <a:rPr lang="en-US" dirty="0"/>
              <a:t>as a second volume to Luke’s Gospel to record the events after the resurrection. </a:t>
            </a:r>
          </a:p>
          <a:p>
            <a:r>
              <a:rPr lang="en-US" dirty="0" smtClean="0"/>
              <a:t>Shows </a:t>
            </a:r>
            <a:r>
              <a:rPr lang="en-US" dirty="0"/>
              <a:t>the going out of the gospel to Judea, and Samaria, and the ends of the earth.</a:t>
            </a:r>
          </a:p>
          <a:p>
            <a:r>
              <a:rPr lang="en-US" dirty="0" smtClean="0"/>
              <a:t>1st </a:t>
            </a:r>
            <a:r>
              <a:rPr lang="en-US" dirty="0"/>
              <a:t>half: The Apostles in Jerusalem</a:t>
            </a:r>
          </a:p>
          <a:p>
            <a:r>
              <a:rPr lang="en-US" dirty="0" smtClean="0"/>
              <a:t>2nd </a:t>
            </a:r>
            <a:r>
              <a:rPr lang="en-US" dirty="0"/>
              <a:t>Half: Paul travelling the world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2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43"/>
            <a:ext cx="8229600" cy="1143000"/>
          </a:xfrm>
        </p:spPr>
        <p:txBody>
          <a:bodyPr/>
          <a:lstStyle/>
          <a:p>
            <a:r>
              <a:rPr lang="en-US" dirty="0" smtClean="0"/>
              <a:t>Pauline Epistles</a:t>
            </a:r>
            <a:endParaRPr lang="en-US" dirty="0"/>
          </a:p>
        </p:txBody>
      </p:sp>
      <p:pic>
        <p:nvPicPr>
          <p:cNvPr id="4" name="Picture 3" descr="Probably_Valentin_de_Boulogne_-_Saint_Paul_Writing_His_Epistles_-_Google_Art_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3" y="1583213"/>
            <a:ext cx="6000918" cy="44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75300"/>
              </p:ext>
            </p:extLst>
          </p:nvPr>
        </p:nvGraphicFramePr>
        <p:xfrm>
          <a:off x="0" y="0"/>
          <a:ext cx="9144000" cy="6847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9504"/>
                <a:gridCol w="1276770"/>
                <a:gridCol w="2088212"/>
                <a:gridCol w="4149514"/>
              </a:tblGrid>
              <a:tr h="215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solidFill>
                            <a:schemeClr val="bg1"/>
                          </a:solidFill>
                          <a:effectLst/>
                        </a:rPr>
                        <a:t>Book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solidFill>
                            <a:schemeClr val="bg1"/>
                          </a:solidFill>
                          <a:effectLst/>
                        </a:rPr>
                        <a:t>Year Written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solidFill>
                            <a:schemeClr val="bg1"/>
                          </a:solidFill>
                          <a:effectLst/>
                        </a:rPr>
                        <a:t>Written From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solidFill>
                            <a:schemeClr val="bg1"/>
                          </a:solidFill>
                          <a:effectLst/>
                        </a:rPr>
                        <a:t>Theme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8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Romans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ru-RU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Corinth (3rd Journey)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Gospel of righteousness from God.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Corinthians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Ephesus (3rd Journey)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Spirit of God working in a worldly local Church.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 Corinthians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Macedonia (3rd Journey)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 personal appeal from Paul to reject false teachers.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Galatians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40-49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Antioch of Syria (After 1st Journey)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grace of God which is better than the law.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Ephesians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Rome (Captivity)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The church of God, a mystery. 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8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Philippians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chemeClr val="bg1"/>
                          </a:solidFill>
                          <a:effectLst/>
                        </a:rPr>
                        <a:t>60-61</a:t>
                      </a:r>
                      <a:endParaRPr lang="uk-UA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Rome (Captivity)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 letter of encouragement and thanks.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Colossians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chemeClr val="bg1"/>
                          </a:solidFill>
                          <a:effectLst/>
                        </a:rPr>
                        <a:t>60-61</a:t>
                      </a:r>
                      <a:endParaRPr lang="uk-UA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Rome (Captivity)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 defense of the deity of Christ in the face of 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heresy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 Thessalonians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50-54</a:t>
                      </a:r>
                      <a:endParaRPr lang="uk-UA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Corinth (2nd Journey)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 letter of encouragement in the face of persecution.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 Thessalonians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chemeClr val="bg1"/>
                          </a:solidFill>
                          <a:effectLst/>
                        </a:rPr>
                        <a:t>50-54</a:t>
                      </a:r>
                      <a:endParaRPr lang="uk-UA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Corinth (2nd Journey)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 commendation of growth and instruction on "the Day of the Lord."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 Timothy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solidFill>
                            <a:schemeClr val="bg1"/>
                          </a:solidFill>
                          <a:effectLst/>
                        </a:rPr>
                        <a:t>63-66</a:t>
                      </a:r>
                      <a:endParaRPr lang="is-I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Macedonia? (Before 2nd captivity?)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An encouragement to a young pastor on how to lead his church.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2 Timothy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is-I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Rome (2nd Captivity)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An encouragement to a young pastor to persevere in the face of hardship.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Titus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solidFill>
                            <a:schemeClr val="bg1"/>
                          </a:solidFill>
                          <a:effectLst/>
                        </a:rPr>
                        <a:t>63-66</a:t>
                      </a:r>
                      <a:endParaRPr lang="is-I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Macedonia? (Before 2nd captivity?)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 encouragement to a young pastor on how grace promotes good works.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Philemon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solidFill>
                            <a:schemeClr val="bg1"/>
                          </a:solidFill>
                          <a:effectLst/>
                        </a:rPr>
                        <a:t>60-62</a:t>
                      </a:r>
                      <a:endParaRPr lang="is-I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Rome (Captivity)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 appeal to view Christian slaves as brothers and forgive those who wrong you.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8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fli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9" y="1405759"/>
            <a:ext cx="3349097" cy="202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59"/>
            <a:ext cx="8229600" cy="1143000"/>
          </a:xfrm>
        </p:spPr>
        <p:txBody>
          <a:bodyPr/>
          <a:lstStyle/>
          <a:p>
            <a:r>
              <a:rPr lang="en-US" dirty="0" smtClean="0"/>
              <a:t>General Epistles</a:t>
            </a:r>
            <a:endParaRPr lang="en-US" dirty="0"/>
          </a:p>
        </p:txBody>
      </p:sp>
      <p:pic>
        <p:nvPicPr>
          <p:cNvPr id="5" name="Picture 4" descr="molten-metal-571823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39" y="3346034"/>
            <a:ext cx="3680419" cy="3424515"/>
          </a:xfrm>
          <a:prstGeom prst="rect">
            <a:avLst/>
          </a:prstGeom>
        </p:spPr>
      </p:pic>
      <p:pic>
        <p:nvPicPr>
          <p:cNvPr id="8" name="Picture 7" descr="GP___Hall_of_faith_6736524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12" y="1405759"/>
            <a:ext cx="3423563" cy="2285823"/>
          </a:xfrm>
          <a:prstGeom prst="rect">
            <a:avLst/>
          </a:prstGeom>
        </p:spPr>
      </p:pic>
      <p:pic>
        <p:nvPicPr>
          <p:cNvPr id="4" name="Picture 3" descr="6056ebf7a658f43aea1a274a153ed65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" y="4023583"/>
            <a:ext cx="3164610" cy="2027726"/>
          </a:xfrm>
          <a:prstGeom prst="rect">
            <a:avLst/>
          </a:prstGeom>
        </p:spPr>
      </p:pic>
      <p:pic>
        <p:nvPicPr>
          <p:cNvPr id="6" name="Picture 5" descr="faithdeedsJame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" y="1405759"/>
            <a:ext cx="3084568" cy="2617824"/>
          </a:xfrm>
          <a:prstGeom prst="rect">
            <a:avLst/>
          </a:prstGeom>
        </p:spPr>
      </p:pic>
      <p:pic>
        <p:nvPicPr>
          <p:cNvPr id="9" name="Picture 8" descr="mirr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38" y="3670058"/>
            <a:ext cx="3088561" cy="22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70201"/>
              </p:ext>
            </p:extLst>
          </p:nvPr>
        </p:nvGraphicFramePr>
        <p:xfrm>
          <a:off x="0" y="3"/>
          <a:ext cx="9144000" cy="6859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0149"/>
                <a:gridCol w="1442374"/>
                <a:gridCol w="2131267"/>
                <a:gridCol w="4300210"/>
              </a:tblGrid>
              <a:tr h="753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Book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Year Written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Author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Theme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Hebrews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Paul? Luke? Apollos? Barnabas?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superiority of Christ to all previous revelation.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James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45-48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James (Brother of Jesus)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 practical holiness brought by the Spirit.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Peter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Daily living as an alien in a foreign land. </a:t>
                      </a:r>
                    </a:p>
                  </a:txBody>
                  <a:tcPr marL="12700" marR="12700" marT="12700" marB="0" anchor="ctr"/>
                </a:tc>
              </a:tr>
              <a:tr h="751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Peter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warning against false teachers.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60-65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How to love each other while rejecting false teachers. 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 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60-65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short encouragement to right belief and practice.</a:t>
                      </a:r>
                    </a:p>
                  </a:txBody>
                  <a:tcPr marL="12700" marR="12700" marT="12700" marB="0" anchor="ctr"/>
                </a:tc>
              </a:tr>
              <a:tr h="767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60-65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John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short note on resolving church quarrels.</a:t>
                      </a:r>
                    </a:p>
                  </a:txBody>
                  <a:tcPr marL="12700" marR="12700" marT="12700" marB="0" anchor="ctr"/>
                </a:tc>
              </a:tr>
              <a:tr h="751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Jude (Brother of Jesus)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 warning against false teachers.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Prophetic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510" y="1600200"/>
            <a:ext cx="405828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Revelation</a:t>
            </a:r>
            <a:endParaRPr lang="en-US" dirty="0"/>
          </a:p>
          <a:p>
            <a:r>
              <a:rPr lang="en-US" dirty="0" smtClean="0"/>
              <a:t>Tells </a:t>
            </a:r>
            <a:r>
              <a:rPr lang="en-US" dirty="0"/>
              <a:t>the end of the story that began in Genesis 3</a:t>
            </a:r>
          </a:p>
          <a:p>
            <a:r>
              <a:rPr lang="en-US" dirty="0" smtClean="0"/>
              <a:t>Major </a:t>
            </a:r>
            <a:r>
              <a:rPr lang="en-US" dirty="0"/>
              <a:t>theme: the worship of God for his holiness and justice.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e-seven-seals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28732"/>
          <a:stretch/>
        </p:blipFill>
        <p:spPr>
          <a:xfrm>
            <a:off x="0" y="1600199"/>
            <a:ext cx="3132002" cy="1305505"/>
          </a:xfrm>
          <a:prstGeom prst="rect">
            <a:avLst/>
          </a:prstGeom>
        </p:spPr>
      </p:pic>
      <p:pic>
        <p:nvPicPr>
          <p:cNvPr id="5" name="Picture 4" descr="three-trumpets-garry-ga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3379" r="8181"/>
          <a:stretch/>
        </p:blipFill>
        <p:spPr>
          <a:xfrm>
            <a:off x="1636125" y="3056371"/>
            <a:ext cx="2454187" cy="1721141"/>
          </a:xfrm>
          <a:prstGeom prst="rect">
            <a:avLst/>
          </a:prstGeom>
        </p:spPr>
      </p:pic>
      <p:pic>
        <p:nvPicPr>
          <p:cNvPr id="6" name="Picture 5" descr="bowl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540" y1="16237" x2="14540" y2="16237"/>
                        <a14:foregroundMark x1="6785" y1="13660" x2="6785" y2="13660"/>
                        <a14:foregroundMark x1="96607" y1="44072" x2="96607" y2="44072"/>
                        <a14:foregroundMark x1="97254" y1="39948" x2="97254" y2="39948"/>
                        <a14:foregroundMark x1="97254" y1="38402" x2="97254" y2="38402"/>
                        <a14:foregroundMark x1="69952" y1="26804" x2="69952" y2="26804"/>
                        <a14:foregroundMark x1="72052" y1="27320" x2="72052" y2="27320"/>
                        <a14:foregroundMark x1="77706" y1="27577" x2="77706" y2="27577"/>
                        <a14:foregroundMark x1="84330" y1="29381" x2="84330" y2="29381"/>
                        <a14:foregroundMark x1="12116" y1="5928" x2="12116" y2="5928"/>
                        <a14:foregroundMark x1="37157" y1="2577" x2="37157" y2="2577"/>
                        <a14:foregroundMark x1="49111" y1="5670" x2="49111" y2="5670"/>
                        <a14:foregroundMark x1="50404" y1="5670" x2="50404" y2="5670"/>
                        <a14:foregroundMark x1="46204" y1="3866" x2="46204" y2="3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7512"/>
            <a:ext cx="2936150" cy="18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t-survey-tim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7"/>
            <a:ext cx="9144000" cy="55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t-survey-time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543" r="64206" b="20081"/>
          <a:stretch/>
        </p:blipFill>
        <p:spPr>
          <a:xfrm>
            <a:off x="0" y="-865661"/>
            <a:ext cx="9144000" cy="79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t-survey-time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21503" r="33967" b="3587"/>
          <a:stretch/>
        </p:blipFill>
        <p:spPr>
          <a:xfrm>
            <a:off x="1" y="-861826"/>
            <a:ext cx="9144000" cy="84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t-survey-timeli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1" t="17459"/>
          <a:stretch/>
        </p:blipFill>
        <p:spPr>
          <a:xfrm>
            <a:off x="1" y="-369456"/>
            <a:ext cx="9394842" cy="75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048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Books</a:t>
            </a:r>
          </a:p>
          <a:p>
            <a:pPr lvl="1"/>
            <a:r>
              <a:rPr lang="en-US" dirty="0" smtClean="0"/>
              <a:t>	The Four Gospels and Acts </a:t>
            </a:r>
          </a:p>
          <a:p>
            <a:r>
              <a:rPr lang="en-US" dirty="0" smtClean="0"/>
              <a:t>Pauline Epistles</a:t>
            </a:r>
          </a:p>
          <a:p>
            <a:pPr lvl="1"/>
            <a:r>
              <a:rPr lang="en-US" dirty="0" smtClean="0"/>
              <a:t>Romans-Philemon</a:t>
            </a:r>
          </a:p>
          <a:p>
            <a:r>
              <a:rPr lang="en-US" dirty="0" smtClean="0"/>
              <a:t>General Epistles</a:t>
            </a:r>
          </a:p>
          <a:p>
            <a:pPr lvl="1"/>
            <a:r>
              <a:rPr lang="en-US" dirty="0" smtClean="0"/>
              <a:t>Hebrews-Jude</a:t>
            </a:r>
          </a:p>
          <a:p>
            <a:r>
              <a:rPr lang="en-US" dirty="0" smtClean="0"/>
              <a:t>Prophetic Book</a:t>
            </a:r>
          </a:p>
          <a:p>
            <a:pPr lvl="1"/>
            <a:r>
              <a:rPr lang="en-US" dirty="0" smtClean="0"/>
              <a:t>Revelation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7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21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Forget not…</a:t>
            </a:r>
          </a:p>
          <a:p>
            <a:r>
              <a:rPr lang="en-US" dirty="0" smtClean="0"/>
              <a:t>Their Context</a:t>
            </a:r>
          </a:p>
          <a:p>
            <a:pPr lvl="1"/>
            <a:r>
              <a:rPr lang="en-US" dirty="0" smtClean="0"/>
              <a:t>Their Jewishness</a:t>
            </a:r>
          </a:p>
          <a:p>
            <a:pPr lvl="1"/>
            <a:r>
              <a:rPr lang="en-US" dirty="0" smtClean="0"/>
              <a:t>Their Time (1st Century)</a:t>
            </a:r>
          </a:p>
          <a:p>
            <a:pPr lvl="1"/>
            <a:r>
              <a:rPr lang="en-US" dirty="0" smtClean="0"/>
              <a:t>Their genre (history)</a:t>
            </a:r>
          </a:p>
          <a:p>
            <a:r>
              <a:rPr lang="en-US" dirty="0" smtClean="0"/>
              <a:t>Their Point</a:t>
            </a:r>
          </a:p>
          <a:p>
            <a:pPr lvl="1"/>
            <a:r>
              <a:rPr lang="en-US" dirty="0" smtClean="0"/>
              <a:t>to record the first coming</a:t>
            </a:r>
          </a:p>
          <a:p>
            <a:pPr lvl="1"/>
            <a:r>
              <a:rPr lang="en-US" dirty="0" smtClean="0"/>
              <a:t>Not to tell the whole story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3" y="2170969"/>
            <a:ext cx="3586301" cy="23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presentation_of_the_Sower's_parab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6" y="2980799"/>
            <a:ext cx="2062509" cy="1550609"/>
          </a:xfrm>
          <a:prstGeom prst="rect">
            <a:avLst/>
          </a:prstGeom>
        </p:spPr>
      </p:pic>
      <p:pic>
        <p:nvPicPr>
          <p:cNvPr id="6" name="Picture 5" descr="1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95" y="2078079"/>
            <a:ext cx="1866855" cy="124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976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Themes</a:t>
            </a:r>
          </a:p>
          <a:p>
            <a:r>
              <a:rPr lang="en-US" dirty="0" smtClean="0"/>
              <a:t>The Kingdom of God</a:t>
            </a:r>
          </a:p>
          <a:p>
            <a:r>
              <a:rPr lang="en-US" dirty="0" smtClean="0"/>
              <a:t>The rejection of the Messiah</a:t>
            </a:r>
          </a:p>
          <a:p>
            <a:r>
              <a:rPr lang="en-US" dirty="0" smtClean="0"/>
              <a:t>The striking of the heel (Gen 3:15)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ustardSe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06" y="1417638"/>
            <a:ext cx="2084215" cy="1563161"/>
          </a:xfrm>
          <a:prstGeom prst="rect">
            <a:avLst/>
          </a:prstGeom>
        </p:spPr>
      </p:pic>
      <p:pic>
        <p:nvPicPr>
          <p:cNvPr id="5" name="Picture 4" descr="dreamstime_xxl_3183716512675407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32" y="1122321"/>
            <a:ext cx="1698248" cy="955758"/>
          </a:xfrm>
          <a:prstGeom prst="rect">
            <a:avLst/>
          </a:prstGeom>
        </p:spPr>
      </p:pic>
      <p:pic>
        <p:nvPicPr>
          <p:cNvPr id="7" name="Picture 6" descr="Pearl-of-great-Pric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13" y="3323271"/>
            <a:ext cx="1656267" cy="1325014"/>
          </a:xfrm>
          <a:prstGeom prst="rect">
            <a:avLst/>
          </a:prstGeom>
        </p:spPr>
      </p:pic>
      <p:pic>
        <p:nvPicPr>
          <p:cNvPr id="10" name="Picture 9" descr="serpen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8" b="11122"/>
          <a:stretch/>
        </p:blipFill>
        <p:spPr>
          <a:xfrm>
            <a:off x="5080516" y="4727119"/>
            <a:ext cx="3032831" cy="20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6976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Major </a:t>
            </a:r>
            <a:r>
              <a:rPr lang="en-US" dirty="0" smtClean="0"/>
              <a:t>Characters</a:t>
            </a:r>
          </a:p>
          <a:p>
            <a:r>
              <a:rPr lang="en-US" dirty="0" smtClean="0"/>
              <a:t>Jesus</a:t>
            </a:r>
          </a:p>
          <a:p>
            <a:r>
              <a:rPr lang="en-US" dirty="0" smtClean="0"/>
              <a:t>The Twelve</a:t>
            </a:r>
          </a:p>
          <a:p>
            <a:r>
              <a:rPr lang="en-US" dirty="0" smtClean="0"/>
              <a:t>Priests and Elders</a:t>
            </a:r>
          </a:p>
          <a:p>
            <a:r>
              <a:rPr lang="en-US" dirty="0" smtClean="0"/>
              <a:t>John the Baptist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 descr="Valentin_de_Boulogne,_Last_Su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00" y="1600200"/>
            <a:ext cx="4977483" cy="31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144" y="1417638"/>
            <a:ext cx="4725656" cy="5276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Matthew: The gospel of the kingdom and the king.</a:t>
            </a:r>
          </a:p>
          <a:p>
            <a:r>
              <a:rPr lang="en-US" dirty="0" smtClean="0"/>
              <a:t>Records more teachings about the kingdom of heaven than any other</a:t>
            </a:r>
          </a:p>
          <a:p>
            <a:r>
              <a:rPr lang="en-US" dirty="0" smtClean="0"/>
              <a:t>Likely written to a Jewish audience</a:t>
            </a:r>
          </a:p>
          <a:p>
            <a:r>
              <a:rPr lang="en-US" dirty="0" smtClean="0"/>
              <a:t>Key emphasis on showing the proofs from the OT of Jesus’s claim to be Messiah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7941-bigthumbnai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8634"/>
          <a:stretch/>
        </p:blipFill>
        <p:spPr>
          <a:xfrm>
            <a:off x="150697" y="1934208"/>
            <a:ext cx="3703000" cy="37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77559" cy="5211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Mark: The gospel of action.</a:t>
            </a:r>
          </a:p>
          <a:p>
            <a:r>
              <a:rPr lang="en-US" dirty="0" smtClean="0"/>
              <a:t>Punchy writing style  </a:t>
            </a:r>
            <a:r>
              <a:rPr lang="en-US" sz="2000" dirty="0" smtClean="0"/>
              <a:t>(</a:t>
            </a:r>
            <a:r>
              <a:rPr lang="el-GR" sz="2000" dirty="0" smtClean="0"/>
              <a:t>ευθυς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euthus</a:t>
            </a:r>
            <a:r>
              <a:rPr lang="el-GR" sz="2000" i="1" dirty="0" smtClean="0"/>
              <a:t> </a:t>
            </a:r>
            <a:r>
              <a:rPr lang="en-US" sz="2000" dirty="0" smtClean="0"/>
              <a:t>immediately)</a:t>
            </a:r>
          </a:p>
          <a:p>
            <a:r>
              <a:rPr lang="en-US" dirty="0" smtClean="0"/>
              <a:t>The shortest</a:t>
            </a:r>
          </a:p>
          <a:p>
            <a:r>
              <a:rPr lang="en-US" dirty="0" smtClean="0"/>
              <a:t>Records Jesus’s actions without much interpretation of the meaning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llywood-clapboard-clipart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59" y="1417638"/>
            <a:ext cx="4709241" cy="46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758" y="1600200"/>
            <a:ext cx="4252042" cy="498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Luke: The gospel of order.</a:t>
            </a:r>
          </a:p>
          <a:p>
            <a:r>
              <a:rPr lang="en-US" dirty="0" smtClean="0"/>
              <a:t>Likely written to a largely Hellenistic audience</a:t>
            </a:r>
          </a:p>
          <a:p>
            <a:r>
              <a:rPr lang="en-US" dirty="0" smtClean="0"/>
              <a:t>High-level Greek vocabulary</a:t>
            </a:r>
          </a:p>
          <a:p>
            <a:r>
              <a:rPr lang="en-US" dirty="0" smtClean="0"/>
              <a:t>Was written “to present an orderly account” </a:t>
            </a:r>
          </a:p>
          <a:p>
            <a:endParaRPr lang="en-US" dirty="0"/>
          </a:p>
        </p:txBody>
      </p:sp>
      <p:pic>
        <p:nvPicPr>
          <p:cNvPr id="4" name="Picture 3" descr="Chaos-Ord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250" y1="22874" x2="15250" y2="22874"/>
                        <a14:foregroundMark x1="33500" y1="39296" x2="33500" y2="39296"/>
                        <a14:foregroundMark x1="33500" y1="53372" x2="33500" y2="53372"/>
                        <a14:foregroundMark x1="51500" y1="16716" x2="51500" y2="16716"/>
                        <a14:foregroundMark x1="66000" y1="43109" x2="66000" y2="43109"/>
                        <a14:foregroundMark x1="81250" y1="23460" x2="81250" y2="23460"/>
                        <a14:foregroundMark x1="12000" y1="31378" x2="12000" y2="31378"/>
                        <a14:foregroundMark x1="6250" y1="24047" x2="6250" y2="24047"/>
                        <a14:foregroundMark x1="8500" y1="14076" x2="8500" y2="14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6" y="2044755"/>
            <a:ext cx="4105920" cy="350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Books - Gospels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55" y="1350138"/>
            <a:ext cx="4946317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John: The gospel of love.</a:t>
            </a:r>
          </a:p>
          <a:p>
            <a:r>
              <a:rPr lang="en-US" dirty="0" smtClean="0"/>
              <a:t>The most unique material/stories. </a:t>
            </a:r>
          </a:p>
          <a:p>
            <a:r>
              <a:rPr lang="en-US" dirty="0" smtClean="0"/>
              <a:t>Written to get you to “believe that Jesus is the Christ, the Son of God, and that by believing you may have life in his name.”</a:t>
            </a:r>
          </a:p>
          <a:p>
            <a:r>
              <a:rPr lang="en-US" dirty="0" smtClean="0"/>
              <a:t>Records 7 major miracles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e_Four_L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78" y="1417638"/>
            <a:ext cx="3096157" cy="48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744</Words>
  <Application>Microsoft Macintosh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New Testament</vt:lpstr>
      <vt:lpstr>Overview</vt:lpstr>
      <vt:lpstr>Historical Books - Gospels</vt:lpstr>
      <vt:lpstr>Historical Books - Gospels</vt:lpstr>
      <vt:lpstr>Historical Books - Gospels</vt:lpstr>
      <vt:lpstr>Historical Books - Gospels</vt:lpstr>
      <vt:lpstr>Historical Books - Gospels</vt:lpstr>
      <vt:lpstr>Historical Books - Gospels</vt:lpstr>
      <vt:lpstr>Historical Books - Gospels</vt:lpstr>
      <vt:lpstr>Historical Books - Acts</vt:lpstr>
      <vt:lpstr>Pauline Epistles</vt:lpstr>
      <vt:lpstr>PowerPoint Presentation</vt:lpstr>
      <vt:lpstr>General Epistles</vt:lpstr>
      <vt:lpstr>PowerPoint Presentation</vt:lpstr>
      <vt:lpstr>Prophetic Book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Testament</dc:title>
  <dc:creator>Stephen Curto</dc:creator>
  <cp:lastModifiedBy>Stephen Curto</cp:lastModifiedBy>
  <cp:revision>11</cp:revision>
  <dcterms:created xsi:type="dcterms:W3CDTF">2016-07-03T16:22:37Z</dcterms:created>
  <dcterms:modified xsi:type="dcterms:W3CDTF">2016-07-03T21:02:32Z</dcterms:modified>
</cp:coreProperties>
</file>