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7" r:id="rId6"/>
    <p:sldId id="268" r:id="rId7"/>
    <p:sldId id="261" r:id="rId8"/>
    <p:sldId id="265" r:id="rId9"/>
    <p:sldId id="263" r:id="rId10"/>
    <p:sldId id="260" r:id="rId11"/>
    <p:sldId id="264" r:id="rId12"/>
    <p:sldId id="266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F2B92"/>
    <a:srgbClr val="0446D7"/>
    <a:srgbClr val="481987"/>
    <a:srgbClr val="3A51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589"/>
    <p:restoredTop sz="94701"/>
  </p:normalViewPr>
  <p:slideViewPr>
    <p:cSldViewPr snapToGrid="0" snapToObjects="1">
      <p:cViewPr varScale="1">
        <p:scale>
          <a:sx n="88" d="100"/>
          <a:sy n="88" d="100"/>
        </p:scale>
        <p:origin x="216" y="3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notesMaster" Target="notesMasters/notesMaster1.xml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8A5C05-54D7-7B47-B8C3-5D2030BE3F27}" type="datetimeFigureOut">
              <a:rPr lang="en-US" smtClean="0"/>
              <a:t>2/19/17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396DA9-3C3A-5B43-AD07-C42C2E08A1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4646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2399671"/>
            <a:ext cx="9144000" cy="2387600"/>
          </a:xfrm>
        </p:spPr>
        <p:txBody>
          <a:bodyPr anchor="ctr"/>
          <a:lstStyle>
            <a:lvl1pPr algn="ctr">
              <a:defRPr sz="6000">
                <a:solidFill>
                  <a:srgbClr val="1F2B9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787271"/>
            <a:ext cx="9144000" cy="1371989"/>
          </a:xfrm>
        </p:spPr>
        <p:txBody>
          <a:bodyPr>
            <a:normAutofit/>
          </a:bodyPr>
          <a:lstStyle>
            <a:lvl1pPr marL="0" indent="0" algn="ctr">
              <a:buNone/>
              <a:defRPr sz="3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4FB45-09C5-1048-8348-A09664A149CE}" type="datetimeFigureOut">
              <a:rPr lang="en-US" smtClean="0"/>
              <a:t>2/19/17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53930-9BE2-4C41-ADD6-A5EDCB4395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419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4FB45-09C5-1048-8348-A09664A149CE}" type="datetimeFigureOut">
              <a:rPr lang="en-US" smtClean="0"/>
              <a:t>2/19/17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53930-9BE2-4C41-ADD6-A5EDCB4395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8544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4FB45-09C5-1048-8348-A09664A149CE}" type="datetimeFigureOut">
              <a:rPr lang="en-US" smtClean="0"/>
              <a:t>2/19/17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53930-9BE2-4C41-ADD6-A5EDCB4395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0501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36576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lIns="274320" tIns="91440" rIns="9144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4FB45-09C5-1048-8348-A09664A149CE}" type="datetimeFigureOut">
              <a:rPr lang="en-US" smtClean="0"/>
              <a:t>2/19/17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53930-9BE2-4C41-ADD6-A5EDCB4395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045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4FB45-09C5-1048-8348-A09664A149CE}" type="datetimeFigureOut">
              <a:rPr lang="en-US" smtClean="0"/>
              <a:t>2/19/17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53930-9BE2-4C41-ADD6-A5EDCB4395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9567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4FB45-09C5-1048-8348-A09664A149CE}" type="datetimeFigureOut">
              <a:rPr lang="en-US" smtClean="0"/>
              <a:t>2/19/17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53930-9BE2-4C41-ADD6-A5EDCB4395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988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4FB45-09C5-1048-8348-A09664A149CE}" type="datetimeFigureOut">
              <a:rPr lang="en-US" smtClean="0"/>
              <a:t>2/19/17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53930-9BE2-4C41-ADD6-A5EDCB4395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5507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4FB45-09C5-1048-8348-A09664A149CE}" type="datetimeFigureOut">
              <a:rPr lang="en-US" smtClean="0"/>
              <a:t>2/19/17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53930-9BE2-4C41-ADD6-A5EDCB4395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24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4FB45-09C5-1048-8348-A09664A149CE}" type="datetimeFigureOut">
              <a:rPr lang="en-US" smtClean="0"/>
              <a:t>2/19/17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53930-9BE2-4C41-ADD6-A5EDCB4395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8526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4FB45-09C5-1048-8348-A09664A149CE}" type="datetimeFigureOut">
              <a:rPr lang="en-US" smtClean="0"/>
              <a:t>2/19/17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53930-9BE2-4C41-ADD6-A5EDCB4395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4028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4FB45-09C5-1048-8348-A09664A149CE}" type="datetimeFigureOut">
              <a:rPr lang="en-US" smtClean="0"/>
              <a:t>2/19/17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53930-9BE2-4C41-ADD6-A5EDCB4395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8141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690688"/>
            <a:ext cx="10515600" cy="44862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84FB45-09C5-1048-8348-A09664A149CE}" type="datetimeFigureOut">
              <a:rPr lang="en-US" smtClean="0"/>
              <a:t>2/19/17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953930-9BE2-4C41-ADD6-A5EDCB4395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70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000" b="1" kern="1200">
          <a:ln w="3175">
            <a:solidFill>
              <a:schemeClr val="tx1">
                <a:alpha val="77000"/>
              </a:schemeClr>
            </a:solidFill>
          </a:ln>
          <a:solidFill>
            <a:srgbClr val="1F2B92"/>
          </a:solidFill>
          <a:latin typeface="Eurostile" charset="0"/>
          <a:ea typeface="Eurostile" charset="0"/>
          <a:cs typeface="Eurostile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3800" b="1" kern="1200">
          <a:solidFill>
            <a:srgbClr val="481987"/>
          </a:solidFill>
          <a:latin typeface="Eurostile" charset="0"/>
          <a:ea typeface="Eurostile" charset="0"/>
          <a:cs typeface="Eurostile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3400" b="1" kern="1200">
          <a:solidFill>
            <a:srgbClr val="481987"/>
          </a:solidFill>
          <a:latin typeface="Eurostile" charset="0"/>
          <a:ea typeface="Eurostile" charset="0"/>
          <a:cs typeface="Eurostile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3000" b="1" kern="1200">
          <a:solidFill>
            <a:srgbClr val="481987"/>
          </a:solidFill>
          <a:latin typeface="Eurostile" charset="0"/>
          <a:ea typeface="Eurostile" charset="0"/>
          <a:cs typeface="Eurostile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600" b="1" kern="1200">
          <a:solidFill>
            <a:srgbClr val="481987"/>
          </a:solidFill>
          <a:latin typeface="Eurostile" charset="0"/>
          <a:ea typeface="Eurostile" charset="0"/>
          <a:cs typeface="Eurostile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600" b="1" kern="1200">
          <a:solidFill>
            <a:srgbClr val="481987"/>
          </a:solidFill>
          <a:latin typeface="Eurostile" charset="0"/>
          <a:ea typeface="Eurostile" charset="0"/>
          <a:cs typeface="Eurostile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7200" dirty="0" smtClean="0"/>
              <a:t>Pneumatology</a:t>
            </a:r>
            <a:endParaRPr lang="en-US" sz="7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308310"/>
            <a:ext cx="9144000" cy="1371989"/>
          </a:xfrm>
        </p:spPr>
        <p:txBody>
          <a:bodyPr/>
          <a:lstStyle/>
          <a:p>
            <a:r>
              <a:rPr lang="en-US" dirty="0" smtClean="0"/>
              <a:t>“Words About the Spirit”</a:t>
            </a:r>
            <a:endParaRPr lang="en-US" dirty="0"/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9586654" y="6110180"/>
            <a:ext cx="1689847" cy="8337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3429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ln w="3175">
                  <a:solidFill>
                    <a:schemeClr val="tx1"/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12700" dist="38100" dir="2700000" algn="tl" rotWithShape="0">
                    <a:srgbClr val="000000">
                      <a:alpha val="98000"/>
                    </a:srgbClr>
                  </a:outerShdw>
                </a:effectLst>
                <a:latin typeface="Helvetica"/>
                <a:ea typeface="+mn-ea"/>
                <a:cs typeface="+mn-cs"/>
              </a:defRPr>
            </a:lvl1pPr>
            <a:lvl2pPr marL="342900" indent="0" algn="ctr" defTabSz="3429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ln w="3175">
                  <a:solidFill>
                    <a:schemeClr val="tx1"/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12700" dist="38100" dir="2700000" algn="tl" rotWithShape="0">
                    <a:srgbClr val="000000">
                      <a:alpha val="98000"/>
                    </a:srgbClr>
                  </a:outerShdw>
                </a:effectLst>
                <a:latin typeface="Helvetica"/>
                <a:ea typeface="+mn-ea"/>
                <a:cs typeface="+mn-cs"/>
              </a:defRPr>
            </a:lvl2pPr>
            <a:lvl3pPr marL="685800" indent="0" algn="ctr" defTabSz="342900" rtl="0" eaLnBrk="1" latinLnBrk="0" hangingPunct="1">
              <a:spcBef>
                <a:spcPct val="20000"/>
              </a:spcBef>
              <a:buFont typeface="Arial"/>
              <a:buNone/>
              <a:defRPr sz="2600" kern="1200">
                <a:ln w="3175">
                  <a:solidFill>
                    <a:schemeClr val="tx1"/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12700" dist="38100" dir="2700000" algn="tl" rotWithShape="0">
                    <a:srgbClr val="000000">
                      <a:alpha val="98000"/>
                    </a:srgbClr>
                  </a:outerShdw>
                </a:effectLst>
                <a:latin typeface="Helvetica"/>
                <a:ea typeface="+mn-ea"/>
                <a:cs typeface="+mn-cs"/>
              </a:defRPr>
            </a:lvl3pPr>
            <a:lvl4pPr marL="1028700" indent="0" algn="ctr" defTabSz="3429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ln w="3175">
                  <a:solidFill>
                    <a:schemeClr val="tx1"/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12700" dist="38100" dir="2700000" algn="tl" rotWithShape="0">
                    <a:srgbClr val="000000">
                      <a:alpha val="98000"/>
                    </a:srgbClr>
                  </a:outerShdw>
                </a:effectLst>
                <a:latin typeface="Helvetica"/>
                <a:ea typeface="+mn-ea"/>
                <a:cs typeface="+mn-cs"/>
              </a:defRPr>
            </a:lvl4pPr>
            <a:lvl5pPr marL="1371600" indent="0" algn="ctr" defTabSz="3429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ln w="3175">
                  <a:solidFill>
                    <a:schemeClr val="tx1"/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12700" dist="38100" dir="2700000" algn="tl" rotWithShape="0">
                    <a:srgbClr val="000000">
                      <a:alpha val="98000"/>
                    </a:srgbClr>
                  </a:outerShdw>
                </a:effectLst>
                <a:latin typeface="Helvetica"/>
                <a:ea typeface="+mn-ea"/>
                <a:cs typeface="+mn-cs"/>
              </a:defRPr>
            </a:lvl5pPr>
            <a:lvl6pPr marL="1714500" indent="0" algn="ctr" defTabSz="342900" rtl="0" eaLnBrk="1" latinLnBrk="0" hangingPunct="1">
              <a:spcBef>
                <a:spcPct val="20000"/>
              </a:spcBef>
              <a:buFont typeface="Arial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342900" rtl="0" eaLnBrk="1" latinLnBrk="0" hangingPunct="1">
              <a:spcBef>
                <a:spcPct val="20000"/>
              </a:spcBef>
              <a:buFont typeface="Arial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342900" rtl="0" eaLnBrk="1" latinLnBrk="0" hangingPunct="1">
              <a:spcBef>
                <a:spcPct val="20000"/>
              </a:spcBef>
              <a:buFont typeface="Arial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342900" rtl="0" eaLnBrk="1" latinLnBrk="0" hangingPunct="1">
              <a:spcBef>
                <a:spcPct val="20000"/>
              </a:spcBef>
              <a:buFont typeface="Arial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fontAlgn="auto">
              <a:spcAft>
                <a:spcPts val="0"/>
              </a:spcAft>
              <a:defRPr/>
            </a:pPr>
            <a:r>
              <a:rPr lang="en-US" sz="1200" dirty="0" smtClean="0">
                <a:ln w="3175">
                  <a:noFill/>
                </a:ln>
                <a:solidFill>
                  <a:srgbClr val="481987"/>
                </a:solidFill>
                <a:effectLst>
                  <a:outerShdw dist="63500" dir="2700000" algn="tl" rotWithShape="0">
                    <a:srgbClr val="000000"/>
                  </a:outerShdw>
                </a:effectLst>
              </a:rPr>
              <a:t>By Stephen </a:t>
            </a:r>
            <a:r>
              <a:rPr lang="en-US" sz="1200" dirty="0" err="1" smtClean="0">
                <a:ln w="3175">
                  <a:noFill/>
                </a:ln>
                <a:solidFill>
                  <a:srgbClr val="481987"/>
                </a:solidFill>
                <a:effectLst>
                  <a:outerShdw dist="63500" dir="2700000" algn="tl" rotWithShape="0">
                    <a:srgbClr val="000000"/>
                  </a:outerShdw>
                </a:effectLst>
              </a:rPr>
              <a:t>Curto</a:t>
            </a:r>
            <a:endParaRPr lang="en-US" sz="1200" dirty="0" smtClean="0">
              <a:ln w="3175">
                <a:noFill/>
              </a:ln>
              <a:solidFill>
                <a:srgbClr val="481987"/>
              </a:solidFill>
              <a:effectLst>
                <a:outerShdw dist="63500" dir="2700000" algn="tl" rotWithShape="0">
                  <a:srgbClr val="000000"/>
                </a:outerShdw>
              </a:effectLst>
            </a:endParaRPr>
          </a:p>
          <a:p>
            <a:pPr algn="r" fontAlgn="auto">
              <a:spcAft>
                <a:spcPts val="0"/>
              </a:spcAft>
              <a:defRPr/>
            </a:pPr>
            <a:r>
              <a:rPr lang="en-US" sz="1200" dirty="0" smtClean="0">
                <a:ln w="3175">
                  <a:noFill/>
                </a:ln>
                <a:solidFill>
                  <a:srgbClr val="481987"/>
                </a:solidFill>
                <a:effectLst>
                  <a:outerShdw dist="63500" dir="2700000" algn="tl" rotWithShape="0">
                    <a:srgbClr val="000000"/>
                  </a:outerShdw>
                </a:effectLst>
              </a:rPr>
              <a:t>For </a:t>
            </a:r>
            <a:r>
              <a:rPr lang="en-US" sz="1200" dirty="0" err="1" smtClean="0">
                <a:ln w="3175">
                  <a:noFill/>
                </a:ln>
                <a:solidFill>
                  <a:srgbClr val="481987"/>
                </a:solidFill>
                <a:effectLst>
                  <a:outerShdw dist="63500" dir="2700000" algn="tl" rotWithShape="0">
                    <a:srgbClr val="000000"/>
                  </a:outerShdw>
                </a:effectLst>
              </a:rPr>
              <a:t>Homegroup</a:t>
            </a:r>
            <a:endParaRPr lang="en-US" sz="1200" dirty="0" smtClean="0">
              <a:ln w="3175">
                <a:noFill/>
              </a:ln>
              <a:solidFill>
                <a:srgbClr val="481987"/>
              </a:solidFill>
              <a:effectLst>
                <a:outerShdw dist="63500" dir="2700000" algn="tl" rotWithShape="0">
                  <a:srgbClr val="000000"/>
                </a:outerShdw>
              </a:effectLst>
            </a:endParaRPr>
          </a:p>
          <a:p>
            <a:pPr algn="r" fontAlgn="auto">
              <a:spcAft>
                <a:spcPts val="0"/>
              </a:spcAft>
              <a:defRPr/>
            </a:pPr>
            <a:r>
              <a:rPr lang="en-US" sz="1200" smtClean="0">
                <a:ln w="3175">
                  <a:noFill/>
                </a:ln>
                <a:solidFill>
                  <a:srgbClr val="481987"/>
                </a:solidFill>
                <a:effectLst>
                  <a:outerShdw dist="63500" dir="2700000" algn="tl" rotWithShape="0">
                    <a:srgbClr val="000000"/>
                  </a:outerShdw>
                </a:effectLst>
              </a:rPr>
              <a:t>February 12, </a:t>
            </a:r>
            <a:r>
              <a:rPr lang="en-US" sz="1200" dirty="0" smtClean="0">
                <a:ln w="3175">
                  <a:noFill/>
                </a:ln>
                <a:solidFill>
                  <a:srgbClr val="481987"/>
                </a:solidFill>
                <a:effectLst>
                  <a:outerShdw dist="63500" dir="2700000" algn="tl" rotWithShape="0">
                    <a:srgbClr val="000000"/>
                  </a:outerShdw>
                </a:effectLst>
              </a:rPr>
              <a:t>2017</a:t>
            </a:r>
            <a:endParaRPr lang="en-US" sz="1200" dirty="0">
              <a:ln w="3175">
                <a:noFill/>
              </a:ln>
              <a:solidFill>
                <a:srgbClr val="481987"/>
              </a:solidFill>
              <a:effectLst>
                <a:outerShdw dist="63500" dir="2700000" algn="tl" rotWithShape="0">
                  <a:srgbClr val="000000"/>
                </a:outerShdw>
              </a:effectLst>
            </a:endParaRPr>
          </a:p>
        </p:txBody>
      </p:sp>
      <p:pic>
        <p:nvPicPr>
          <p:cNvPr id="5" name="Picture 4" descr="logo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7600" y="6173789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7070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Gifting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73495883"/>
              </p:ext>
            </p:extLst>
          </p:nvPr>
        </p:nvGraphicFramePr>
        <p:xfrm>
          <a:off x="571144" y="1490923"/>
          <a:ext cx="11049711" cy="50655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75180"/>
                <a:gridCol w="3487711"/>
                <a:gridCol w="2446341"/>
                <a:gridCol w="1699367"/>
                <a:gridCol w="1641112"/>
              </a:tblGrid>
              <a:tr h="857659">
                <a:tc>
                  <a:txBody>
                    <a:bodyPr/>
                    <a:lstStyle/>
                    <a:p>
                      <a:r>
                        <a:rPr lang="en-US" sz="2400" dirty="0"/>
                        <a:t>Romans 12:6-8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1 Corinthians 12:8-10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1 Corinthians 12:28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Ephesians 4:11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1 Peter 4:11</a:t>
                      </a:r>
                    </a:p>
                  </a:txBody>
                  <a:tcPr anchor="ctr"/>
                </a:tc>
              </a:tr>
              <a:tr h="4207860">
                <a:tc>
                  <a:txBody>
                    <a:bodyPr/>
                    <a:lstStyle/>
                    <a:p>
                      <a:pPr fontAlgn="t">
                        <a:buFont typeface="Arial"/>
                        <a:buChar char="•"/>
                      </a:pPr>
                      <a:r>
                        <a:rPr lang="en-US" sz="2400" dirty="0">
                          <a:effectLst/>
                        </a:rPr>
                        <a:t>Prophecy</a:t>
                      </a:r>
                    </a:p>
                    <a:p>
                      <a:pPr fontAlgn="t">
                        <a:buFont typeface="Arial"/>
                        <a:buChar char="•"/>
                      </a:pPr>
                      <a:r>
                        <a:rPr lang="en-US" sz="2400" dirty="0">
                          <a:effectLst/>
                        </a:rPr>
                        <a:t>Serving</a:t>
                      </a:r>
                    </a:p>
                    <a:p>
                      <a:pPr fontAlgn="t">
                        <a:buFont typeface="Arial"/>
                        <a:buChar char="•"/>
                      </a:pPr>
                      <a:r>
                        <a:rPr lang="en-US" sz="2400" dirty="0">
                          <a:effectLst/>
                        </a:rPr>
                        <a:t>Teaching</a:t>
                      </a:r>
                    </a:p>
                    <a:p>
                      <a:pPr fontAlgn="t">
                        <a:buFont typeface="Arial"/>
                        <a:buChar char="•"/>
                      </a:pPr>
                      <a:r>
                        <a:rPr lang="en-US" sz="2400" dirty="0">
                          <a:effectLst/>
                        </a:rPr>
                        <a:t>Exhortation</a:t>
                      </a:r>
                    </a:p>
                    <a:p>
                      <a:pPr fontAlgn="t">
                        <a:buFont typeface="Arial"/>
                        <a:buChar char="•"/>
                      </a:pPr>
                      <a:r>
                        <a:rPr lang="en-US" sz="2400" dirty="0">
                          <a:effectLst/>
                        </a:rPr>
                        <a:t>Giving</a:t>
                      </a:r>
                    </a:p>
                    <a:p>
                      <a:pPr fontAlgn="t">
                        <a:buFont typeface="Arial"/>
                        <a:buChar char="•"/>
                      </a:pPr>
                      <a:r>
                        <a:rPr lang="en-US" sz="2400" dirty="0">
                          <a:effectLst/>
                        </a:rPr>
                        <a:t>Leadership</a:t>
                      </a:r>
                    </a:p>
                    <a:p>
                      <a:pPr fontAlgn="t">
                        <a:buFont typeface="Arial"/>
                        <a:buChar char="•"/>
                      </a:pPr>
                      <a:r>
                        <a:rPr lang="en-US" sz="2400" dirty="0">
                          <a:effectLst/>
                        </a:rPr>
                        <a:t>Mercy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t">
                        <a:buFont typeface="Arial"/>
                        <a:buChar char="•"/>
                      </a:pPr>
                      <a:r>
                        <a:rPr lang="en-US" sz="2400" dirty="0">
                          <a:effectLst/>
                        </a:rPr>
                        <a:t>Word of wisdom</a:t>
                      </a:r>
                    </a:p>
                    <a:p>
                      <a:pPr fontAlgn="t">
                        <a:buFont typeface="Arial"/>
                        <a:buChar char="•"/>
                      </a:pPr>
                      <a:r>
                        <a:rPr lang="en-US" sz="2400" dirty="0">
                          <a:effectLst/>
                        </a:rPr>
                        <a:t>Word of knowledge</a:t>
                      </a:r>
                    </a:p>
                    <a:p>
                      <a:pPr fontAlgn="t">
                        <a:buFont typeface="Arial"/>
                        <a:buChar char="•"/>
                      </a:pPr>
                      <a:r>
                        <a:rPr lang="en-US" sz="2400" dirty="0">
                          <a:effectLst/>
                        </a:rPr>
                        <a:t>Faith</a:t>
                      </a:r>
                    </a:p>
                    <a:p>
                      <a:pPr fontAlgn="t">
                        <a:buFont typeface="Arial"/>
                        <a:buChar char="•"/>
                      </a:pPr>
                      <a:r>
                        <a:rPr lang="en-US" sz="2400" dirty="0">
                          <a:effectLst/>
                        </a:rPr>
                        <a:t>Gifts of healings</a:t>
                      </a:r>
                    </a:p>
                    <a:p>
                      <a:pPr fontAlgn="t">
                        <a:buFont typeface="Arial"/>
                        <a:buChar char="•"/>
                      </a:pPr>
                      <a:r>
                        <a:rPr lang="en-US" sz="2400" dirty="0">
                          <a:effectLst/>
                        </a:rPr>
                        <a:t>Miracles</a:t>
                      </a:r>
                    </a:p>
                    <a:p>
                      <a:pPr fontAlgn="t">
                        <a:buFont typeface="Arial"/>
                        <a:buChar char="•"/>
                      </a:pPr>
                      <a:r>
                        <a:rPr lang="en-US" sz="2400" dirty="0">
                          <a:effectLst/>
                        </a:rPr>
                        <a:t>Prophecy</a:t>
                      </a:r>
                    </a:p>
                    <a:p>
                      <a:pPr fontAlgn="t">
                        <a:buFont typeface="Arial"/>
                        <a:buChar char="•"/>
                      </a:pPr>
                      <a:r>
                        <a:rPr lang="en-US" sz="2400" dirty="0">
                          <a:effectLst/>
                        </a:rPr>
                        <a:t>Distinguishing between spirits</a:t>
                      </a:r>
                    </a:p>
                    <a:p>
                      <a:pPr fontAlgn="t">
                        <a:buFont typeface="Arial"/>
                        <a:buChar char="•"/>
                      </a:pPr>
                      <a:r>
                        <a:rPr lang="en-US" sz="2400" dirty="0">
                          <a:effectLst/>
                        </a:rPr>
                        <a:t>Tongues</a:t>
                      </a:r>
                    </a:p>
                    <a:p>
                      <a:pPr fontAlgn="t">
                        <a:buFont typeface="Arial"/>
                        <a:buChar char="•"/>
                      </a:pPr>
                      <a:r>
                        <a:rPr lang="en-US" sz="2400" dirty="0">
                          <a:effectLst/>
                        </a:rPr>
                        <a:t>Interpretation of tongues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t">
                        <a:buFont typeface="Arial"/>
                        <a:buChar char="•"/>
                      </a:pPr>
                      <a:r>
                        <a:rPr lang="en-US" sz="2400" dirty="0">
                          <a:effectLst/>
                        </a:rPr>
                        <a:t>Apostle</a:t>
                      </a:r>
                    </a:p>
                    <a:p>
                      <a:pPr fontAlgn="t">
                        <a:buFont typeface="Arial"/>
                        <a:buChar char="•"/>
                      </a:pPr>
                      <a:r>
                        <a:rPr lang="en-US" sz="2400" dirty="0">
                          <a:effectLst/>
                        </a:rPr>
                        <a:t>Prophet</a:t>
                      </a:r>
                    </a:p>
                    <a:p>
                      <a:pPr fontAlgn="t">
                        <a:buFont typeface="Arial"/>
                        <a:buChar char="•"/>
                      </a:pPr>
                      <a:r>
                        <a:rPr lang="en-US" sz="2400" dirty="0">
                          <a:effectLst/>
                        </a:rPr>
                        <a:t>Teacher</a:t>
                      </a:r>
                    </a:p>
                    <a:p>
                      <a:pPr fontAlgn="t">
                        <a:buFont typeface="Arial"/>
                        <a:buChar char="•"/>
                      </a:pPr>
                      <a:r>
                        <a:rPr lang="en-US" sz="2400" dirty="0">
                          <a:effectLst/>
                        </a:rPr>
                        <a:t>Miracles</a:t>
                      </a:r>
                    </a:p>
                    <a:p>
                      <a:pPr fontAlgn="t">
                        <a:buFont typeface="Arial"/>
                        <a:buChar char="•"/>
                      </a:pPr>
                      <a:r>
                        <a:rPr lang="en-US" sz="2400" dirty="0">
                          <a:effectLst/>
                        </a:rPr>
                        <a:t>Kinds of healings</a:t>
                      </a:r>
                    </a:p>
                    <a:p>
                      <a:pPr fontAlgn="t">
                        <a:buFont typeface="Arial"/>
                        <a:buChar char="•"/>
                      </a:pPr>
                      <a:r>
                        <a:rPr lang="en-US" sz="2400" dirty="0">
                          <a:effectLst/>
                        </a:rPr>
                        <a:t>Helps</a:t>
                      </a:r>
                    </a:p>
                    <a:p>
                      <a:pPr fontAlgn="t">
                        <a:buFont typeface="Arial"/>
                        <a:buChar char="•"/>
                      </a:pPr>
                      <a:r>
                        <a:rPr lang="en-US" sz="2400" dirty="0">
                          <a:effectLst/>
                        </a:rPr>
                        <a:t>Administration</a:t>
                      </a:r>
                    </a:p>
                    <a:p>
                      <a:pPr fontAlgn="t">
                        <a:buFont typeface="Arial"/>
                        <a:buChar char="•"/>
                      </a:pPr>
                      <a:r>
                        <a:rPr lang="en-US" sz="2400" dirty="0">
                          <a:effectLst/>
                        </a:rPr>
                        <a:t>Tongues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t">
                        <a:buFont typeface="Arial"/>
                        <a:buChar char="•"/>
                      </a:pPr>
                      <a:r>
                        <a:rPr lang="en-US" sz="2400" dirty="0">
                          <a:effectLst/>
                        </a:rPr>
                        <a:t>Apostle</a:t>
                      </a:r>
                    </a:p>
                    <a:p>
                      <a:pPr fontAlgn="t">
                        <a:buFont typeface="Arial"/>
                        <a:buChar char="•"/>
                      </a:pPr>
                      <a:r>
                        <a:rPr lang="en-US" sz="2400" dirty="0">
                          <a:effectLst/>
                        </a:rPr>
                        <a:t>Prophet</a:t>
                      </a:r>
                    </a:p>
                    <a:p>
                      <a:pPr fontAlgn="t">
                        <a:buFont typeface="Arial"/>
                        <a:buChar char="•"/>
                      </a:pPr>
                      <a:r>
                        <a:rPr lang="en-US" sz="2400" dirty="0">
                          <a:effectLst/>
                        </a:rPr>
                        <a:t>Evangelist</a:t>
                      </a:r>
                    </a:p>
                    <a:p>
                      <a:pPr fontAlgn="t">
                        <a:buFont typeface="Arial"/>
                        <a:buChar char="•"/>
                      </a:pPr>
                      <a:r>
                        <a:rPr lang="en-US" sz="2400" dirty="0">
                          <a:effectLst/>
                        </a:rPr>
                        <a:t>Pastor</a:t>
                      </a:r>
                    </a:p>
                    <a:p>
                      <a:pPr fontAlgn="t">
                        <a:buFont typeface="Arial"/>
                        <a:buChar char="•"/>
                      </a:pPr>
                      <a:r>
                        <a:rPr lang="en-US" sz="2400" dirty="0">
                          <a:effectLst/>
                        </a:rPr>
                        <a:t>Teacher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t">
                        <a:buFont typeface="Arial"/>
                        <a:buChar char="•"/>
                      </a:pPr>
                      <a:r>
                        <a:rPr lang="en-US" sz="2400" dirty="0">
                          <a:effectLst/>
                        </a:rPr>
                        <a:t>Whoever speaks</a:t>
                      </a:r>
                    </a:p>
                    <a:p>
                      <a:pPr fontAlgn="t">
                        <a:buFont typeface="Arial"/>
                        <a:buChar char="•"/>
                      </a:pPr>
                      <a:r>
                        <a:rPr lang="en-US" sz="2400" dirty="0">
                          <a:effectLst/>
                        </a:rPr>
                        <a:t>Whoever renders </a:t>
                      </a:r>
                      <a:r>
                        <a:rPr lang="en-US" sz="2400" dirty="0" smtClean="0">
                          <a:effectLst/>
                        </a:rPr>
                        <a:t>service</a:t>
                      </a:r>
                      <a:endParaRPr lang="en-US" sz="2400" dirty="0">
                        <a:effectLst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186415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Sanctifying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Ephesians 5:17-21</a:t>
            </a:r>
          </a:p>
          <a:p>
            <a:r>
              <a:rPr lang="en-US" dirty="0" smtClean="0"/>
              <a:t>Philippians 2:12-16</a:t>
            </a:r>
          </a:p>
          <a:p>
            <a:r>
              <a:rPr lang="en-US" dirty="0" smtClean="0"/>
              <a:t>1 Thessalonians 4:3-8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6564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Further Study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i="1" dirty="0" smtClean="0"/>
              <a:t>He that is Spiritual</a:t>
            </a:r>
            <a:r>
              <a:rPr lang="en-US" dirty="0" smtClean="0"/>
              <a:t> by Lewis Sperry Chafer</a:t>
            </a:r>
          </a:p>
          <a:p>
            <a:r>
              <a:rPr lang="en-US" i="1" dirty="0" smtClean="0"/>
              <a:t>Holy Spirit</a:t>
            </a:r>
            <a:r>
              <a:rPr lang="en-US" dirty="0" smtClean="0"/>
              <a:t> by Charles Ryrie</a:t>
            </a:r>
          </a:p>
          <a:p>
            <a:r>
              <a:rPr lang="en-US" i="1" dirty="0" smtClean="0"/>
              <a:t>Basic Theology</a:t>
            </a:r>
            <a:r>
              <a:rPr lang="en-US" dirty="0" smtClean="0"/>
              <a:t> by Charles Ryrie</a:t>
            </a:r>
          </a:p>
          <a:p>
            <a:r>
              <a:rPr lang="en-US" i="1" dirty="0" smtClean="0"/>
              <a:t>“</a:t>
            </a:r>
            <a:r>
              <a:rPr lang="en-US" i="1" dirty="0" smtClean="0"/>
              <a:t>The Person and Work of the Holy Spirit”</a:t>
            </a:r>
            <a:r>
              <a:rPr lang="en-US" dirty="0" smtClean="0"/>
              <a:t> blog post by Stephen </a:t>
            </a:r>
            <a:r>
              <a:rPr lang="en-US" dirty="0" err="1" smtClean="0"/>
              <a:t>Curto</a:t>
            </a:r>
            <a:r>
              <a:rPr lang="en-US" dirty="0" smtClean="0"/>
              <a:t> on </a:t>
            </a:r>
            <a:r>
              <a:rPr lang="en-US" dirty="0" err="1" smtClean="0"/>
              <a:t>mygiveonthings.com</a:t>
            </a:r>
            <a:endParaRPr lang="en-US" dirty="0" smtClean="0"/>
          </a:p>
          <a:p>
            <a:r>
              <a:rPr lang="en-US" i="1" dirty="0" smtClean="0"/>
              <a:t>Crucial Questions about the Holy Spirit </a:t>
            </a:r>
            <a:r>
              <a:rPr lang="en-US" dirty="0" smtClean="0"/>
              <a:t>by </a:t>
            </a:r>
            <a:r>
              <a:rPr lang="en-US" smtClean="0"/>
              <a:t>Craig Keener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590022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Personhood</a:t>
            </a:r>
          </a:p>
          <a:p>
            <a:r>
              <a:rPr lang="en-US" dirty="0" smtClean="0"/>
              <a:t>OT v NT</a:t>
            </a:r>
          </a:p>
          <a:p>
            <a:r>
              <a:rPr lang="en-US" dirty="0" smtClean="0"/>
              <a:t>Indwelling and Sealing</a:t>
            </a:r>
          </a:p>
          <a:p>
            <a:r>
              <a:rPr lang="en-US" dirty="0" smtClean="0"/>
              <a:t>Baptism</a:t>
            </a:r>
          </a:p>
          <a:p>
            <a:r>
              <a:rPr lang="en-US" dirty="0" smtClean="0"/>
              <a:t>Gifting</a:t>
            </a:r>
          </a:p>
          <a:p>
            <a:r>
              <a:rPr lang="en-US" dirty="0" smtClean="0"/>
              <a:t>Sanctifying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7613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Personhood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690657"/>
          </a:xfrm>
        </p:spPr>
        <p:txBody>
          <a:bodyPr>
            <a:normAutofit/>
          </a:bodyPr>
          <a:lstStyle/>
          <a:p>
            <a:r>
              <a:rPr lang="en-US" dirty="0" smtClean="0"/>
              <a:t>What makes a person a person?</a:t>
            </a:r>
          </a:p>
          <a:p>
            <a:pPr lvl="1"/>
            <a:r>
              <a:rPr lang="en-US" b="0" dirty="0" smtClean="0"/>
              <a:t>“Possessing </a:t>
            </a:r>
            <a:r>
              <a:rPr lang="en-US" b="0" dirty="0"/>
              <a:t>intellect, emotions (or sensibility), and will</a:t>
            </a:r>
            <a:r>
              <a:rPr lang="en-US" b="0" dirty="0" smtClean="0"/>
              <a:t>.” – </a:t>
            </a:r>
            <a:r>
              <a:rPr lang="en-US" sz="2400" b="0" dirty="0" smtClean="0"/>
              <a:t>Charles Ryrie in </a:t>
            </a:r>
            <a:r>
              <a:rPr lang="en-US" sz="2400" b="0" i="1" dirty="0" smtClean="0"/>
              <a:t>Holy Spirit</a:t>
            </a:r>
          </a:p>
          <a:p>
            <a:pPr lvl="1"/>
            <a:r>
              <a:rPr lang="en-US" b="0" dirty="0" smtClean="0"/>
              <a:t>Intellect: 1 </a:t>
            </a:r>
            <a:r>
              <a:rPr lang="en-US" b="0" dirty="0" err="1" smtClean="0"/>
              <a:t>Cor</a:t>
            </a:r>
            <a:r>
              <a:rPr lang="en-US" b="0" dirty="0" smtClean="0"/>
              <a:t> 2:10; Rom 8:27</a:t>
            </a:r>
          </a:p>
          <a:p>
            <a:pPr lvl="1"/>
            <a:r>
              <a:rPr lang="en-US" b="0" dirty="0" smtClean="0"/>
              <a:t>Emotions: </a:t>
            </a:r>
            <a:r>
              <a:rPr lang="en-US" b="0" dirty="0" err="1" smtClean="0"/>
              <a:t>Eph</a:t>
            </a:r>
            <a:r>
              <a:rPr lang="en-US" b="0" dirty="0" smtClean="0"/>
              <a:t> 4:30; Rom 15:30</a:t>
            </a:r>
          </a:p>
          <a:p>
            <a:pPr lvl="1"/>
            <a:r>
              <a:rPr lang="en-US" b="0" dirty="0" smtClean="0"/>
              <a:t>Will: 1 </a:t>
            </a:r>
            <a:r>
              <a:rPr lang="en-US" b="0" dirty="0" err="1" smtClean="0"/>
              <a:t>Cor</a:t>
            </a:r>
            <a:r>
              <a:rPr lang="en-US" b="0" dirty="0" smtClean="0"/>
              <a:t> 12:11</a:t>
            </a:r>
          </a:p>
          <a:p>
            <a:r>
              <a:rPr lang="en-US" dirty="0" smtClean="0"/>
              <a:t>HE not IT</a:t>
            </a:r>
          </a:p>
          <a:p>
            <a:r>
              <a:rPr lang="en-US" dirty="0" smtClean="0"/>
              <a:t>Deity: </a:t>
            </a:r>
            <a:r>
              <a:rPr lang="en-US" b="0" dirty="0" smtClean="0"/>
              <a:t>Isa 61:1; Acts 5:3-4</a:t>
            </a: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8154" l="0" r="904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3466">
            <a:off x="8615289" y="2859316"/>
            <a:ext cx="2833536" cy="4008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950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 v 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Continuity: </a:t>
            </a:r>
          </a:p>
          <a:p>
            <a:pPr lvl="1"/>
            <a:r>
              <a:rPr lang="en-US" b="0" dirty="0" smtClean="0"/>
              <a:t>Revelation - 2 Peter 1:21; 2 Sam 23:2; Micah 3:8</a:t>
            </a:r>
          </a:p>
          <a:p>
            <a:pPr lvl="1"/>
            <a:r>
              <a:rPr lang="en-US" b="0" dirty="0" smtClean="0"/>
              <a:t>Filling – Acts 2:4; 4:8; Ex 31:1-3; 1 Sam 10:9-10</a:t>
            </a:r>
          </a:p>
          <a:p>
            <a:pPr lvl="2"/>
            <a:r>
              <a:rPr lang="en-US" b="0" dirty="0" smtClean="0"/>
              <a:t>Temporary empowerment for particular acts of service</a:t>
            </a:r>
          </a:p>
          <a:p>
            <a:r>
              <a:rPr lang="en-US" dirty="0" smtClean="0"/>
              <a:t>Discontinuity: </a:t>
            </a:r>
          </a:p>
          <a:p>
            <a:pPr lvl="1"/>
            <a:r>
              <a:rPr lang="en-US" dirty="0" smtClean="0"/>
              <a:t>NT-</a:t>
            </a:r>
          </a:p>
          <a:p>
            <a:pPr lvl="2"/>
            <a:r>
              <a:rPr lang="en-US" b="0" dirty="0" smtClean="0"/>
              <a:t>Indwelling</a:t>
            </a:r>
          </a:p>
          <a:p>
            <a:pPr lvl="2"/>
            <a:r>
              <a:rPr lang="en-US" b="0" dirty="0" smtClean="0"/>
              <a:t>Sealing</a:t>
            </a:r>
          </a:p>
          <a:p>
            <a:pPr lvl="2"/>
            <a:r>
              <a:rPr lang="en-US" b="0" dirty="0" smtClean="0"/>
              <a:t>Gifting</a:t>
            </a:r>
          </a:p>
          <a:p>
            <a:pPr lvl="2"/>
            <a:r>
              <a:rPr lang="en-US" b="0" dirty="0" smtClean="0"/>
              <a:t>Baptism</a:t>
            </a:r>
            <a:endParaRPr lang="en-US" b="0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682729" y="3933825"/>
            <a:ext cx="5636368" cy="2939577"/>
          </a:xfrm>
          <a:prstGeom prst="rect">
            <a:avLst/>
          </a:prstGeom>
        </p:spPr>
        <p:txBody>
          <a:bodyPr vert="horz" lIns="274320" tIns="9144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3800" b="1" kern="1200">
                <a:solidFill>
                  <a:srgbClr val="481987"/>
                </a:solidFill>
                <a:latin typeface="Eurostile" charset="0"/>
                <a:ea typeface="Eurostile" charset="0"/>
                <a:cs typeface="Eurostile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3400" b="1" kern="1200">
                <a:solidFill>
                  <a:srgbClr val="481987"/>
                </a:solidFill>
                <a:latin typeface="Eurostile" charset="0"/>
                <a:ea typeface="Eurostile" charset="0"/>
                <a:cs typeface="Eurostile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3000" b="1" kern="1200">
                <a:solidFill>
                  <a:srgbClr val="481987"/>
                </a:solidFill>
                <a:latin typeface="Eurostile" charset="0"/>
                <a:ea typeface="Eurostile" charset="0"/>
                <a:cs typeface="Eurostile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600" b="1" kern="1200">
                <a:solidFill>
                  <a:srgbClr val="481987"/>
                </a:solidFill>
                <a:latin typeface="Eurostile" charset="0"/>
                <a:ea typeface="Eurostile" charset="0"/>
                <a:cs typeface="Eurostile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600" b="1" kern="1200">
                <a:solidFill>
                  <a:srgbClr val="481987"/>
                </a:solidFill>
                <a:latin typeface="Eurostile" charset="0"/>
                <a:ea typeface="Eurostile" charset="0"/>
                <a:cs typeface="Eurostile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dirty="0"/>
              <a:t>O</a:t>
            </a:r>
            <a:r>
              <a:rPr lang="en-US" dirty="0" smtClean="0"/>
              <a:t>T-</a:t>
            </a:r>
          </a:p>
          <a:p>
            <a:pPr lvl="2"/>
            <a:r>
              <a:rPr lang="en-US" b="0" dirty="0" smtClean="0"/>
              <a:t>Creation – Gen 1:2</a:t>
            </a:r>
          </a:p>
          <a:p>
            <a:pPr lvl="2"/>
            <a:endParaRPr lang="en-US" b="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67220" y1="4817" x2="48173" y2="13991"/>
                        <a14:foregroundMark x1="35105" y1="4128" x2="54817" y2="206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12850" y="4078515"/>
            <a:ext cx="5350776" cy="2583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6753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 v 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Continuity: </a:t>
            </a:r>
          </a:p>
          <a:p>
            <a:pPr lvl="1"/>
            <a:r>
              <a:rPr lang="en-US" b="0" dirty="0" smtClean="0"/>
              <a:t>Revelation - 2 Peter 1:21; 2 Sam 23:2; Micah 3:8</a:t>
            </a:r>
          </a:p>
          <a:p>
            <a:pPr lvl="1"/>
            <a:r>
              <a:rPr lang="en-US" b="0" dirty="0" smtClean="0"/>
              <a:t>Filling – Acts 2:4; 4:8; Ex 31:1-3; 1 Sam 10:9-10</a:t>
            </a:r>
          </a:p>
          <a:p>
            <a:pPr lvl="2"/>
            <a:r>
              <a:rPr lang="en-US" b="0" dirty="0" smtClean="0"/>
              <a:t>Temporary empowerment for particular acts of service</a:t>
            </a:r>
          </a:p>
          <a:p>
            <a:r>
              <a:rPr lang="en-US" dirty="0" smtClean="0"/>
              <a:t>Discontinuity: </a:t>
            </a:r>
          </a:p>
          <a:p>
            <a:pPr lvl="1"/>
            <a:r>
              <a:rPr lang="en-US" dirty="0" smtClean="0"/>
              <a:t>NT-</a:t>
            </a:r>
          </a:p>
          <a:p>
            <a:pPr lvl="2"/>
            <a:r>
              <a:rPr lang="en-US" b="0" dirty="0" smtClean="0"/>
              <a:t>Indwelling</a:t>
            </a:r>
          </a:p>
          <a:p>
            <a:pPr lvl="2"/>
            <a:r>
              <a:rPr lang="en-US" b="0" dirty="0" smtClean="0"/>
              <a:t>Sealing</a:t>
            </a:r>
          </a:p>
          <a:p>
            <a:pPr lvl="2"/>
            <a:r>
              <a:rPr lang="en-US" b="0" dirty="0" smtClean="0"/>
              <a:t>Gifting</a:t>
            </a:r>
          </a:p>
          <a:p>
            <a:pPr lvl="2"/>
            <a:r>
              <a:rPr lang="en-US" b="0" dirty="0" smtClean="0"/>
              <a:t>Baptism</a:t>
            </a:r>
            <a:endParaRPr lang="en-US" b="0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682729" y="3933825"/>
            <a:ext cx="5636368" cy="2939577"/>
          </a:xfrm>
          <a:prstGeom prst="rect">
            <a:avLst/>
          </a:prstGeom>
        </p:spPr>
        <p:txBody>
          <a:bodyPr vert="horz" lIns="274320" tIns="9144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3800" b="1" kern="1200">
                <a:solidFill>
                  <a:srgbClr val="481987"/>
                </a:solidFill>
                <a:latin typeface="Eurostile" charset="0"/>
                <a:ea typeface="Eurostile" charset="0"/>
                <a:cs typeface="Eurostile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3400" b="1" kern="1200">
                <a:solidFill>
                  <a:srgbClr val="481987"/>
                </a:solidFill>
                <a:latin typeface="Eurostile" charset="0"/>
                <a:ea typeface="Eurostile" charset="0"/>
                <a:cs typeface="Eurostile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3000" b="1" kern="1200">
                <a:solidFill>
                  <a:srgbClr val="481987"/>
                </a:solidFill>
                <a:latin typeface="Eurostile" charset="0"/>
                <a:ea typeface="Eurostile" charset="0"/>
                <a:cs typeface="Eurostile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600" b="1" kern="1200">
                <a:solidFill>
                  <a:srgbClr val="481987"/>
                </a:solidFill>
                <a:latin typeface="Eurostile" charset="0"/>
                <a:ea typeface="Eurostile" charset="0"/>
                <a:cs typeface="Eurostile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600" b="1" kern="1200">
                <a:solidFill>
                  <a:srgbClr val="481987"/>
                </a:solidFill>
                <a:latin typeface="Eurostile" charset="0"/>
                <a:ea typeface="Eurostile" charset="0"/>
                <a:cs typeface="Eurostile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dirty="0"/>
              <a:t>O</a:t>
            </a:r>
            <a:r>
              <a:rPr lang="en-US" dirty="0" smtClean="0"/>
              <a:t>T-</a:t>
            </a:r>
          </a:p>
          <a:p>
            <a:pPr lvl="2"/>
            <a:r>
              <a:rPr lang="en-US" b="0" dirty="0" smtClean="0"/>
              <a:t>Creation – Gen 1:2</a:t>
            </a:r>
          </a:p>
          <a:p>
            <a:pPr lvl="2"/>
            <a:endParaRPr lang="en-US" b="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3281">
                        <a14:foregroundMark x1="37031" y1="15278" x2="37031" y2="15278"/>
                        <a14:foregroundMark x1="35469" y1="23889" x2="35469" y2="23889"/>
                        <a14:foregroundMark x1="33750" y1="30556" x2="36406" y2="20278"/>
                        <a14:foregroundMark x1="28906" y1="74722" x2="38281" y2="50000"/>
                        <a14:foregroundMark x1="43906" y1="74167" x2="44063" y2="641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40842" y="3918423"/>
            <a:ext cx="5225915" cy="2939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3981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 v 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Continuity: </a:t>
            </a:r>
          </a:p>
          <a:p>
            <a:pPr lvl="1"/>
            <a:r>
              <a:rPr lang="en-US" b="0" dirty="0" smtClean="0"/>
              <a:t>Revelation - 2 Peter 1:21; 2 Sam 23:2; Micah 3:8</a:t>
            </a:r>
          </a:p>
          <a:p>
            <a:pPr lvl="1"/>
            <a:r>
              <a:rPr lang="en-US" b="0" dirty="0" smtClean="0"/>
              <a:t>Filling – Acts 2:4; 4:8; Ex 31:1-3; 1 Sam 10:9-10</a:t>
            </a:r>
          </a:p>
          <a:p>
            <a:pPr lvl="2"/>
            <a:r>
              <a:rPr lang="en-US" b="0" dirty="0" smtClean="0"/>
              <a:t>Temporary empowerment for particular acts of service</a:t>
            </a:r>
          </a:p>
          <a:p>
            <a:r>
              <a:rPr lang="en-US" dirty="0" smtClean="0"/>
              <a:t>Discontinuity: </a:t>
            </a:r>
          </a:p>
          <a:p>
            <a:pPr lvl="1"/>
            <a:r>
              <a:rPr lang="en-US" dirty="0" smtClean="0"/>
              <a:t>NT-</a:t>
            </a:r>
          </a:p>
          <a:p>
            <a:pPr lvl="2"/>
            <a:r>
              <a:rPr lang="en-US" b="0" dirty="0" smtClean="0"/>
              <a:t>Indwelling</a:t>
            </a:r>
          </a:p>
          <a:p>
            <a:pPr lvl="2"/>
            <a:r>
              <a:rPr lang="en-US" b="0" dirty="0" smtClean="0"/>
              <a:t>Sealing</a:t>
            </a:r>
          </a:p>
          <a:p>
            <a:pPr lvl="2"/>
            <a:r>
              <a:rPr lang="en-US" b="0" dirty="0" smtClean="0"/>
              <a:t>Gifting</a:t>
            </a:r>
          </a:p>
          <a:p>
            <a:pPr lvl="2"/>
            <a:r>
              <a:rPr lang="en-US" b="0" dirty="0" smtClean="0"/>
              <a:t>Baptism</a:t>
            </a:r>
            <a:endParaRPr lang="en-US" b="0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682729" y="3933825"/>
            <a:ext cx="5636368" cy="2939577"/>
          </a:xfrm>
          <a:prstGeom prst="rect">
            <a:avLst/>
          </a:prstGeom>
        </p:spPr>
        <p:txBody>
          <a:bodyPr vert="horz" lIns="274320" tIns="9144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3800" b="1" kern="1200">
                <a:solidFill>
                  <a:srgbClr val="481987"/>
                </a:solidFill>
                <a:latin typeface="Eurostile" charset="0"/>
                <a:ea typeface="Eurostile" charset="0"/>
                <a:cs typeface="Eurostile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3400" b="1" kern="1200">
                <a:solidFill>
                  <a:srgbClr val="481987"/>
                </a:solidFill>
                <a:latin typeface="Eurostile" charset="0"/>
                <a:ea typeface="Eurostile" charset="0"/>
                <a:cs typeface="Eurostile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3000" b="1" kern="1200">
                <a:solidFill>
                  <a:srgbClr val="481987"/>
                </a:solidFill>
                <a:latin typeface="Eurostile" charset="0"/>
                <a:ea typeface="Eurostile" charset="0"/>
                <a:cs typeface="Eurostile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600" b="1" kern="1200">
                <a:solidFill>
                  <a:srgbClr val="481987"/>
                </a:solidFill>
                <a:latin typeface="Eurostile" charset="0"/>
                <a:ea typeface="Eurostile" charset="0"/>
                <a:cs typeface="Eurostile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600" b="1" kern="1200">
                <a:solidFill>
                  <a:srgbClr val="481987"/>
                </a:solidFill>
                <a:latin typeface="Eurostile" charset="0"/>
                <a:ea typeface="Eurostile" charset="0"/>
                <a:cs typeface="Eurostile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dirty="0"/>
              <a:t>O</a:t>
            </a:r>
            <a:r>
              <a:rPr lang="en-US" dirty="0" smtClean="0"/>
              <a:t>T-</a:t>
            </a:r>
          </a:p>
          <a:p>
            <a:pPr lvl="2"/>
            <a:r>
              <a:rPr lang="en-US" b="0" dirty="0" smtClean="0"/>
              <a:t>Creation – Gen 1:2</a:t>
            </a:r>
          </a:p>
          <a:p>
            <a:pPr lvl="2"/>
            <a:endParaRPr lang="en-US" b="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6998" y="4093029"/>
            <a:ext cx="3686628" cy="2764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3586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Indwelling and Sealing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gift to all believers</a:t>
            </a:r>
          </a:p>
          <a:p>
            <a:pPr lvl="1"/>
            <a:r>
              <a:rPr lang="en-US" b="0" dirty="0" smtClean="0"/>
              <a:t>Rom 8:9; 1 </a:t>
            </a:r>
            <a:r>
              <a:rPr lang="en-US" b="0" dirty="0" err="1" smtClean="0"/>
              <a:t>Cor</a:t>
            </a:r>
            <a:r>
              <a:rPr lang="en-US" b="0" dirty="0" smtClean="0"/>
              <a:t> 3:16; John 7:37-39; Rom 5:5</a:t>
            </a:r>
          </a:p>
          <a:p>
            <a:r>
              <a:rPr lang="en-US" dirty="0" smtClean="0"/>
              <a:t>Not having the Spirit is being not a Christian</a:t>
            </a:r>
          </a:p>
          <a:p>
            <a:pPr lvl="1"/>
            <a:r>
              <a:rPr lang="en-US" b="0" dirty="0" smtClean="0"/>
              <a:t>Rom 8:9; Jude 19; 1 </a:t>
            </a:r>
            <a:r>
              <a:rPr lang="en-US" b="0" dirty="0" err="1" smtClean="0"/>
              <a:t>Cor</a:t>
            </a:r>
            <a:r>
              <a:rPr lang="en-US" b="0" dirty="0" smtClean="0"/>
              <a:t> 2:14</a:t>
            </a:r>
          </a:p>
          <a:p>
            <a:r>
              <a:rPr lang="en-US" dirty="0" smtClean="0"/>
              <a:t>Permanent</a:t>
            </a:r>
          </a:p>
          <a:p>
            <a:pPr lvl="1"/>
            <a:r>
              <a:rPr lang="en-US" b="0" dirty="0" smtClean="0"/>
              <a:t>John 14:16, no examples of                        temporary indwelling after Pentecost</a:t>
            </a:r>
          </a:p>
          <a:p>
            <a:pPr lvl="1"/>
            <a:endParaRPr lang="en-US" b="0" dirty="0" smtClean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1352"/>
          <a:stretch/>
        </p:blipFill>
        <p:spPr>
          <a:xfrm>
            <a:off x="8579679" y="4573137"/>
            <a:ext cx="3612321" cy="2292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4785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Indwelling and Sealing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Three passages on Sealing</a:t>
            </a:r>
          </a:p>
          <a:p>
            <a:pPr lvl="1"/>
            <a:r>
              <a:rPr lang="en-US" b="0" dirty="0" smtClean="0"/>
              <a:t>2 Corinthians 1:22 (v12-24 context)</a:t>
            </a:r>
          </a:p>
          <a:p>
            <a:pPr lvl="1"/>
            <a:r>
              <a:rPr lang="en-US" b="0" dirty="0" smtClean="0"/>
              <a:t>Ephesians 1:13 (v1-17 context)</a:t>
            </a:r>
          </a:p>
          <a:p>
            <a:pPr lvl="1"/>
            <a:r>
              <a:rPr lang="en-US" b="0" dirty="0" smtClean="0"/>
              <a:t>Ephesians 4:30 (v17-32 context)</a:t>
            </a:r>
          </a:p>
          <a:p>
            <a:pPr lvl="1"/>
            <a:endParaRPr lang="en-US" b="0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7468" y="3265714"/>
            <a:ext cx="3594532" cy="3592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9947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Baptism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All believers only in this dispensation</a:t>
            </a:r>
          </a:p>
          <a:p>
            <a:pPr lvl="1"/>
            <a:r>
              <a:rPr lang="en-US" b="0" dirty="0" smtClean="0"/>
              <a:t>Acts 1:5&amp;11:15-16; 1 </a:t>
            </a:r>
            <a:r>
              <a:rPr lang="en-US" b="0" dirty="0" err="1" smtClean="0"/>
              <a:t>Cor</a:t>
            </a:r>
            <a:r>
              <a:rPr lang="en-US" b="0" dirty="0" smtClean="0"/>
              <a:t> 12:13</a:t>
            </a:r>
          </a:p>
          <a:p>
            <a:r>
              <a:rPr lang="en-US" dirty="0" smtClean="0"/>
              <a:t>One Baptism</a:t>
            </a:r>
          </a:p>
          <a:p>
            <a:pPr lvl="1"/>
            <a:r>
              <a:rPr lang="en-US" b="0" dirty="0" err="1" smtClean="0"/>
              <a:t>Eph</a:t>
            </a:r>
            <a:r>
              <a:rPr lang="en-US" b="0" dirty="0" smtClean="0"/>
              <a:t> 4:5?; NO exhortations to seek or receive spirit baptism</a:t>
            </a:r>
          </a:p>
          <a:p>
            <a:r>
              <a:rPr lang="en-US" dirty="0" smtClean="0"/>
              <a:t>Actualizes our Crucifixion with Christ</a:t>
            </a:r>
          </a:p>
          <a:p>
            <a:pPr lvl="1"/>
            <a:r>
              <a:rPr lang="en-US" b="0" dirty="0" smtClean="0"/>
              <a:t>Rom 6:1-10; Col 2:12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17958339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</TotalTime>
  <Words>455</Words>
  <Application>Microsoft Macintosh PowerPoint</Application>
  <PresentationFormat>Widescreen</PresentationFormat>
  <Paragraphs>125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Calibri</vt:lpstr>
      <vt:lpstr>Eurostile</vt:lpstr>
      <vt:lpstr>Helvetica</vt:lpstr>
      <vt:lpstr>Arial</vt:lpstr>
      <vt:lpstr>Office Theme</vt:lpstr>
      <vt:lpstr>Pneumatology</vt:lpstr>
      <vt:lpstr>Outline</vt:lpstr>
      <vt:lpstr>Personhood</vt:lpstr>
      <vt:lpstr>OT v NT</vt:lpstr>
      <vt:lpstr>OT v NT</vt:lpstr>
      <vt:lpstr>OT v NT</vt:lpstr>
      <vt:lpstr>Indwelling and Sealing</vt:lpstr>
      <vt:lpstr>Indwelling and Sealing</vt:lpstr>
      <vt:lpstr>Baptism</vt:lpstr>
      <vt:lpstr>Gifting</vt:lpstr>
      <vt:lpstr>Sanctifying</vt:lpstr>
      <vt:lpstr>Further Study</vt:lpstr>
    </vt:vector>
  </TitlesOfParts>
  <Company/>
  <LinksUpToDate>false</LinksUpToDate>
  <SharedDoc>false</SharedDoc>
  <HyperlinksChanged>false</HyperlinksChanged>
  <AppVersion>15.0030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Pneumatology</dc:title>
  <dc:creator>meeeeeeewith7es@gmail.com</dc:creator>
  <cp:lastModifiedBy>meeeeeeewith7es@gmail.com</cp:lastModifiedBy>
  <cp:revision>17</cp:revision>
  <dcterms:created xsi:type="dcterms:W3CDTF">2016-12-21T02:16:26Z</dcterms:created>
  <dcterms:modified xsi:type="dcterms:W3CDTF">2017-02-19T19:05:43Z</dcterms:modified>
</cp:coreProperties>
</file>