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png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64" r:id="rId5"/>
    <p:sldId id="268" r:id="rId6"/>
    <p:sldId id="274" r:id="rId7"/>
    <p:sldId id="266" r:id="rId8"/>
    <p:sldId id="259" r:id="rId9"/>
    <p:sldId id="267" r:id="rId10"/>
    <p:sldId id="272" r:id="rId11"/>
    <p:sldId id="269" r:id="rId12"/>
    <p:sldId id="270" r:id="rId13"/>
    <p:sldId id="271" r:id="rId14"/>
    <p:sldId id="261" r:id="rId15"/>
    <p:sldId id="262" r:id="rId16"/>
    <p:sldId id="263" r:id="rId17"/>
    <p:sldId id="265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8"/>
    <p:restoredTop sz="94701"/>
  </p:normalViewPr>
  <p:slideViewPr>
    <p:cSldViewPr snapToGrid="0" snapToObjects="1">
      <p:cViewPr>
        <p:scale>
          <a:sx n="76" d="100"/>
          <a:sy n="76" d="100"/>
        </p:scale>
        <p:origin x="1328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F529E-4322-6048-A78F-0CCB913F6D62}" type="datetimeFigureOut">
              <a:rPr lang="en-US" smtClean="0"/>
              <a:t>1/5/17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177997-7CC5-6E49-B5A6-5D63BB514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09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CF8AB-BDA9-9047-8D95-5DF63199E41D}" type="datetimeFigureOut">
              <a:rPr lang="en-US" smtClean="0"/>
              <a:t>1/5/17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AC2F0-6ACB-BB4A-8A00-EAC559A01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429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CF8AB-BDA9-9047-8D95-5DF63199E41D}" type="datetimeFigureOut">
              <a:rPr lang="en-US" smtClean="0"/>
              <a:t>1/5/17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AC2F0-6ACB-BB4A-8A00-EAC559A01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071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CF8AB-BDA9-9047-8D95-5DF63199E41D}" type="datetimeFigureOut">
              <a:rPr lang="en-US" smtClean="0"/>
              <a:t>1/5/17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AC2F0-6ACB-BB4A-8A00-EAC559A01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93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CF8AB-BDA9-9047-8D95-5DF63199E41D}" type="datetimeFigureOut">
              <a:rPr lang="en-US" smtClean="0"/>
              <a:t>1/5/17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AC2F0-6ACB-BB4A-8A00-EAC559A01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005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CF8AB-BDA9-9047-8D95-5DF63199E41D}" type="datetimeFigureOut">
              <a:rPr lang="en-US" smtClean="0"/>
              <a:t>1/5/17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AC2F0-6ACB-BB4A-8A00-EAC559A01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674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CF8AB-BDA9-9047-8D95-5DF63199E41D}" type="datetimeFigureOut">
              <a:rPr lang="en-US" smtClean="0"/>
              <a:t>1/5/17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AC2F0-6ACB-BB4A-8A00-EAC559A01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38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CF8AB-BDA9-9047-8D95-5DF63199E41D}" type="datetimeFigureOut">
              <a:rPr lang="en-US" smtClean="0"/>
              <a:t>1/5/17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AC2F0-6ACB-BB4A-8A00-EAC559A01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728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CF8AB-BDA9-9047-8D95-5DF63199E41D}" type="datetimeFigureOut">
              <a:rPr lang="en-US" smtClean="0"/>
              <a:t>1/5/17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AC2F0-6ACB-BB4A-8A00-EAC559A01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691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CF8AB-BDA9-9047-8D95-5DF63199E41D}" type="datetimeFigureOut">
              <a:rPr lang="en-US" smtClean="0"/>
              <a:t>1/5/17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AC2F0-6ACB-BB4A-8A00-EAC559A01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424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CF8AB-BDA9-9047-8D95-5DF63199E41D}" type="datetimeFigureOut">
              <a:rPr lang="en-US" smtClean="0"/>
              <a:t>1/5/17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AC2F0-6ACB-BB4A-8A00-EAC559A01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17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CF8AB-BDA9-9047-8D95-5DF63199E41D}" type="datetimeFigureOut">
              <a:rPr lang="en-US" smtClean="0"/>
              <a:t>1/5/17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AC2F0-6ACB-BB4A-8A00-EAC559A01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532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CF8AB-BDA9-9047-8D95-5DF63199E41D}" type="datetimeFigureOut">
              <a:rPr lang="en-US" smtClean="0"/>
              <a:t>1/5/17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AC2F0-6ACB-BB4A-8A00-EAC559A01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9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ln w="3175">
            <a:solidFill>
              <a:schemeClr val="tx1"/>
            </a:solidFill>
          </a:ln>
          <a:solidFill>
            <a:schemeClr val="bg1"/>
          </a:solidFill>
          <a:effectLst>
            <a:outerShdw blurRad="12700" dist="38100" dir="2700000" algn="tl" rotWithShape="0">
              <a:srgbClr val="002060"/>
            </a:outerShdw>
          </a:effectLst>
          <a:latin typeface="Phosphate Inline" charset="0"/>
          <a:ea typeface="Phosphate Inline" charset="0"/>
          <a:cs typeface="Phosphate Inline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3600" kern="1200">
          <a:solidFill>
            <a:schemeClr val="bg1"/>
          </a:solidFill>
          <a:effectLst>
            <a:outerShdw blurRad="12700" dist="50800" dir="2700000" algn="tl" rotWithShape="0">
              <a:srgbClr val="002060"/>
            </a:outerShdw>
          </a:effectLst>
          <a:latin typeface="Calibri" charset="0"/>
          <a:ea typeface="Calibri" charset="0"/>
          <a:cs typeface="Calibri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3200" kern="1200">
          <a:solidFill>
            <a:schemeClr val="bg1"/>
          </a:solidFill>
          <a:effectLst>
            <a:outerShdw blurRad="12700" dist="50800" dir="2700000" algn="tl" rotWithShape="0">
              <a:srgbClr val="002060"/>
            </a:outerShdw>
          </a:effectLst>
          <a:latin typeface="Calibri" charset="0"/>
          <a:ea typeface="Calibri" charset="0"/>
          <a:cs typeface="Calibri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800" kern="1200">
          <a:solidFill>
            <a:schemeClr val="bg1"/>
          </a:solidFill>
          <a:effectLst>
            <a:outerShdw blurRad="12700" dist="50800" dir="2700000" algn="tl" rotWithShape="0">
              <a:srgbClr val="002060"/>
            </a:outerShdw>
          </a:effectLst>
          <a:latin typeface="Calibri" charset="0"/>
          <a:ea typeface="Calibri" charset="0"/>
          <a:cs typeface="Calibri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bg1"/>
          </a:solidFill>
          <a:effectLst>
            <a:outerShdw blurRad="12700" dist="50800" dir="2700000" algn="tl" rotWithShape="0">
              <a:srgbClr val="002060"/>
            </a:outerShdw>
          </a:effectLst>
          <a:latin typeface="Calibri" charset="0"/>
          <a:ea typeface="Calibri" charset="0"/>
          <a:cs typeface="Calibri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bg1"/>
          </a:solidFill>
          <a:effectLst>
            <a:outerShdw blurRad="12700" dist="50800" dir="2700000" algn="tl" rotWithShape="0">
              <a:srgbClr val="002060"/>
            </a:outerShdw>
          </a:effectLst>
          <a:latin typeface="Calibri" charset="0"/>
          <a:ea typeface="Calibri" charset="0"/>
          <a:cs typeface="Calibri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microsoft.com/office/2007/relationships/hdphoto" Target="../media/hdphoto1.wdp"/><Relationship Id="rId5" Type="http://schemas.openxmlformats.org/officeDocument/2006/relationships/image" Target="../media/image9.tiff"/><Relationship Id="rId6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16.xml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tiff"/><Relationship Id="rId5" Type="http://schemas.openxmlformats.org/officeDocument/2006/relationships/image" Target="../media/image16.tiff"/><Relationship Id="rId6" Type="http://schemas.openxmlformats.org/officeDocument/2006/relationships/image" Target="../media/image17.tiff"/><Relationship Id="rId7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Relationship Id="rId3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Prolegomena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”First Sayings”</a:t>
            </a:r>
            <a:endParaRPr lang="en-US" sz="3600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9731375" y="6169025"/>
            <a:ext cx="1546225" cy="68897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ln w="3175">
                  <a:solidFill>
                    <a:schemeClr val="tx1"/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12700" dist="38100" dir="2700000" algn="tl" rotWithShape="0">
                    <a:srgbClr val="000000">
                      <a:alpha val="98000"/>
                    </a:srgbClr>
                  </a:outerShdw>
                </a:effectLst>
                <a:latin typeface="Helvetica"/>
                <a:ea typeface="+mn-ea"/>
                <a:cs typeface="+mn-cs"/>
              </a:defRPr>
            </a:lvl1pPr>
            <a:lvl2pPr marL="3429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ln w="3175">
                  <a:solidFill>
                    <a:schemeClr val="tx1"/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12700" dist="38100" dir="2700000" algn="tl" rotWithShape="0">
                    <a:srgbClr val="000000">
                      <a:alpha val="98000"/>
                    </a:srgbClr>
                  </a:outerShdw>
                </a:effectLst>
                <a:latin typeface="Helvetica"/>
                <a:ea typeface="+mn-ea"/>
                <a:cs typeface="+mn-cs"/>
              </a:defRPr>
            </a:lvl2pPr>
            <a:lvl3pPr marL="6858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2600" kern="1200">
                <a:ln w="3175">
                  <a:solidFill>
                    <a:schemeClr val="tx1"/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12700" dist="38100" dir="2700000" algn="tl" rotWithShape="0">
                    <a:srgbClr val="000000">
                      <a:alpha val="98000"/>
                    </a:srgbClr>
                  </a:outerShdw>
                </a:effectLst>
                <a:latin typeface="Helvetica"/>
                <a:ea typeface="+mn-ea"/>
                <a:cs typeface="+mn-cs"/>
              </a:defRPr>
            </a:lvl3pPr>
            <a:lvl4pPr marL="10287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ln w="3175">
                  <a:solidFill>
                    <a:schemeClr val="tx1"/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12700" dist="38100" dir="2700000" algn="tl" rotWithShape="0">
                    <a:srgbClr val="000000">
                      <a:alpha val="98000"/>
                    </a:srgbClr>
                  </a:outerShdw>
                </a:effectLst>
                <a:latin typeface="Helvetica"/>
                <a:ea typeface="+mn-ea"/>
                <a:cs typeface="+mn-cs"/>
              </a:defRPr>
            </a:lvl4pPr>
            <a:lvl5pPr marL="13716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ln w="3175">
                  <a:solidFill>
                    <a:schemeClr val="tx1"/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12700" dist="38100" dir="2700000" algn="tl" rotWithShape="0">
                    <a:srgbClr val="000000">
                      <a:alpha val="98000"/>
                    </a:srgbClr>
                  </a:outerShdw>
                </a:effectLst>
                <a:latin typeface="Helvetica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r>
              <a:rPr lang="en-US" sz="1200" dirty="0" smtClean="0">
                <a:ln w="3175">
                  <a:noFill/>
                </a:ln>
                <a:solidFill>
                  <a:schemeClr val="bg1">
                    <a:lumMod val="85000"/>
                  </a:schemeClr>
                </a:solidFill>
              </a:rPr>
              <a:t>By Stephen </a:t>
            </a:r>
            <a:r>
              <a:rPr lang="en-US" sz="1200" dirty="0" err="1" smtClean="0">
                <a:ln w="3175">
                  <a:noFill/>
                </a:ln>
                <a:solidFill>
                  <a:schemeClr val="bg1">
                    <a:lumMod val="85000"/>
                  </a:schemeClr>
                </a:solidFill>
              </a:rPr>
              <a:t>Curto</a:t>
            </a:r>
            <a:endParaRPr lang="en-US" sz="1200" dirty="0" smtClean="0">
              <a:ln w="3175">
                <a:noFill/>
              </a:ln>
              <a:solidFill>
                <a:schemeClr val="bg1">
                  <a:lumMod val="85000"/>
                </a:schemeClr>
              </a:solidFill>
            </a:endParaRPr>
          </a:p>
          <a:p>
            <a:pPr algn="r" fontAlgn="auto">
              <a:spcAft>
                <a:spcPts val="0"/>
              </a:spcAft>
              <a:defRPr/>
            </a:pPr>
            <a:r>
              <a:rPr lang="en-US" sz="1200" dirty="0" smtClean="0">
                <a:ln w="3175">
                  <a:noFill/>
                </a:ln>
                <a:solidFill>
                  <a:schemeClr val="bg1">
                    <a:lumMod val="85000"/>
                  </a:schemeClr>
                </a:solidFill>
              </a:rPr>
              <a:t>For </a:t>
            </a:r>
            <a:r>
              <a:rPr lang="en-US" sz="1200" dirty="0" err="1" smtClean="0">
                <a:ln w="3175">
                  <a:noFill/>
                </a:ln>
                <a:solidFill>
                  <a:schemeClr val="bg1">
                    <a:lumMod val="85000"/>
                  </a:schemeClr>
                </a:solidFill>
              </a:rPr>
              <a:t>Homegroup</a:t>
            </a:r>
            <a:endParaRPr lang="en-US" sz="1200" dirty="0" smtClean="0">
              <a:ln w="3175">
                <a:noFill/>
              </a:ln>
              <a:solidFill>
                <a:schemeClr val="bg1">
                  <a:lumMod val="85000"/>
                </a:schemeClr>
              </a:solidFill>
            </a:endParaRPr>
          </a:p>
          <a:p>
            <a:pPr algn="r" fontAlgn="auto">
              <a:spcAft>
                <a:spcPts val="0"/>
              </a:spcAft>
              <a:defRPr/>
            </a:pPr>
            <a:r>
              <a:rPr lang="en-US" sz="1200" dirty="0" smtClean="0">
                <a:ln w="3175">
                  <a:noFill/>
                </a:ln>
                <a:solidFill>
                  <a:schemeClr val="bg1">
                    <a:lumMod val="85000"/>
                  </a:schemeClr>
                </a:solidFill>
              </a:rPr>
              <a:t>January 8, 2017</a:t>
            </a:r>
            <a:endParaRPr lang="en-US" sz="1200" dirty="0">
              <a:ln w="3175">
                <a:noFill/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5" name="Picture 4" descr="logo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6188075"/>
            <a:ext cx="595313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397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Theology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052733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Other Theologies</a:t>
            </a:r>
          </a:p>
          <a:p>
            <a:r>
              <a:rPr lang="en-US" dirty="0" smtClean="0"/>
              <a:t>e.g. Atheistic </a:t>
            </a:r>
            <a:r>
              <a:rPr lang="en-US" dirty="0"/>
              <a:t>Theology, Buddhist Theology, American Theology, </a:t>
            </a:r>
            <a:r>
              <a:rPr lang="en-US" dirty="0" smtClean="0"/>
              <a:t>Feminist Theology, Liberation Theology, etc.</a:t>
            </a:r>
            <a:endParaRPr lang="en-US" dirty="0"/>
          </a:p>
          <a:p>
            <a:r>
              <a:rPr lang="en-US" dirty="0" smtClean="0"/>
              <a:t>All of these worldviews do Theology</a:t>
            </a:r>
          </a:p>
          <a:p>
            <a:r>
              <a:rPr lang="en-US" dirty="0" smtClean="0"/>
              <a:t>From this point onward in the series, we will be discussing Christian Theology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1775" y="377161"/>
            <a:ext cx="1811867" cy="27619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58666" y="990479"/>
            <a:ext cx="2224678" cy="29662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0810" y="3467628"/>
            <a:ext cx="1751688" cy="27770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1896" y="4193783"/>
            <a:ext cx="1643102" cy="240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12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Theology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780867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Biblical Theology</a:t>
            </a:r>
          </a:p>
          <a:p>
            <a:r>
              <a:rPr lang="en-US" dirty="0" smtClean="0"/>
              <a:t>Focuses on the Bible</a:t>
            </a:r>
          </a:p>
          <a:p>
            <a:r>
              <a:rPr lang="en-US" dirty="0" smtClean="0"/>
              <a:t>Studies the authors and cultural contexts</a:t>
            </a:r>
          </a:p>
          <a:p>
            <a:r>
              <a:rPr lang="en-US" dirty="0" smtClean="0"/>
              <a:t>studies original languages</a:t>
            </a:r>
          </a:p>
          <a:p>
            <a:r>
              <a:rPr lang="en-US" dirty="0" smtClean="0"/>
              <a:t>Emphasizes the “progress of the self-revelation of God in the Bible”</a:t>
            </a:r>
            <a:r>
              <a:rPr lang="en-US" baseline="30000" dirty="0" smtClean="0">
                <a:hlinkClick r:id="rId2" action="ppaction://hlinksldjump"/>
              </a:rPr>
              <a:t>6</a:t>
            </a:r>
            <a:endParaRPr lang="en-US" baseline="300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597" y="1690688"/>
            <a:ext cx="3231203" cy="396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11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Theology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171267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Systematic Theology</a:t>
            </a:r>
          </a:p>
          <a:p>
            <a:r>
              <a:rPr lang="en-US" dirty="0" smtClean="0"/>
              <a:t>Correlates all information as a whole</a:t>
            </a:r>
          </a:p>
          <a:p>
            <a:r>
              <a:rPr lang="en-US" dirty="0" smtClean="0"/>
              <a:t>Focuses on the structure of doctrines and dogmas</a:t>
            </a:r>
          </a:p>
          <a:p>
            <a:r>
              <a:rPr lang="en-US" dirty="0" smtClean="0"/>
              <a:t>Involves Biblical and Historical theology in its processes</a:t>
            </a:r>
            <a:endParaRPr lang="en-US" dirty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5733" y="2082801"/>
            <a:ext cx="4907212" cy="2849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Theology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87778"/>
            <a:ext cx="6900333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Historical Theology</a:t>
            </a:r>
          </a:p>
          <a:p>
            <a:r>
              <a:rPr lang="en-US" dirty="0" smtClean="0"/>
              <a:t>Focuses on what other Theologians have said throughout history</a:t>
            </a:r>
          </a:p>
          <a:p>
            <a:r>
              <a:rPr lang="en-US" dirty="0" smtClean="0"/>
              <a:t>Tries to learn from past mistakes</a:t>
            </a:r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1368" y="365125"/>
            <a:ext cx="1951831" cy="25087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0717" y="2882637"/>
            <a:ext cx="2353734" cy="1765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2009" y="1256507"/>
            <a:ext cx="1729359" cy="24018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3029" y="3658395"/>
            <a:ext cx="1751941" cy="23082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1124" y="1256507"/>
            <a:ext cx="1550885" cy="17737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4970" y="4529664"/>
            <a:ext cx="1646437" cy="221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8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Presuppositions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8610600" cy="4351338"/>
          </a:xfrm>
        </p:spPr>
        <p:txBody>
          <a:bodyPr/>
          <a:lstStyle/>
          <a:p>
            <a:r>
              <a:rPr lang="en-US" dirty="0" smtClean="0"/>
              <a:t>Truth is objective and knowable through observation.</a:t>
            </a:r>
          </a:p>
          <a:p>
            <a:r>
              <a:rPr lang="en-US" dirty="0" smtClean="0"/>
              <a:t>God exists and has revealed Himself in the Bible.</a:t>
            </a:r>
          </a:p>
          <a:p>
            <a:r>
              <a:rPr lang="en-US" dirty="0" smtClean="0"/>
              <a:t>Reality is. 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0066866" y="1281906"/>
            <a:ext cx="1126067" cy="50323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 kern="1200">
                <a:solidFill>
                  <a:schemeClr val="bg1"/>
                </a:solidFill>
                <a:effectLst>
                  <a:outerShdw blurRad="12700" dist="50800" dir="2700000" algn="tl" rotWithShape="0">
                    <a:srgbClr val="002060"/>
                  </a:outerShdw>
                </a:effectLst>
                <a:latin typeface="Calibri" charset="0"/>
                <a:ea typeface="Calibri" charset="0"/>
                <a:cs typeface="Calibri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3200" kern="1200">
                <a:solidFill>
                  <a:schemeClr val="bg1"/>
                </a:solidFill>
                <a:effectLst>
                  <a:outerShdw blurRad="12700" dist="50800" dir="2700000" algn="tl" rotWithShape="0">
                    <a:srgbClr val="002060"/>
                  </a:outerShdw>
                </a:effectLst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effectLst>
                  <a:outerShdw blurRad="12700" dist="50800" dir="2700000" algn="tl" rotWithShape="0">
                    <a:srgbClr val="002060"/>
                  </a:outerShdw>
                </a:effectLst>
                <a:latin typeface="Calibri" charset="0"/>
                <a:ea typeface="Calibri" charset="0"/>
                <a:cs typeface="Calibri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effectLst>
                  <a:outerShdw blurRad="12700" dist="50800" dir="2700000" algn="tl" rotWithShape="0">
                    <a:srgbClr val="002060"/>
                  </a:outerShdw>
                </a:effectLst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effectLst>
                  <a:outerShdw blurRad="12700" dist="50800" dir="2700000" algn="tl" rotWithShape="0">
                    <a:srgbClr val="002060"/>
                  </a:outerShdw>
                </a:effectLst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600" dirty="0" err="1" smtClean="0">
                <a:latin typeface="Hebrew" charset="0"/>
                <a:ea typeface="Hebrew" charset="0"/>
                <a:cs typeface="Hebrew" charset="0"/>
              </a:rPr>
              <a:t>יהוה</a:t>
            </a:r>
            <a:endParaRPr lang="en-US" sz="9600" dirty="0">
              <a:latin typeface="Hebrew" charset="0"/>
              <a:ea typeface="Hebrew" charset="0"/>
              <a:cs typeface="Hebr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52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Order </a:t>
            </a:r>
            <a:r>
              <a:rPr lang="en-US" smtClean="0"/>
              <a:t>of Theology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Hermeneutics ↴ .</a:t>
            </a:r>
            <a:r>
              <a:rPr lang="is-IS" dirty="0" smtClean="0"/>
              <a:t>…........................... </a:t>
            </a:r>
            <a:r>
              <a:rPr lang="en-US" sz="2600" dirty="0" smtClean="0"/>
              <a:t>(method of interpretation)</a:t>
            </a:r>
          </a:p>
          <a:p>
            <a:pPr marL="0" indent="0">
              <a:buNone/>
            </a:pPr>
            <a:r>
              <a:rPr lang="en-US" dirty="0" smtClean="0"/>
              <a:t>↳ Exegesis ↴ .</a:t>
            </a:r>
            <a:r>
              <a:rPr lang="is-IS" dirty="0" smtClean="0"/>
              <a:t>…....................... </a:t>
            </a:r>
            <a:r>
              <a:rPr lang="en-US" sz="2600" dirty="0" smtClean="0"/>
              <a:t>(drawing out the meaning of a text)</a:t>
            </a:r>
          </a:p>
          <a:p>
            <a:pPr marL="0" indent="0">
              <a:buNone/>
            </a:pPr>
            <a:r>
              <a:rPr lang="en-US" dirty="0"/>
              <a:t>↳ </a:t>
            </a:r>
            <a:r>
              <a:rPr lang="en-US" dirty="0" smtClean="0"/>
              <a:t>Exposition </a:t>
            </a:r>
            <a:r>
              <a:rPr lang="en-US" dirty="0"/>
              <a:t>↴ </a:t>
            </a:r>
            <a:r>
              <a:rPr lang="en-US" dirty="0" smtClean="0"/>
              <a:t>.</a:t>
            </a:r>
            <a:r>
              <a:rPr lang="is-IS" dirty="0" smtClean="0"/>
              <a:t>.............................. </a:t>
            </a:r>
            <a:r>
              <a:rPr lang="en-US" sz="2600" dirty="0" smtClean="0"/>
              <a:t>(explanation of the meaning)</a:t>
            </a:r>
          </a:p>
          <a:p>
            <a:pPr marL="0" indent="0">
              <a:buNone/>
            </a:pPr>
            <a:r>
              <a:rPr lang="en-US" dirty="0"/>
              <a:t>↳ Biblical Theology ↴ </a:t>
            </a:r>
            <a:r>
              <a:rPr lang="en-US" dirty="0" smtClean="0"/>
              <a:t>...</a:t>
            </a:r>
            <a:r>
              <a:rPr lang="is-IS" dirty="0" smtClean="0"/>
              <a:t>............. </a:t>
            </a:r>
            <a:r>
              <a:rPr lang="en-US" sz="2600" dirty="0" smtClean="0"/>
              <a:t>(compiling the biblical revelation)</a:t>
            </a:r>
          </a:p>
          <a:p>
            <a:pPr marL="0" indent="0">
              <a:buNone/>
            </a:pPr>
            <a:r>
              <a:rPr lang="en-US" dirty="0"/>
              <a:t>↳ Historical Theology ↴ ...</a:t>
            </a:r>
            <a:r>
              <a:rPr lang="is-IS" dirty="0"/>
              <a:t>.................. </a:t>
            </a:r>
            <a:r>
              <a:rPr lang="en-US" sz="2800" dirty="0"/>
              <a:t>(comparing it to others)</a:t>
            </a:r>
          </a:p>
          <a:p>
            <a:pPr marL="0" indent="0">
              <a:buNone/>
            </a:pPr>
            <a:r>
              <a:rPr lang="en-US" dirty="0" smtClean="0"/>
              <a:t>↳ </a:t>
            </a:r>
            <a:r>
              <a:rPr lang="en-US" dirty="0"/>
              <a:t>Systematic Theology ↴ </a:t>
            </a:r>
            <a:r>
              <a:rPr lang="en-US" dirty="0" smtClean="0"/>
              <a:t>...</a:t>
            </a:r>
            <a:r>
              <a:rPr lang="is-IS" dirty="0" smtClean="0"/>
              <a:t>..... </a:t>
            </a:r>
            <a:r>
              <a:rPr lang="en-US" sz="2800" dirty="0" smtClean="0"/>
              <a:t>(systematizing all the revelation)</a:t>
            </a:r>
          </a:p>
          <a:p>
            <a:pPr marL="0" indent="0">
              <a:buNone/>
            </a:pPr>
            <a:r>
              <a:rPr lang="en-US" dirty="0" smtClean="0"/>
              <a:t>↳ </a:t>
            </a:r>
            <a:r>
              <a:rPr lang="en-US" dirty="0"/>
              <a:t>Application</a:t>
            </a:r>
            <a:r>
              <a:rPr lang="en-US" dirty="0" smtClean="0"/>
              <a:t>! ...</a:t>
            </a:r>
            <a:r>
              <a:rPr lang="is-IS" dirty="0" smtClean="0"/>
              <a:t>......................... </a:t>
            </a:r>
            <a:r>
              <a:rPr lang="en-US" sz="2800" dirty="0" smtClean="0"/>
              <a:t>(living life in light of theology)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423301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Works Cited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1. Charles Hodge, </a:t>
            </a:r>
            <a:r>
              <a:rPr lang="en-US" i="1" dirty="0" smtClean="0"/>
              <a:t>Systematic Theology, </a:t>
            </a:r>
            <a:r>
              <a:rPr lang="en-US" dirty="0" err="1" smtClean="0"/>
              <a:t>vol</a:t>
            </a:r>
            <a:r>
              <a:rPr lang="en-US" dirty="0" smtClean="0"/>
              <a:t> 1, (Grand Rapids: Eerdmans, 1986), 21.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2. Norman Geisler, </a:t>
            </a:r>
            <a:r>
              <a:rPr lang="en-US" i="1" dirty="0" smtClean="0"/>
              <a:t>Systematic Theology in One Volume, </a:t>
            </a:r>
            <a:r>
              <a:rPr lang="en-US" dirty="0" smtClean="0"/>
              <a:t>(Minneapolis: Bethany House, 2011), 13.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3. Lewis Sperry Chafer, </a:t>
            </a:r>
            <a:r>
              <a:rPr lang="en-US" i="1" dirty="0" smtClean="0"/>
              <a:t>Systematic Theology, </a:t>
            </a:r>
            <a:r>
              <a:rPr lang="en-US" dirty="0" err="1" smtClean="0"/>
              <a:t>vols</a:t>
            </a:r>
            <a:r>
              <a:rPr lang="en-US" dirty="0" smtClean="0"/>
              <a:t> 1&amp;2, (Dallas, TX: Dallas Seminary Press, 1976), 3.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4. Louis </a:t>
            </a:r>
            <a:r>
              <a:rPr lang="en-US" dirty="0" err="1" smtClean="0"/>
              <a:t>Berkhof</a:t>
            </a:r>
            <a:r>
              <a:rPr lang="en-US" dirty="0" smtClean="0"/>
              <a:t>, (Grand Rapids: Eerdmans, 1979), 19.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5. Charles Ryrie, </a:t>
            </a:r>
            <a:r>
              <a:rPr lang="en-US" i="1" dirty="0" smtClean="0"/>
              <a:t>Basic Theology,</a:t>
            </a:r>
            <a:r>
              <a:rPr lang="en-US" dirty="0" smtClean="0"/>
              <a:t> (Chicago, IL: Moody Publishers, 1999), 13</a:t>
            </a:r>
            <a:r>
              <a:rPr lang="en-US" dirty="0" smtClean="0"/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6. Ibid, 14.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493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Supplemental Bibliography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lvl="0" indent="0">
              <a:buNone/>
            </a:pPr>
            <a:r>
              <a:rPr lang="en-US" i="1" dirty="0">
                <a:effectLst/>
              </a:rPr>
              <a:t>The Bible</a:t>
            </a:r>
            <a:r>
              <a:rPr lang="en-US" dirty="0">
                <a:effectLst/>
              </a:rPr>
              <a:t> by God, compiled by others</a:t>
            </a:r>
          </a:p>
          <a:p>
            <a:pPr marL="0" lvl="0" indent="0">
              <a:buNone/>
            </a:pPr>
            <a:r>
              <a:rPr lang="en-US" i="1" dirty="0">
                <a:effectLst/>
              </a:rPr>
              <a:t>Basic Theology</a:t>
            </a:r>
            <a:r>
              <a:rPr lang="en-US" dirty="0">
                <a:effectLst/>
              </a:rPr>
              <a:t> by Charles Ryrie</a:t>
            </a:r>
          </a:p>
          <a:p>
            <a:pPr marL="0" lvl="0" indent="0">
              <a:buNone/>
            </a:pPr>
            <a:r>
              <a:rPr lang="en-US" i="1" dirty="0">
                <a:effectLst/>
              </a:rPr>
              <a:t>Who Needs Theology?</a:t>
            </a:r>
            <a:r>
              <a:rPr lang="en-US" dirty="0">
                <a:effectLst/>
              </a:rPr>
              <a:t> by Stanley </a:t>
            </a:r>
            <a:r>
              <a:rPr lang="en-US" dirty="0" err="1">
                <a:effectLst/>
              </a:rPr>
              <a:t>Grenz</a:t>
            </a:r>
            <a:r>
              <a:rPr lang="en-US" dirty="0">
                <a:effectLst/>
              </a:rPr>
              <a:t> and Roger Olson</a:t>
            </a:r>
          </a:p>
          <a:p>
            <a:pPr marL="0" lvl="0" indent="0">
              <a:buNone/>
            </a:pPr>
            <a:r>
              <a:rPr lang="en-US" i="1" dirty="0">
                <a:effectLst/>
              </a:rPr>
              <a:t>Readings in Historical Theology </a:t>
            </a:r>
            <a:r>
              <a:rPr lang="en-US" dirty="0">
                <a:effectLst/>
              </a:rPr>
              <a:t>by Robert Lay </a:t>
            </a:r>
          </a:p>
          <a:p>
            <a:pPr marL="0" lvl="0" indent="0">
              <a:buNone/>
            </a:pPr>
            <a:r>
              <a:rPr lang="en-US" i="1" dirty="0">
                <a:effectLst/>
              </a:rPr>
              <a:t>Exploring Christian Theology </a:t>
            </a:r>
            <a:r>
              <a:rPr lang="en-US" dirty="0">
                <a:effectLst/>
              </a:rPr>
              <a:t>by </a:t>
            </a:r>
            <a:r>
              <a:rPr lang="en-US" dirty="0" err="1">
                <a:effectLst/>
              </a:rPr>
              <a:t>Holsteen</a:t>
            </a:r>
            <a:r>
              <a:rPr lang="en-US" dirty="0">
                <a:effectLst/>
              </a:rPr>
              <a:t> and </a:t>
            </a:r>
            <a:r>
              <a:rPr lang="en-US" dirty="0" err="1">
                <a:effectLst/>
              </a:rPr>
              <a:t>Svigel</a:t>
            </a:r>
            <a:endParaRPr lang="en-US" dirty="0">
              <a:effectLst/>
            </a:endParaRPr>
          </a:p>
          <a:p>
            <a:pPr marL="0" lvl="0" indent="0">
              <a:buNone/>
            </a:pPr>
            <a:r>
              <a:rPr lang="en-US" i="1" dirty="0">
                <a:effectLst/>
              </a:rPr>
              <a:t>The Moody Handbook of Theology </a:t>
            </a:r>
            <a:r>
              <a:rPr lang="en-US" dirty="0">
                <a:effectLst/>
              </a:rPr>
              <a:t>by Paul Enns</a:t>
            </a:r>
          </a:p>
          <a:p>
            <a:pPr marL="0" lvl="0" indent="0">
              <a:buNone/>
            </a:pPr>
            <a:r>
              <a:rPr lang="en-US" i="1" dirty="0">
                <a:effectLst/>
              </a:rPr>
              <a:t>The Bible Knowledge Commentary: OT and NT</a:t>
            </a:r>
            <a:r>
              <a:rPr lang="en-US" dirty="0">
                <a:effectLst/>
              </a:rPr>
              <a:t> by John </a:t>
            </a:r>
            <a:r>
              <a:rPr lang="en-US" dirty="0" err="1">
                <a:effectLst/>
              </a:rPr>
              <a:t>Walvoord</a:t>
            </a:r>
            <a:r>
              <a:rPr lang="en-US" dirty="0">
                <a:effectLst/>
              </a:rPr>
              <a:t> and Roy </a:t>
            </a:r>
            <a:r>
              <a:rPr lang="en-US" dirty="0" err="1">
                <a:effectLst/>
              </a:rPr>
              <a:t>Zuck</a:t>
            </a:r>
            <a:endParaRPr lang="en-US" dirty="0">
              <a:effectLst/>
            </a:endParaRPr>
          </a:p>
          <a:p>
            <a:pPr marL="0" lvl="0" indent="0">
              <a:buNone/>
            </a:pPr>
            <a:r>
              <a:rPr lang="en-US" i="1" dirty="0">
                <a:effectLst/>
              </a:rPr>
              <a:t>Basic Bible Interpretation</a:t>
            </a:r>
            <a:r>
              <a:rPr lang="en-US" dirty="0">
                <a:effectLst/>
              </a:rPr>
              <a:t> by Roy </a:t>
            </a:r>
            <a:r>
              <a:rPr lang="en-US" dirty="0" err="1" smtClean="0">
                <a:effectLst/>
              </a:rPr>
              <a:t>Zuck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03589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Supplemental Bibliography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i="1" dirty="0" smtClean="0">
                <a:effectLst/>
              </a:rPr>
              <a:t>Systematic Theology: 8 Volumes </a:t>
            </a:r>
            <a:r>
              <a:rPr lang="en-US" dirty="0" smtClean="0">
                <a:effectLst/>
              </a:rPr>
              <a:t>by Lewis Sperry Chafer</a:t>
            </a:r>
          </a:p>
          <a:p>
            <a:pPr marL="0" lvl="0" indent="0">
              <a:buNone/>
            </a:pPr>
            <a:r>
              <a:rPr lang="en-US" i="1" dirty="0" smtClean="0">
                <a:effectLst/>
              </a:rPr>
              <a:t>Systematic Theology: 3 Volumes </a:t>
            </a:r>
            <a:r>
              <a:rPr lang="en-US" dirty="0" smtClean="0">
                <a:effectLst/>
              </a:rPr>
              <a:t>by Charles Hodge</a:t>
            </a:r>
          </a:p>
          <a:p>
            <a:pPr marL="0" lvl="0" indent="0">
              <a:buNone/>
            </a:pPr>
            <a:r>
              <a:rPr lang="en-US" i="1" dirty="0" smtClean="0">
                <a:effectLst/>
              </a:rPr>
              <a:t>Systematic Theology </a:t>
            </a:r>
            <a:r>
              <a:rPr lang="en-US" dirty="0" smtClean="0">
                <a:effectLst/>
              </a:rPr>
              <a:t>by John Frame</a:t>
            </a:r>
          </a:p>
          <a:p>
            <a:pPr marL="0" lvl="0" indent="0">
              <a:buNone/>
            </a:pPr>
            <a:r>
              <a:rPr lang="en-US" i="1" dirty="0" smtClean="0">
                <a:effectLst/>
              </a:rPr>
              <a:t>Systematic Theology</a:t>
            </a:r>
            <a:r>
              <a:rPr lang="en-US" dirty="0" smtClean="0">
                <a:effectLst/>
              </a:rPr>
              <a:t> by Louis </a:t>
            </a:r>
            <a:r>
              <a:rPr lang="en-US" dirty="0" err="1" smtClean="0">
                <a:effectLst/>
              </a:rPr>
              <a:t>Berkhof</a:t>
            </a:r>
            <a:endParaRPr lang="en-US" i="1" dirty="0" smtClean="0">
              <a:effectLst/>
            </a:endParaRPr>
          </a:p>
          <a:p>
            <a:pPr marL="0" lvl="0" indent="0">
              <a:buNone/>
            </a:pPr>
            <a:r>
              <a:rPr lang="en-US" i="1" dirty="0" smtClean="0">
                <a:effectLst/>
              </a:rPr>
              <a:t>Creeds of the Churches</a:t>
            </a:r>
            <a:r>
              <a:rPr lang="en-US" dirty="0" smtClean="0">
                <a:effectLst/>
              </a:rPr>
              <a:t> by John Leith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31213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Meaning of Theology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Types of Theology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Presuppositions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The Order of </a:t>
            </a:r>
            <a:r>
              <a:rPr lang="en-US" dirty="0" smtClean="0"/>
              <a:t>Theology</a:t>
            </a:r>
          </a:p>
        </p:txBody>
      </p:sp>
    </p:spTree>
    <p:extLst>
      <p:ext uri="{BB962C8B-B14F-4D97-AF65-F5344CB8AC3E}">
        <p14:creationId xmlns:p14="http://schemas.microsoft.com/office/powerpoint/2010/main" val="143715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Meaning of theology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037667" cy="4351338"/>
          </a:xfrm>
        </p:spPr>
        <p:txBody>
          <a:bodyPr/>
          <a:lstStyle/>
          <a:p>
            <a:r>
              <a:rPr lang="en-US" dirty="0" smtClean="0"/>
              <a:t>Theology</a:t>
            </a:r>
          </a:p>
          <a:p>
            <a:pPr lvl="1"/>
            <a:r>
              <a:rPr lang="en-US" dirty="0" smtClean="0"/>
              <a:t>from two Greek Words</a:t>
            </a:r>
          </a:p>
          <a:p>
            <a:pPr lvl="1"/>
            <a:r>
              <a:rPr lang="el-GR" dirty="0" err="1" smtClean="0"/>
              <a:t>θεος</a:t>
            </a:r>
            <a:r>
              <a:rPr lang="el-GR" dirty="0" smtClean="0"/>
              <a:t> </a:t>
            </a:r>
            <a:r>
              <a:rPr lang="en-US" i="1" dirty="0" err="1" smtClean="0"/>
              <a:t>theos</a:t>
            </a:r>
            <a:r>
              <a:rPr lang="en-US" i="1" dirty="0" smtClean="0"/>
              <a:t> </a:t>
            </a:r>
            <a:r>
              <a:rPr lang="en-US" dirty="0" smtClean="0"/>
              <a:t>– “God”</a:t>
            </a:r>
          </a:p>
          <a:p>
            <a:pPr lvl="1"/>
            <a:r>
              <a:rPr lang="el-GR" dirty="0" err="1" smtClean="0"/>
              <a:t>λογος</a:t>
            </a:r>
            <a:r>
              <a:rPr lang="en-US" dirty="0" smtClean="0"/>
              <a:t> </a:t>
            </a:r>
            <a:r>
              <a:rPr lang="en-US" i="1" dirty="0" smtClean="0"/>
              <a:t>logos </a:t>
            </a:r>
            <a:r>
              <a:rPr lang="en-US" dirty="0" smtClean="0"/>
              <a:t>– “Word” </a:t>
            </a:r>
          </a:p>
          <a:p>
            <a:pPr lvl="1"/>
            <a:r>
              <a:rPr lang="en-US" dirty="0" smtClean="0"/>
              <a:t>Theology – “Words (or sayings) about God”</a:t>
            </a:r>
          </a:p>
          <a:p>
            <a:r>
              <a:rPr lang="en-US" dirty="0" smtClean="0"/>
              <a:t>Theology is</a:t>
            </a:r>
            <a:r>
              <a:rPr lang="is-IS" dirty="0" smtClean="0"/>
              <a:t>...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6306" y="1308440"/>
            <a:ext cx="3892360" cy="21874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6811" t="13575" b="22180"/>
          <a:stretch/>
        </p:blipFill>
        <p:spPr>
          <a:xfrm>
            <a:off x="6562819" y="3495865"/>
            <a:ext cx="3529447" cy="278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85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Meaning of theology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Theology is</a:t>
            </a:r>
            <a:r>
              <a:rPr lang="is-IS" dirty="0" smtClean="0"/>
              <a:t>...</a:t>
            </a:r>
          </a:p>
          <a:p>
            <a:r>
              <a:rPr lang="is-IS" dirty="0" smtClean="0"/>
              <a:t>“the science of the facts of divine revelation...” </a:t>
            </a:r>
            <a:r>
              <a:rPr lang="is-IS" sz="2400" dirty="0" smtClean="0"/>
              <a:t>Hodge </a:t>
            </a:r>
            <a:r>
              <a:rPr lang="is-IS" baseline="30000" dirty="0" smtClean="0">
                <a:hlinkClick r:id="rId2" action="ppaction://hlinksldjump"/>
              </a:rPr>
              <a:t>1</a:t>
            </a:r>
            <a:endParaRPr lang="is-IS" baseline="30000" dirty="0" smtClean="0"/>
          </a:p>
          <a:p>
            <a:r>
              <a:rPr lang="is-IS" dirty="0" smtClean="0"/>
              <a:t>“A rational discourse about God.” </a:t>
            </a:r>
            <a:r>
              <a:rPr lang="is-IS" sz="2400" dirty="0" smtClean="0"/>
              <a:t>Geisler</a:t>
            </a:r>
            <a:r>
              <a:rPr lang="is-IS" baseline="30000" dirty="0" smtClean="0">
                <a:hlinkClick r:id="rId2" action="ppaction://hlinksldjump"/>
              </a:rPr>
              <a:t>2</a:t>
            </a:r>
            <a:endParaRPr lang="is-IS" baseline="30000" dirty="0" smtClean="0"/>
          </a:p>
          <a:p>
            <a:r>
              <a:rPr lang="is-IS" dirty="0" smtClean="0"/>
              <a:t>“a discourse upon one specific subject, namely, God.” </a:t>
            </a:r>
            <a:r>
              <a:rPr lang="is-IS" sz="2400" dirty="0" smtClean="0"/>
              <a:t>Chafer</a:t>
            </a:r>
            <a:r>
              <a:rPr lang="is-IS" baseline="30000" dirty="0" smtClean="0">
                <a:hlinkClick r:id="rId2" action="ppaction://hlinksldjump"/>
              </a:rPr>
              <a:t>3</a:t>
            </a:r>
            <a:endParaRPr lang="is-IS" baseline="30000" dirty="0" smtClean="0"/>
          </a:p>
          <a:p>
            <a:r>
              <a:rPr lang="is-IS" dirty="0" smtClean="0"/>
              <a:t>“the systematized knowledge of God...” </a:t>
            </a:r>
            <a:r>
              <a:rPr lang="is-IS" sz="2400" dirty="0" smtClean="0"/>
              <a:t>Berkhof</a:t>
            </a:r>
            <a:r>
              <a:rPr lang="is-IS" baseline="30000" dirty="0" smtClean="0">
                <a:hlinkClick r:id="rId2" action="ppaction://hlinksldjump"/>
              </a:rPr>
              <a:t>4</a:t>
            </a:r>
            <a:endParaRPr lang="is-IS" sz="2400" dirty="0"/>
          </a:p>
        </p:txBody>
      </p:sp>
    </p:spTree>
    <p:extLst>
      <p:ext uri="{BB962C8B-B14F-4D97-AF65-F5344CB8AC3E}">
        <p14:creationId xmlns:p14="http://schemas.microsoft.com/office/powerpoint/2010/main" val="178229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Meaning of theology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95206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Two concepts in theology: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 smtClean="0"/>
              <a:t>Theology is Intelligible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 smtClean="0"/>
              <a:t>Theology requires explanation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0267" y="1690688"/>
            <a:ext cx="4149224" cy="394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03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Meaning of theology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95206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Two concepts in theology: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 smtClean="0"/>
              <a:t>Theology is Intelligible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 smtClean="0"/>
              <a:t>Theology requires explanation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5733" y="1690688"/>
            <a:ext cx="3606799" cy="405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70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Meaning of theology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s-IS" dirty="0" smtClean="0"/>
              <a:t>Note:</a:t>
            </a:r>
          </a:p>
          <a:p>
            <a:r>
              <a:rPr lang="is-IS" dirty="0" smtClean="0"/>
              <a:t>Everyone does theology, but not everyone does theology well.</a:t>
            </a:r>
          </a:p>
          <a:p>
            <a:r>
              <a:rPr lang="is-IS" dirty="0" smtClean="0"/>
              <a:t>Good theology is that which more accurately describes or instructs about God than bad theology. </a:t>
            </a:r>
          </a:p>
        </p:txBody>
      </p:sp>
    </p:spTree>
    <p:extLst>
      <p:ext uri="{BB962C8B-B14F-4D97-AF65-F5344CB8AC3E}">
        <p14:creationId xmlns:p14="http://schemas.microsoft.com/office/powerpoint/2010/main" val="152271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Theology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Christian Theology</a:t>
            </a:r>
          </a:p>
          <a:p>
            <a:r>
              <a:rPr lang="en-US" dirty="0" smtClean="0"/>
              <a:t>Other Theologies</a:t>
            </a:r>
          </a:p>
          <a:p>
            <a:r>
              <a:rPr lang="en-US" dirty="0" smtClean="0"/>
              <a:t>Biblical </a:t>
            </a:r>
            <a:r>
              <a:rPr lang="en-US" dirty="0" smtClean="0"/>
              <a:t>Theology</a:t>
            </a:r>
          </a:p>
          <a:p>
            <a:r>
              <a:rPr lang="en-US" dirty="0" smtClean="0"/>
              <a:t>Systematic Theology</a:t>
            </a:r>
          </a:p>
          <a:p>
            <a:r>
              <a:rPr lang="en-US" dirty="0" smtClean="0"/>
              <a:t>Historical Theology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95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Theology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Christian </a:t>
            </a:r>
            <a:r>
              <a:rPr lang="en-US" dirty="0" smtClean="0"/>
              <a:t>Theology</a:t>
            </a:r>
          </a:p>
          <a:p>
            <a:r>
              <a:rPr lang="en-US" dirty="0" smtClean="0"/>
              <a:t>“The rational interpretation of the Christian faith.”</a:t>
            </a:r>
            <a:r>
              <a:rPr lang="en-US" baseline="30000" dirty="0" smtClean="0">
                <a:hlinkClick r:id="rId2" action="ppaction://hlinksldjump"/>
              </a:rPr>
              <a:t>5</a:t>
            </a:r>
            <a:endParaRPr lang="en-US" dirty="0" smtClean="0"/>
          </a:p>
          <a:p>
            <a:r>
              <a:rPr lang="en-US" dirty="0" smtClean="0"/>
              <a:t>Christian Theology looks primarily to three sources of information:</a:t>
            </a:r>
          </a:p>
          <a:p>
            <a:pPr lvl="1"/>
            <a:r>
              <a:rPr lang="en-US" dirty="0" smtClean="0"/>
              <a:t>The Bible</a:t>
            </a:r>
          </a:p>
          <a:p>
            <a:pPr lvl="1"/>
            <a:r>
              <a:rPr lang="en-US" dirty="0" smtClean="0"/>
              <a:t>Church History</a:t>
            </a:r>
          </a:p>
          <a:p>
            <a:pPr lvl="1"/>
            <a:r>
              <a:rPr lang="en-US" dirty="0" smtClean="0"/>
              <a:t>Logic</a:t>
            </a: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710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3041</TotalTime>
  <Words>654</Words>
  <Application>Microsoft Macintosh PowerPoint</Application>
  <PresentationFormat>Widescreen</PresentationFormat>
  <Paragraphs>104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Calibri</vt:lpstr>
      <vt:lpstr>Hebrew</vt:lpstr>
      <vt:lpstr>Helvetica</vt:lpstr>
      <vt:lpstr>Phosphate Inline</vt:lpstr>
      <vt:lpstr>Arial</vt:lpstr>
      <vt:lpstr>Office Theme</vt:lpstr>
      <vt:lpstr>Prolegomena</vt:lpstr>
      <vt:lpstr>Outline</vt:lpstr>
      <vt:lpstr>Meaning of theology</vt:lpstr>
      <vt:lpstr>Meaning of theology</vt:lpstr>
      <vt:lpstr>Meaning of theology</vt:lpstr>
      <vt:lpstr>Meaning of theology</vt:lpstr>
      <vt:lpstr>Meaning of theology</vt:lpstr>
      <vt:lpstr>Types of Theology</vt:lpstr>
      <vt:lpstr>Types of Theology</vt:lpstr>
      <vt:lpstr>Types of Theology</vt:lpstr>
      <vt:lpstr>Types of Theology</vt:lpstr>
      <vt:lpstr>Types of Theology</vt:lpstr>
      <vt:lpstr>Types of Theology</vt:lpstr>
      <vt:lpstr>Presuppositions</vt:lpstr>
      <vt:lpstr>The Order of Theology</vt:lpstr>
      <vt:lpstr>Works Cited</vt:lpstr>
      <vt:lpstr>Supplemental Bibliography</vt:lpstr>
      <vt:lpstr>Supplemental Bibliography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meeeeeeewith7es@gmail.com</dc:creator>
  <cp:lastModifiedBy>meeeeeeewith7es@gmail.com</cp:lastModifiedBy>
  <cp:revision>22</cp:revision>
  <dcterms:created xsi:type="dcterms:W3CDTF">2016-12-21T01:03:30Z</dcterms:created>
  <dcterms:modified xsi:type="dcterms:W3CDTF">2017-01-08T00:30:37Z</dcterms:modified>
</cp:coreProperties>
</file>