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22"/>
  </p:handout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73" r:id="rId13"/>
    <p:sldId id="272" r:id="rId14"/>
    <p:sldId id="274" r:id="rId15"/>
    <p:sldId id="267" r:id="rId16"/>
    <p:sldId id="268" r:id="rId17"/>
    <p:sldId id="269" r:id="rId18"/>
    <p:sldId id="270" r:id="rId19"/>
    <p:sldId id="271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414ED-AE80-B64C-A4C7-D9A8D09EB7B0}" type="datetimeFigureOut">
              <a:rPr lang="en-US" smtClean="0"/>
              <a:t>3/13/16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D1FC3-DBBD-A64F-B65C-2F77B113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40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Bangla MN"/>
                <a:cs typeface="Bangla M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9B80-C162-9743-A14C-FB6620CB968B}" type="datetimeFigureOut">
              <a:rPr lang="en-US" smtClean="0"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8D7F-23C7-4B47-B685-1C6E244C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2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9B80-C162-9743-A14C-FB6620CB968B}" type="datetimeFigureOut">
              <a:rPr lang="en-US" smtClean="0"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8D7F-23C7-4B47-B685-1C6E244C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3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9B80-C162-9743-A14C-FB6620CB968B}" type="datetimeFigureOut">
              <a:rPr lang="en-US" smtClean="0"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8D7F-23C7-4B47-B685-1C6E244C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5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9B80-C162-9743-A14C-FB6620CB968B}" type="datetimeFigureOut">
              <a:rPr lang="en-US" smtClean="0"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8D7F-23C7-4B47-B685-1C6E244C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5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9B80-C162-9743-A14C-FB6620CB968B}" type="datetimeFigureOut">
              <a:rPr lang="en-US" smtClean="0"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8D7F-23C7-4B47-B685-1C6E244C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4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9B80-C162-9743-A14C-FB6620CB968B}" type="datetimeFigureOut">
              <a:rPr lang="en-US" smtClean="0"/>
              <a:t>3/13/16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8D7F-23C7-4B47-B685-1C6E244C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0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9B80-C162-9743-A14C-FB6620CB968B}" type="datetimeFigureOut">
              <a:rPr lang="en-US" smtClean="0"/>
              <a:t>3/13/16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8D7F-23C7-4B47-B685-1C6E244C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4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9B80-C162-9743-A14C-FB6620CB968B}" type="datetimeFigureOut">
              <a:rPr lang="en-US" smtClean="0"/>
              <a:t>3/13/16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8D7F-23C7-4B47-B685-1C6E244C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1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9B80-C162-9743-A14C-FB6620CB968B}" type="datetimeFigureOut">
              <a:rPr lang="en-US" smtClean="0"/>
              <a:t>3/13/16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8D7F-23C7-4B47-B685-1C6E244C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9B80-C162-9743-A14C-FB6620CB968B}" type="datetimeFigureOut">
              <a:rPr lang="en-US" smtClean="0"/>
              <a:t>3/13/16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8D7F-23C7-4B47-B685-1C6E244C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9B80-C162-9743-A14C-FB6620CB968B}" type="datetimeFigureOut">
              <a:rPr lang="en-US" smtClean="0"/>
              <a:t>3/13/16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8D7F-23C7-4B47-B685-1C6E244C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5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9B80-C162-9743-A14C-FB6620CB968B}" type="datetimeFigureOut">
              <a:rPr lang="en-US" smtClean="0"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8D7F-23C7-4B47-B685-1C6E244C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7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Bangla MN"/>
          <a:ea typeface="+mj-ea"/>
          <a:cs typeface="Bangla M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Bangla MN"/>
          <a:ea typeface="+mn-ea"/>
          <a:cs typeface="Bangla M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Bangla MN"/>
          <a:ea typeface="+mn-ea"/>
          <a:cs typeface="Bangla M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Bangla MN"/>
          <a:ea typeface="+mn-ea"/>
          <a:cs typeface="Bangla M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Bangla MN"/>
          <a:ea typeface="+mn-ea"/>
          <a:cs typeface="Bangla M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Bangla MN"/>
          <a:ea typeface="+mn-ea"/>
          <a:cs typeface="Bangla M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vangelicalarminians.org/an-outline-of-the-facts-of-arminianism-vs-the-tulip-of-calvinism/" TargetMode="External"/><Relationship Id="rId3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uther.de/en/95thesen.html" TargetMode="Externa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Church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92958" y="5797533"/>
            <a:ext cx="194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ngla MN"/>
                <a:cs typeface="Bangla MN"/>
              </a:rPr>
              <a:t>b</a:t>
            </a:r>
            <a:r>
              <a:rPr lang="en-US" sz="1200" dirty="0" smtClean="0">
                <a:latin typeface="Bangla MN"/>
                <a:cs typeface="Bangla MN"/>
              </a:rPr>
              <a:t>y Stephen Curto</a:t>
            </a:r>
          </a:p>
          <a:p>
            <a:r>
              <a:rPr lang="en-US" sz="1200" dirty="0">
                <a:latin typeface="Bangla MN"/>
                <a:cs typeface="Bangla MN"/>
              </a:rPr>
              <a:t>f</a:t>
            </a:r>
            <a:r>
              <a:rPr lang="en-US" sz="1200" dirty="0" smtClean="0">
                <a:latin typeface="Bangla MN"/>
                <a:cs typeface="Bangla MN"/>
              </a:rPr>
              <a:t>or Home Church</a:t>
            </a:r>
          </a:p>
          <a:p>
            <a:r>
              <a:rPr lang="en-US" sz="1200" dirty="0" smtClean="0">
                <a:latin typeface="Bangla MN"/>
                <a:cs typeface="Bangla MN"/>
              </a:rPr>
              <a:t>March 13</a:t>
            </a:r>
            <a:r>
              <a:rPr lang="en-US" sz="1200" dirty="0" smtClean="0">
                <a:latin typeface="Bangla MN"/>
                <a:cs typeface="Bangla MN"/>
              </a:rPr>
              <a:t>, </a:t>
            </a:r>
            <a:r>
              <a:rPr lang="en-US" sz="1200" dirty="0" smtClean="0">
                <a:latin typeface="Bangla MN"/>
                <a:cs typeface="Bangla MN"/>
              </a:rPr>
              <a:t>2016</a:t>
            </a:r>
            <a:endParaRPr lang="en-US" sz="1200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3229019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John Calvin (1509-1564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03477" cy="4525963"/>
          </a:xfrm>
        </p:spPr>
        <p:txBody>
          <a:bodyPr/>
          <a:lstStyle/>
          <a:p>
            <a:pPr lvl="0"/>
            <a:r>
              <a:rPr lang="en-US" dirty="0"/>
              <a:t>French humanist lawyer</a:t>
            </a:r>
          </a:p>
          <a:p>
            <a:pPr lvl="0"/>
            <a:r>
              <a:rPr lang="en-US" dirty="0"/>
              <a:t>Fled to Switzerland during protestant uprising in France</a:t>
            </a:r>
          </a:p>
          <a:p>
            <a:pPr lvl="0"/>
            <a:r>
              <a:rPr lang="en-US" i="1" dirty="0"/>
              <a:t>Institutes</a:t>
            </a:r>
            <a:endParaRPr lang="en-US" dirty="0"/>
          </a:p>
          <a:p>
            <a:pPr lvl="0"/>
            <a:r>
              <a:rPr lang="en-US" dirty="0"/>
              <a:t>Geneva reformations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john calv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84" y="1356247"/>
            <a:ext cx="32131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91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John Knox (1513-1572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446" y="1600200"/>
            <a:ext cx="3916354" cy="4525963"/>
          </a:xfrm>
        </p:spPr>
        <p:txBody>
          <a:bodyPr/>
          <a:lstStyle/>
          <a:p>
            <a:pPr lvl="0"/>
            <a:r>
              <a:rPr lang="en-US" dirty="0"/>
              <a:t>Leader of reformation in Scotland</a:t>
            </a:r>
          </a:p>
          <a:p>
            <a:pPr lvl="0"/>
            <a:r>
              <a:rPr lang="en-US" dirty="0"/>
              <a:t>Father of Presbyterianism in Scotland</a:t>
            </a:r>
          </a:p>
          <a:p>
            <a:pPr lvl="0"/>
            <a:r>
              <a:rPr lang="en-US" i="1" dirty="0"/>
              <a:t>Book of Common Prayer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John-Kno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124789" cy="4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20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Jacobus</a:t>
            </a:r>
            <a:r>
              <a:rPr lang="en-US" dirty="0"/>
              <a:t> Arminius (1560-1609)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2500" cy="48974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father of Arminianism </a:t>
            </a:r>
          </a:p>
          <a:p>
            <a:pPr lvl="0"/>
            <a:r>
              <a:rPr lang="en-US" dirty="0"/>
              <a:t>Professor of Theology</a:t>
            </a:r>
          </a:p>
          <a:p>
            <a:pPr lvl="0"/>
            <a:r>
              <a:rPr lang="en-US" dirty="0"/>
              <a:t>Prevenient Grace</a:t>
            </a:r>
          </a:p>
          <a:p>
            <a:pPr lvl="0"/>
            <a:r>
              <a:rPr lang="en-US" dirty="0"/>
              <a:t>Rejected at Synod of Dort</a:t>
            </a:r>
          </a:p>
          <a:p>
            <a:pPr lvl="1"/>
            <a:r>
              <a:rPr lang="en-US" dirty="0"/>
              <a:t>1618</a:t>
            </a:r>
          </a:p>
          <a:p>
            <a:pPr lvl="1"/>
            <a:r>
              <a:rPr lang="en-US" dirty="0"/>
              <a:t>FACTS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TULIP</a:t>
            </a:r>
          </a:p>
          <a:p>
            <a:pPr lvl="1"/>
            <a:r>
              <a:rPr lang="en-US" sz="1900" u="sng" dirty="0">
                <a:hlinkClick r:id="rId2"/>
              </a:rPr>
              <a:t>http://evangelicalarminians.org/an-outline-of-the-facts-of-arminianism-vs-the-tulip-of-calvinism</a:t>
            </a:r>
            <a:r>
              <a:rPr lang="en-US" sz="1900" u="sng" dirty="0" smtClean="0">
                <a:hlinkClick r:id="rId2"/>
              </a:rPr>
              <a:t>/</a:t>
            </a:r>
            <a:endParaRPr lang="en-US" sz="1900" dirty="0"/>
          </a:p>
          <a:p>
            <a:endParaRPr lang="en-US" dirty="0"/>
          </a:p>
        </p:txBody>
      </p:sp>
      <p:pic>
        <p:nvPicPr>
          <p:cNvPr id="4" name="Picture 3" descr="James_Arminius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417638"/>
            <a:ext cx="39243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2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3351"/>
            <a:ext cx="8229600" cy="1143000"/>
          </a:xfrm>
        </p:spPr>
        <p:txBody>
          <a:bodyPr/>
          <a:lstStyle/>
          <a:p>
            <a:r>
              <a:rPr lang="en-US" dirty="0" smtClean="0"/>
              <a:t>Reforms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0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n-US" dirty="0" err="1" smtClean="0"/>
              <a:t>Solas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Five_Sol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0" y="1480046"/>
            <a:ext cx="7161477" cy="534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28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Council of Trent (1545-1563)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026" y="1600200"/>
            <a:ext cx="4024773" cy="484345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counter-Reformation</a:t>
            </a:r>
          </a:p>
          <a:p>
            <a:pPr lvl="0"/>
            <a:r>
              <a:rPr lang="en-US" dirty="0"/>
              <a:t>25 sessions between 1545 and 1563</a:t>
            </a:r>
          </a:p>
          <a:p>
            <a:pPr lvl="0"/>
            <a:r>
              <a:rPr lang="en-US" dirty="0"/>
              <a:t>Established RC canon</a:t>
            </a:r>
          </a:p>
          <a:p>
            <a:pPr lvl="0"/>
            <a:r>
              <a:rPr lang="en-US" dirty="0"/>
              <a:t>Addressed issues brought up by reformation</a:t>
            </a:r>
          </a:p>
          <a:p>
            <a:endParaRPr lang="en-US" dirty="0"/>
          </a:p>
        </p:txBody>
      </p:sp>
      <p:pic>
        <p:nvPicPr>
          <p:cNvPr id="4" name="Picture 3" descr="Council_of_Tr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5" y="1940990"/>
            <a:ext cx="4504777" cy="36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8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7476"/>
            <a:ext cx="8229600" cy="1143000"/>
          </a:xfrm>
        </p:spPr>
        <p:txBody>
          <a:bodyPr/>
          <a:lstStyle/>
          <a:p>
            <a:r>
              <a:rPr lang="en-US" dirty="0" smtClean="0"/>
              <a:t>The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72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Edict of Nantes (1598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13246" cy="4525963"/>
          </a:xfrm>
        </p:spPr>
        <p:txBody>
          <a:bodyPr/>
          <a:lstStyle/>
          <a:p>
            <a:pPr lvl="0"/>
            <a:r>
              <a:rPr lang="en-US" dirty="0"/>
              <a:t>edict by Henry IV of France </a:t>
            </a:r>
          </a:p>
          <a:p>
            <a:pPr lvl="0"/>
            <a:r>
              <a:rPr lang="en-US" dirty="0"/>
              <a:t>Pardon for Protestants (Particularly Calvinists in France “Huguenots”)</a:t>
            </a:r>
          </a:p>
          <a:p>
            <a:pPr lvl="0"/>
            <a:r>
              <a:rPr lang="en-US" dirty="0"/>
              <a:t>Revoked in 1685 by Louis XIV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6690357-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037" y="1320434"/>
            <a:ext cx="2970639" cy="480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43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 Years War (1618-1648)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33177" cy="493639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Series of wars between Protestants and Catholics</a:t>
            </a:r>
          </a:p>
          <a:p>
            <a:pPr lvl="0"/>
            <a:r>
              <a:rPr lang="en-US" dirty="0"/>
              <a:t>Mostly took place in what was left of Holy Roman Empire</a:t>
            </a:r>
          </a:p>
          <a:p>
            <a:pPr lvl="0"/>
            <a:r>
              <a:rPr lang="en-US" dirty="0"/>
              <a:t>A war to try and re-establish a universal religion</a:t>
            </a:r>
          </a:p>
          <a:p>
            <a:pPr lvl="0"/>
            <a:r>
              <a:rPr lang="en-US" dirty="0"/>
              <a:t>Peace of Westphalia (1648) ended the </a:t>
            </a:r>
            <a:r>
              <a:rPr lang="en-US" dirty="0" smtClean="0"/>
              <a:t>war (154 meetings in 2 years)</a:t>
            </a:r>
            <a:endParaRPr lang="en-US" dirty="0"/>
          </a:p>
          <a:p>
            <a:pPr lvl="0"/>
            <a:r>
              <a:rPr lang="en-US" dirty="0"/>
              <a:t>National self-determination becomes order of the 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390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p-of-30-years-war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86"/>
            <a:ext cx="9144000" cy="670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Crusades</a:t>
            </a:r>
          </a:p>
          <a:p>
            <a:r>
              <a:rPr lang="en-US" dirty="0" smtClean="0"/>
              <a:t>100 Years War</a:t>
            </a:r>
          </a:p>
          <a:p>
            <a:r>
              <a:rPr lang="en-US" dirty="0" smtClean="0"/>
              <a:t>Renaissance</a:t>
            </a:r>
          </a:p>
          <a:p>
            <a:r>
              <a:rPr lang="en-US" dirty="0" smtClean="0"/>
              <a:t>John Wycliffe</a:t>
            </a:r>
          </a:p>
          <a:p>
            <a:r>
              <a:rPr lang="en-US" dirty="0" smtClean="0"/>
              <a:t>Fall of Eastern Empire to Ottomans</a:t>
            </a:r>
          </a:p>
          <a:p>
            <a:r>
              <a:rPr lang="en-US" dirty="0" smtClean="0"/>
              <a:t>Black death</a:t>
            </a:r>
          </a:p>
          <a:p>
            <a:r>
              <a:rPr lang="en-US" dirty="0" smtClean="0"/>
              <a:t>The Spanish Inquisition</a:t>
            </a:r>
          </a:p>
          <a:p>
            <a:r>
              <a:rPr lang="en-US" dirty="0" smtClean="0"/>
              <a:t>Jan Hus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4349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1515-1648 (Luther’s Theses- Peace of Westphalia)</a:t>
            </a:r>
          </a:p>
          <a:p>
            <a:pPr marL="0" indent="0" algn="ctr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Reformers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Reforms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Effects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1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4289"/>
            <a:ext cx="8229600" cy="1143000"/>
          </a:xfrm>
        </p:spPr>
        <p:txBody>
          <a:bodyPr/>
          <a:lstStyle/>
          <a:p>
            <a:r>
              <a:rPr lang="en-US" dirty="0" smtClean="0"/>
              <a:t>The Reformers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4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 (1483-1546)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9338" cy="4967371"/>
          </a:xfrm>
        </p:spPr>
        <p:txBody>
          <a:bodyPr>
            <a:normAutofit/>
          </a:bodyPr>
          <a:lstStyle/>
          <a:p>
            <a:r>
              <a:rPr lang="en-US" dirty="0" smtClean="0"/>
              <a:t>German monk</a:t>
            </a:r>
          </a:p>
          <a:p>
            <a:r>
              <a:rPr lang="en-US" dirty="0" smtClean="0"/>
              <a:t>A monk of monks</a:t>
            </a:r>
          </a:p>
          <a:p>
            <a:r>
              <a:rPr lang="en-US" dirty="0" smtClean="0"/>
              <a:t>A moment of clarity</a:t>
            </a:r>
          </a:p>
          <a:p>
            <a:r>
              <a:rPr lang="en-US" sz="2000" dirty="0" smtClean="0">
                <a:solidFill>
                  <a:srgbClr val="383838"/>
                </a:solidFill>
              </a:rPr>
              <a:t>“Who </a:t>
            </a:r>
            <a:r>
              <a:rPr lang="en-US" sz="2000" dirty="0">
                <a:solidFill>
                  <a:srgbClr val="383838"/>
                </a:solidFill>
              </a:rPr>
              <a:t>am I, that I should lift </a:t>
            </a:r>
            <a:r>
              <a:rPr lang="en-US" sz="2000" dirty="0" smtClean="0">
                <a:solidFill>
                  <a:srgbClr val="383838"/>
                </a:solidFill>
              </a:rPr>
              <a:t>up mine </a:t>
            </a:r>
            <a:r>
              <a:rPr lang="en-US" sz="2000" dirty="0">
                <a:solidFill>
                  <a:srgbClr val="383838"/>
                </a:solidFill>
              </a:rPr>
              <a:t>eyes or raise my hands to the Divine Majesty? . . . For I am dust and ashes and full of sin and I am speaking to the living, eternal and true God</a:t>
            </a:r>
            <a:r>
              <a:rPr lang="en-US" sz="2000" dirty="0" smtClean="0">
                <a:solidFill>
                  <a:srgbClr val="383838"/>
                </a:solidFill>
              </a:rPr>
              <a:t>.’”</a:t>
            </a:r>
          </a:p>
          <a:p>
            <a:endParaRPr lang="en-US" dirty="0"/>
          </a:p>
        </p:txBody>
      </p:sp>
      <p:pic>
        <p:nvPicPr>
          <p:cNvPr id="4" name="Picture 3" descr="lucas-cranach-the-elder-portrait-of-martin-luther-15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54" y="1417638"/>
            <a:ext cx="34861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5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Martin Luther (1483-1546)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7615" cy="4525963"/>
          </a:xfrm>
        </p:spPr>
        <p:txBody>
          <a:bodyPr/>
          <a:lstStyle/>
          <a:p>
            <a:r>
              <a:rPr lang="en-US" dirty="0" smtClean="0"/>
              <a:t>Johann Tetzel and selling of indulgences</a:t>
            </a:r>
          </a:p>
          <a:p>
            <a:r>
              <a:rPr lang="en-US" dirty="0" smtClean="0"/>
              <a:t>95 Theses</a:t>
            </a:r>
          </a:p>
          <a:p>
            <a:pPr lvl="1"/>
            <a:r>
              <a:rPr lang="en-US" dirty="0">
                <a:hlinkClick r:id="rId2"/>
              </a:rPr>
              <a:t>http://www.luther.de/en/</a:t>
            </a:r>
            <a:r>
              <a:rPr lang="en-US" dirty="0" smtClean="0">
                <a:hlinkClick r:id="rId2"/>
              </a:rPr>
              <a:t>95thesen.html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luther_wittenberg_15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751" y="1417638"/>
            <a:ext cx="4193049" cy="512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83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Martin Luther (1483-1546)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73" y="1600200"/>
            <a:ext cx="5025715" cy="487443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Diet of Worms (1521)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383838"/>
                </a:solidFill>
              </a:rPr>
              <a:t>“Unless </a:t>
            </a:r>
            <a:r>
              <a:rPr lang="en-US" sz="2200" dirty="0">
                <a:solidFill>
                  <a:srgbClr val="383838"/>
                </a:solidFill>
              </a:rPr>
              <a:t>I am convinced by the testimony of the Holy Scriptures or by evident reason-for I can believe neither pope nor councils alone, as it is clear that they have erred repeatedly and contradicted themselves-I consider myself convicted by the testimony of Holy Scripture, which is my basis; my conscience is captive to the Word of God. Thus I cannot and will not recant, because acting against one's conscience is neither safe nor sound. God help me. Amen</a:t>
            </a:r>
            <a:r>
              <a:rPr lang="en-US" sz="2200" dirty="0" smtClean="0">
                <a:solidFill>
                  <a:srgbClr val="383838"/>
                </a:solidFill>
              </a:rPr>
              <a:t>.”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1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r="26082"/>
          <a:stretch/>
        </p:blipFill>
        <p:spPr>
          <a:xfrm>
            <a:off x="5250588" y="1440056"/>
            <a:ext cx="3893412" cy="475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1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Ulrich Zwingli (1484-1531)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1227" y="1437903"/>
            <a:ext cx="4545573" cy="501384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leader of reformation in Switzerland</a:t>
            </a:r>
          </a:p>
          <a:p>
            <a:pPr lvl="0"/>
            <a:r>
              <a:rPr lang="en-US" dirty="0"/>
              <a:t>Zwingli Confession</a:t>
            </a:r>
          </a:p>
          <a:p>
            <a:pPr lvl="0"/>
            <a:r>
              <a:rPr lang="en-US" dirty="0"/>
              <a:t>Opposed transubstantiation, took memorial view</a:t>
            </a:r>
          </a:p>
          <a:p>
            <a:pPr lvl="0"/>
            <a:r>
              <a:rPr lang="en-US" dirty="0"/>
              <a:t>Lot’s of influence on and from Martin Luther</a:t>
            </a:r>
          </a:p>
          <a:p>
            <a:pPr lvl="0"/>
            <a:r>
              <a:rPr lang="en-US" dirty="0"/>
              <a:t>Killed in battle</a:t>
            </a:r>
          </a:p>
          <a:p>
            <a:endParaRPr lang="en-US" dirty="0"/>
          </a:p>
        </p:txBody>
      </p:sp>
      <p:pic>
        <p:nvPicPr>
          <p:cNvPr id="4" name="Picture 3" descr="zwingli-1-si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2644"/>
            <a:ext cx="30861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44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William Tyndale (1494-1536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07527" cy="4525963"/>
          </a:xfrm>
        </p:spPr>
        <p:txBody>
          <a:bodyPr/>
          <a:lstStyle/>
          <a:p>
            <a:pPr lvl="0"/>
            <a:r>
              <a:rPr lang="en-US" dirty="0"/>
              <a:t>translated Bible into English</a:t>
            </a:r>
          </a:p>
          <a:p>
            <a:pPr lvl="1"/>
            <a:r>
              <a:rPr lang="en-US" dirty="0"/>
              <a:t>used Greek and Hebrew texts</a:t>
            </a:r>
          </a:p>
          <a:p>
            <a:pPr lvl="1"/>
            <a:r>
              <a:rPr lang="en-US" dirty="0"/>
              <a:t>used printing press</a:t>
            </a:r>
          </a:p>
          <a:p>
            <a:pPr lvl="0"/>
            <a:r>
              <a:rPr lang="en-US" dirty="0"/>
              <a:t>arrested and executed for heresy</a:t>
            </a:r>
          </a:p>
          <a:p>
            <a:pPr lvl="0"/>
            <a:r>
              <a:rPr lang="en-US" sz="2400" dirty="0">
                <a:solidFill>
                  <a:srgbClr val="383838"/>
                </a:solidFill>
              </a:rPr>
              <a:t>“Open the King of England’s eyes!”</a:t>
            </a:r>
          </a:p>
          <a:p>
            <a:endParaRPr lang="en-US" dirty="0"/>
          </a:p>
        </p:txBody>
      </p:sp>
      <p:pic>
        <p:nvPicPr>
          <p:cNvPr id="4" name="Picture 3" descr="william-tyndale-bible-hail-mary-justific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77" y="1567919"/>
            <a:ext cx="3955366" cy="479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99241"/>
      </p:ext>
    </p:extLst>
  </p:cSld>
  <p:clrMapOvr>
    <a:masterClrMapping/>
  </p:clrMapOvr>
</p:sld>
</file>

<file path=ppt/theme/theme1.xml><?xml version="1.0" encoding="utf-8"?>
<a:theme xmlns:a="http://schemas.openxmlformats.org/drawingml/2006/main" name="Yellow Histo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Yellow History.thmx</Template>
  <TotalTime>105</TotalTime>
  <Words>533</Words>
  <Application>Microsoft Macintosh PowerPoint</Application>
  <PresentationFormat>On-screen Show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Yellow History</vt:lpstr>
      <vt:lpstr>Church History</vt:lpstr>
      <vt:lpstr>Recap</vt:lpstr>
      <vt:lpstr>Reformation</vt:lpstr>
      <vt:lpstr>The Reformers</vt:lpstr>
      <vt:lpstr>Martin Luther (1483-1546)</vt:lpstr>
      <vt:lpstr>Martin Luther (1483-1546)</vt:lpstr>
      <vt:lpstr>Martin Luther (1483-1546)</vt:lpstr>
      <vt:lpstr>Ulrich Zwingli (1484-1531) </vt:lpstr>
      <vt:lpstr>William Tyndale (1494-1536)</vt:lpstr>
      <vt:lpstr>John Calvin (1509-1564)</vt:lpstr>
      <vt:lpstr>John Knox (1513-1572)</vt:lpstr>
      <vt:lpstr>Jacobus Arminius (1560-1609)</vt:lpstr>
      <vt:lpstr>Reforms</vt:lpstr>
      <vt:lpstr>5 Solas</vt:lpstr>
      <vt:lpstr>Council of Trent (1545-1563)</vt:lpstr>
      <vt:lpstr>The Effects</vt:lpstr>
      <vt:lpstr>Edict of Nantes (1598)</vt:lpstr>
      <vt:lpstr>30 Years War (1618-1648)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History</dc:title>
  <dc:creator>Stephen Curto</dc:creator>
  <cp:lastModifiedBy>Stephen Curto</cp:lastModifiedBy>
  <cp:revision>8</cp:revision>
  <cp:lastPrinted>2016-03-13T18:57:06Z</cp:lastPrinted>
  <dcterms:created xsi:type="dcterms:W3CDTF">2016-03-13T17:11:43Z</dcterms:created>
  <dcterms:modified xsi:type="dcterms:W3CDTF">2016-03-13T18:57:09Z</dcterms:modified>
</cp:coreProperties>
</file>