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notesMasterIdLst>
    <p:notesMasterId r:id="rId34"/>
  </p:notesMasterIdLst>
  <p:sldIdLst>
    <p:sldId id="256" r:id="rId16"/>
    <p:sldId id="260" r:id="rId17"/>
    <p:sldId id="283" r:id="rId18"/>
    <p:sldId id="268" r:id="rId19"/>
    <p:sldId id="269" r:id="rId20"/>
    <p:sldId id="270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5" r:id="rId29"/>
    <p:sldId id="286" r:id="rId30"/>
    <p:sldId id="281" r:id="rId31"/>
    <p:sldId id="282" r:id="rId32"/>
    <p:sldId id="2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/>
    <p:restoredTop sz="94675"/>
  </p:normalViewPr>
  <p:slideViewPr>
    <p:cSldViewPr snapToGrid="0" snapToObjects="1">
      <p:cViewPr varScale="1">
        <p:scale>
          <a:sx n="78" d="100"/>
          <a:sy n="78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435D9-4820-054F-BBC9-3483C052DEDE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7408-44D8-E846-8B9E-1F4EB3954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133601"/>
            <a:ext cx="10363200" cy="1470025"/>
          </a:xfrm>
        </p:spPr>
        <p:txBody>
          <a:bodyPr>
            <a:noAutofit/>
          </a:bodyPr>
          <a:lstStyle>
            <a:lvl1pPr>
              <a:defRPr sz="6000" baseline="0">
                <a:ln w="19050">
                  <a:solidFill>
                    <a:schemeClr val="tx2"/>
                  </a:solidFill>
                </a:ln>
                <a:solidFill>
                  <a:schemeClr val="bg1"/>
                </a:solidFill>
                <a:latin typeface="American Typewriter"/>
                <a:cs typeface="Brush Script MT Ital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3886200"/>
            <a:ext cx="6018924" cy="1926014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ln w="0" cmpd="sng">
                  <a:solidFill>
                    <a:schemeClr val="tx2"/>
                  </a:solidFill>
                </a:ln>
                <a:solidFill>
                  <a:schemeClr val="bg1"/>
                </a:solidFill>
                <a:latin typeface="American Typewriter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555" y="3494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1840104"/>
            <a:ext cx="6018924" cy="39721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avoye LET Plain:1.0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555" y="3494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1840104"/>
            <a:ext cx="6018924" cy="3972111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259" y="2466976"/>
            <a:ext cx="10363200" cy="147002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sdemona"/>
                <a:cs typeface="Desdemo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4973" y="3937000"/>
            <a:ext cx="6018924" cy="1875214"/>
          </a:xfrm>
        </p:spPr>
        <p:txBody>
          <a:bodyPr/>
          <a:lstStyle>
            <a:lvl1pPr marL="0" indent="0" algn="ctr">
              <a:buNone/>
              <a:defRPr b="0" cap="small" spc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ngLiU-ExtB"/>
                <a:ea typeface="MingLiU-ExtB"/>
                <a:cs typeface="MingLiU-ExtB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555" y="3494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1840104"/>
            <a:ext cx="6018924" cy="39721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avoye LET Plain:1.0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555" y="349486"/>
            <a:ext cx="10363200" cy="1470025"/>
          </a:xfrm>
        </p:spPr>
        <p:txBody>
          <a:bodyPr>
            <a:noAutofit/>
          </a:bodyPr>
          <a:lstStyle>
            <a:lvl1pPr>
              <a:defRPr sz="4800" baseline="0">
                <a:ln>
                  <a:noFill/>
                </a:ln>
                <a:solidFill>
                  <a:schemeClr val="tx2"/>
                </a:solidFill>
                <a:latin typeface="+mj-lt"/>
                <a:cs typeface="Brush Script MT Ital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1840104"/>
            <a:ext cx="6018924" cy="3972111"/>
          </a:xfrm>
        </p:spPr>
        <p:txBody>
          <a:bodyPr/>
          <a:lstStyle>
            <a:lvl1pPr marL="0" indent="0" algn="ctr">
              <a:buNone/>
              <a:defRPr baseline="0">
                <a:ln w="0" cmpd="sng">
                  <a:noFill/>
                </a:ln>
                <a:solidFill>
                  <a:schemeClr val="tx2"/>
                </a:solidFill>
                <a:effectLst>
                  <a:innerShdw blurRad="63500" dist="38100" dir="1920000">
                    <a:schemeClr val="bg1">
                      <a:alpha val="35000"/>
                    </a:schemeClr>
                  </a:innerShdw>
                </a:effectLst>
                <a:latin typeface="Edwardian Script ITC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321185"/>
            <a:ext cx="4255623" cy="6035165"/>
          </a:xfrm>
        </p:spPr>
        <p:txBody>
          <a:bodyPr vert="horz">
            <a:normAutofit/>
          </a:bodyPr>
          <a:lstStyle>
            <a:lvl1pPr>
              <a:defRPr sz="4800" b="1" i="0">
                <a:ln>
                  <a:noFill/>
                </a:ln>
                <a:solidFill>
                  <a:schemeClr val="tx1"/>
                </a:solidFill>
                <a:latin typeface="Chalkboard SE Regular"/>
                <a:cs typeface="Chalkboard SE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7125" y="2719474"/>
            <a:ext cx="6018924" cy="1345398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rgbClr val="000000"/>
                </a:solidFill>
                <a:latin typeface="Chalkboard SE Regular"/>
                <a:cs typeface="Chalkboard SE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73" y="274639"/>
            <a:ext cx="2413583" cy="5851525"/>
          </a:xfrm>
        </p:spPr>
        <p:txBody>
          <a:bodyPr vert="vert27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732" y="274639"/>
            <a:ext cx="7105593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555" y="3494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1840104"/>
            <a:ext cx="6018924" cy="39721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avoye LET Plain:1.0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555" y="3494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1840104"/>
            <a:ext cx="6018924" cy="3972111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555" y="3494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1840104"/>
            <a:ext cx="6018924" cy="39721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avoye LET Plain:1.0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555" y="349486"/>
            <a:ext cx="10363200" cy="1470025"/>
          </a:xfrm>
        </p:spPr>
        <p:txBody>
          <a:bodyPr>
            <a:noAutofit/>
          </a:bodyPr>
          <a:lstStyle>
            <a:lvl1pPr>
              <a:defRPr sz="4800" baseline="0">
                <a:ln>
                  <a:noFill/>
                </a:ln>
                <a:solidFill>
                  <a:schemeClr val="tx2"/>
                </a:solidFill>
                <a:latin typeface="+mj-lt"/>
                <a:cs typeface="Brush Script MT Ital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1840104"/>
            <a:ext cx="6018924" cy="3972111"/>
          </a:xfrm>
        </p:spPr>
        <p:txBody>
          <a:bodyPr/>
          <a:lstStyle>
            <a:lvl1pPr marL="0" indent="0" algn="ctr">
              <a:buNone/>
              <a:defRPr baseline="0">
                <a:ln w="0" cmpd="sng">
                  <a:noFill/>
                </a:ln>
                <a:solidFill>
                  <a:schemeClr val="tx2"/>
                </a:solidFill>
                <a:effectLst>
                  <a:innerShdw blurRad="63500" dist="38100" dir="1920000">
                    <a:schemeClr val="bg1">
                      <a:alpha val="35000"/>
                    </a:schemeClr>
                  </a:innerShdw>
                </a:effectLst>
                <a:latin typeface="Edwardian Script ITC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321185"/>
            <a:ext cx="4255623" cy="6035165"/>
          </a:xfrm>
        </p:spPr>
        <p:txBody>
          <a:bodyPr vert="horz">
            <a:normAutofit/>
          </a:bodyPr>
          <a:lstStyle>
            <a:lvl1pPr>
              <a:defRPr sz="4800" b="1" i="0">
                <a:ln>
                  <a:noFill/>
                </a:ln>
                <a:solidFill>
                  <a:schemeClr val="tx1"/>
                </a:solidFill>
                <a:latin typeface="Chalkboard SE Regular"/>
                <a:cs typeface="Chalkboard SE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7125" y="2719474"/>
            <a:ext cx="6018924" cy="1345398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rgbClr val="000000"/>
                </a:solidFill>
                <a:latin typeface="Chalkboard SE Regular"/>
                <a:cs typeface="Chalkboard SE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73" y="274639"/>
            <a:ext cx="2413583" cy="5851525"/>
          </a:xfrm>
        </p:spPr>
        <p:txBody>
          <a:bodyPr vert="vert27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732" y="274639"/>
            <a:ext cx="7105593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133601"/>
            <a:ext cx="10363200" cy="1470025"/>
          </a:xfrm>
        </p:spPr>
        <p:txBody>
          <a:bodyPr>
            <a:noAutofit/>
          </a:bodyPr>
          <a:lstStyle>
            <a:lvl1pPr>
              <a:defRPr sz="6000" baseline="0">
                <a:ln w="19050">
                  <a:solidFill>
                    <a:schemeClr val="tx2"/>
                  </a:solidFill>
                </a:ln>
                <a:solidFill>
                  <a:schemeClr val="bg1"/>
                </a:solidFill>
                <a:latin typeface="American Typewriter"/>
                <a:cs typeface="Brush Script MT Ital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3886200"/>
            <a:ext cx="6018924" cy="1926014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ln w="0" cmpd="sng">
                  <a:solidFill>
                    <a:schemeClr val="tx2"/>
                  </a:solidFill>
                </a:ln>
                <a:solidFill>
                  <a:schemeClr val="bg1"/>
                </a:solidFill>
                <a:latin typeface="American Typewriter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259" y="2466976"/>
            <a:ext cx="10363200" cy="147002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sdemona"/>
                <a:cs typeface="Desdemo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4973" y="3937000"/>
            <a:ext cx="6018924" cy="1875214"/>
          </a:xfrm>
        </p:spPr>
        <p:txBody>
          <a:bodyPr/>
          <a:lstStyle>
            <a:lvl1pPr marL="0" indent="0" algn="ctr">
              <a:buNone/>
              <a:defRPr b="0" cap="small" spc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ngLiU-ExtB"/>
                <a:ea typeface="MingLiU-ExtB"/>
                <a:cs typeface="MingLiU-ExtB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1640-1B64-C248-974F-20E26E71E909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AEA8-9FCF-294B-9DEB-E35FC57F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 baseline="0">
          <a:ln w="19050">
            <a:solidFill>
              <a:schemeClr val="tx2"/>
            </a:solidFill>
          </a:ln>
          <a:solidFill>
            <a:schemeClr val="bg1"/>
          </a:solidFill>
          <a:effectLst>
            <a:outerShdw blurRad="6350" dist="50800" dir="2700000" algn="tl" rotWithShape="0">
              <a:schemeClr val="tx2">
                <a:lumMod val="85000"/>
                <a:lumOff val="15000"/>
              </a:schemeClr>
            </a:outerShdw>
          </a:effectLst>
          <a:latin typeface="American Typewriter"/>
          <a:ea typeface="+mj-ea"/>
          <a:cs typeface="Copperplate Gothic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 baseline="0">
          <a:ln w="15875" cmpd="sng">
            <a:solidFill>
              <a:schemeClr val="tx2"/>
            </a:solidFill>
          </a:ln>
          <a:solidFill>
            <a:schemeClr val="bg1"/>
          </a:solidFill>
          <a:effectLst>
            <a:outerShdw blurRad="34925" dist="50800" dir="2700000" algn="tl" rotWithShape="0">
              <a:schemeClr val="tx2">
                <a:lumMod val="85000"/>
                <a:lumOff val="15000"/>
              </a:schemeClr>
            </a:outerShdw>
          </a:effectLst>
          <a:latin typeface="American Typewriter"/>
          <a:ea typeface="+mn-ea"/>
          <a:cs typeface="Constant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 baseline="0">
          <a:ln w="15875" cmpd="sng">
            <a:solidFill>
              <a:schemeClr val="tx2"/>
            </a:solidFill>
          </a:ln>
          <a:solidFill>
            <a:schemeClr val="bg1"/>
          </a:solidFill>
          <a:effectLst>
            <a:outerShdw blurRad="34925" dist="50800" dir="2700000" algn="tl" rotWithShape="0">
              <a:schemeClr val="tx2">
                <a:lumMod val="85000"/>
                <a:lumOff val="15000"/>
              </a:schemeClr>
            </a:outerShdw>
          </a:effectLst>
          <a:latin typeface="American Typewriter"/>
          <a:ea typeface="+mn-ea"/>
          <a:cs typeface="Constant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 baseline="0">
          <a:ln w="15875" cmpd="sng">
            <a:solidFill>
              <a:schemeClr val="tx2"/>
            </a:solidFill>
          </a:ln>
          <a:solidFill>
            <a:schemeClr val="bg1"/>
          </a:solidFill>
          <a:effectLst>
            <a:outerShdw blurRad="34925" dist="50800" dir="2700000" algn="tl" rotWithShape="0">
              <a:schemeClr val="tx2">
                <a:lumMod val="85000"/>
                <a:lumOff val="15000"/>
              </a:schemeClr>
            </a:outerShdw>
          </a:effectLst>
          <a:latin typeface="American Typewriter"/>
          <a:ea typeface="+mn-ea"/>
          <a:cs typeface="Constant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 baseline="0">
          <a:ln w="15875" cmpd="sng">
            <a:solidFill>
              <a:schemeClr val="tx2"/>
            </a:solidFill>
          </a:ln>
          <a:solidFill>
            <a:schemeClr val="bg1"/>
          </a:solidFill>
          <a:effectLst>
            <a:outerShdw blurRad="34925" dist="50800" dir="2700000" algn="tl" rotWithShape="0">
              <a:schemeClr val="tx2">
                <a:lumMod val="85000"/>
                <a:lumOff val="15000"/>
              </a:schemeClr>
            </a:outerShdw>
          </a:effectLst>
          <a:latin typeface="American Typewriter"/>
          <a:ea typeface="+mn-ea"/>
          <a:cs typeface="Constant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 baseline="0">
          <a:ln w="15875" cmpd="sng">
            <a:solidFill>
              <a:schemeClr val="tx2"/>
            </a:solidFill>
          </a:ln>
          <a:solidFill>
            <a:schemeClr val="bg1"/>
          </a:solidFill>
          <a:effectLst>
            <a:outerShdw blurRad="34925" dist="50800" dir="2700000" algn="tl" rotWithShape="0">
              <a:schemeClr val="tx2">
                <a:lumMod val="85000"/>
                <a:lumOff val="15000"/>
              </a:schemeClr>
            </a:outerShdw>
          </a:effectLst>
          <a:latin typeface="American Typewriter"/>
          <a:ea typeface="+mn-ea"/>
          <a:cs typeface="Constant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0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8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ln>
            <a:solidFill>
              <a:schemeClr val="bg1">
                <a:lumMod val="8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j-ea"/>
          <a:cs typeface="Courier Ne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n-ea"/>
          <a:cs typeface="Courier Ne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n-ea"/>
          <a:cs typeface="Courier Ne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n-ea"/>
          <a:cs typeface="Courier Ne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n-ea"/>
          <a:cs typeface="Courier Ne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n-ea"/>
          <a:cs typeface="Courier Ne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 baseline="0">
          <a:ln>
            <a:solidFill>
              <a:schemeClr val="tx2"/>
            </a:solidFill>
          </a:ln>
          <a:solidFill>
            <a:schemeClr val="tx2"/>
          </a:solidFill>
          <a:effectLst>
            <a:outerShdw blurRad="22225" dist="25400" dir="2040000" algn="tl" rotWithShape="0">
              <a:schemeClr val="bg1">
                <a:alpha val="56000"/>
              </a:schemeClr>
            </a:outerShdw>
          </a:effectLst>
          <a:latin typeface="+mj-lt"/>
          <a:ea typeface="+mj-ea"/>
          <a:cs typeface="Copperplate Gothic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 baseline="0">
          <a:ln w="1270" cmpd="sng">
            <a:noFill/>
          </a:ln>
          <a:solidFill>
            <a:schemeClr val="tx2"/>
          </a:solidFill>
          <a:effectLst>
            <a:innerShdw blurRad="63500" dist="25400" dir="1920000">
              <a:schemeClr val="bg1">
                <a:alpha val="35000"/>
              </a:schemeClr>
            </a:innerShdw>
          </a:effectLst>
          <a:latin typeface="Damascus"/>
          <a:ea typeface="+mn-ea"/>
          <a:cs typeface="Constant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 baseline="0">
          <a:ln w="1270" cmpd="sng">
            <a:noFill/>
          </a:ln>
          <a:solidFill>
            <a:schemeClr val="tx2"/>
          </a:solidFill>
          <a:effectLst>
            <a:innerShdw blurRad="63500" dist="25400" dir="1920000">
              <a:schemeClr val="bg1">
                <a:alpha val="35000"/>
              </a:schemeClr>
            </a:innerShdw>
          </a:effectLst>
          <a:latin typeface="Damascus"/>
          <a:ea typeface="+mn-ea"/>
          <a:cs typeface="Constant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 baseline="0">
          <a:ln w="1270" cmpd="sng">
            <a:noFill/>
          </a:ln>
          <a:solidFill>
            <a:schemeClr val="tx2"/>
          </a:solidFill>
          <a:effectLst>
            <a:innerShdw blurRad="63500" dist="25400" dir="1920000">
              <a:schemeClr val="bg1">
                <a:alpha val="35000"/>
              </a:schemeClr>
            </a:innerShdw>
          </a:effectLst>
          <a:latin typeface="Damascus"/>
          <a:ea typeface="+mn-ea"/>
          <a:cs typeface="Constant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 baseline="0">
          <a:ln w="1270" cmpd="sng">
            <a:noFill/>
          </a:ln>
          <a:solidFill>
            <a:schemeClr val="tx2"/>
          </a:solidFill>
          <a:effectLst>
            <a:innerShdw blurRad="63500" dist="25400" dir="1920000">
              <a:schemeClr val="bg1">
                <a:alpha val="35000"/>
              </a:schemeClr>
            </a:innerShdw>
          </a:effectLst>
          <a:latin typeface="Damascus"/>
          <a:ea typeface="+mn-ea"/>
          <a:cs typeface="Constant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 baseline="0">
          <a:ln w="1270" cmpd="sng">
            <a:noFill/>
          </a:ln>
          <a:solidFill>
            <a:schemeClr val="tx2"/>
          </a:solidFill>
          <a:effectLst>
            <a:innerShdw blurRad="63500" dist="25400" dir="1920000">
              <a:schemeClr val="bg1">
                <a:alpha val="35000"/>
              </a:schemeClr>
            </a:innerShdw>
          </a:effectLst>
          <a:latin typeface="Damascus"/>
          <a:ea typeface="+mn-ea"/>
          <a:cs typeface="Constant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435" y="274637"/>
            <a:ext cx="2134877" cy="6280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vert270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1" y="394180"/>
            <a:ext cx="7874961" cy="573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4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j-ea"/>
          <a:cs typeface="Chalkboard SE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n-ea"/>
          <a:cs typeface="Chalkboard SE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n-ea"/>
          <a:cs typeface="Chalkboard SE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n-ea"/>
          <a:cs typeface="Chalkboard SE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n-ea"/>
          <a:cs typeface="Chalkboard SE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n-ea"/>
          <a:cs typeface="Chalkboard SE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6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small">
          <a:ln>
            <a:solidFill>
              <a:schemeClr val="bg1">
                <a:lumMod val="8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Desdemona"/>
          <a:ea typeface="+mj-ea"/>
          <a:cs typeface="Desdemo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ln>
            <a:solidFill>
              <a:schemeClr val="bg1">
                <a:lumMod val="8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j-ea"/>
          <a:cs typeface="Courier Ne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n-ea"/>
          <a:cs typeface="Courier Ne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n-ea"/>
          <a:cs typeface="Courier Ne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n-ea"/>
          <a:cs typeface="Courier Ne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n-ea"/>
          <a:cs typeface="Courier Ne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urier New"/>
          <a:ea typeface="+mn-ea"/>
          <a:cs typeface="Courier Ne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5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 baseline="0">
          <a:ln>
            <a:solidFill>
              <a:schemeClr val="tx2"/>
            </a:solidFill>
          </a:ln>
          <a:solidFill>
            <a:schemeClr val="tx2"/>
          </a:solidFill>
          <a:effectLst>
            <a:outerShdw blurRad="22225" dist="25400" dir="2040000" algn="tl" rotWithShape="0">
              <a:schemeClr val="bg1">
                <a:alpha val="56000"/>
              </a:schemeClr>
            </a:outerShdw>
          </a:effectLst>
          <a:latin typeface="+mj-lt"/>
          <a:ea typeface="+mj-ea"/>
          <a:cs typeface="Copperplate Gothic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 baseline="0">
          <a:ln w="1270" cmpd="sng">
            <a:noFill/>
          </a:ln>
          <a:solidFill>
            <a:schemeClr val="tx2"/>
          </a:solidFill>
          <a:effectLst>
            <a:innerShdw blurRad="63500" dist="25400" dir="1920000">
              <a:schemeClr val="bg1">
                <a:alpha val="35000"/>
              </a:schemeClr>
            </a:innerShdw>
          </a:effectLst>
          <a:latin typeface="Damascus"/>
          <a:ea typeface="+mn-ea"/>
          <a:cs typeface="Constant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 baseline="0">
          <a:ln w="1270" cmpd="sng">
            <a:noFill/>
          </a:ln>
          <a:solidFill>
            <a:schemeClr val="tx2"/>
          </a:solidFill>
          <a:effectLst>
            <a:innerShdw blurRad="63500" dist="25400" dir="1920000">
              <a:schemeClr val="bg1">
                <a:alpha val="35000"/>
              </a:schemeClr>
            </a:innerShdw>
          </a:effectLst>
          <a:latin typeface="Damascus"/>
          <a:ea typeface="+mn-ea"/>
          <a:cs typeface="Constant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 baseline="0">
          <a:ln w="1270" cmpd="sng">
            <a:noFill/>
          </a:ln>
          <a:solidFill>
            <a:schemeClr val="tx2"/>
          </a:solidFill>
          <a:effectLst>
            <a:innerShdw blurRad="63500" dist="25400" dir="1920000">
              <a:schemeClr val="bg1">
                <a:alpha val="35000"/>
              </a:schemeClr>
            </a:innerShdw>
          </a:effectLst>
          <a:latin typeface="Damascus"/>
          <a:ea typeface="+mn-ea"/>
          <a:cs typeface="Constant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 baseline="0">
          <a:ln w="1270" cmpd="sng">
            <a:noFill/>
          </a:ln>
          <a:solidFill>
            <a:schemeClr val="tx2"/>
          </a:solidFill>
          <a:effectLst>
            <a:innerShdw blurRad="63500" dist="25400" dir="1920000">
              <a:schemeClr val="bg1">
                <a:alpha val="35000"/>
              </a:schemeClr>
            </a:innerShdw>
          </a:effectLst>
          <a:latin typeface="Damascus"/>
          <a:ea typeface="+mn-ea"/>
          <a:cs typeface="Constant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 baseline="0">
          <a:ln w="1270" cmpd="sng">
            <a:noFill/>
          </a:ln>
          <a:solidFill>
            <a:schemeClr val="tx2"/>
          </a:solidFill>
          <a:effectLst>
            <a:innerShdw blurRad="63500" dist="25400" dir="1920000">
              <a:schemeClr val="bg1">
                <a:alpha val="35000"/>
              </a:schemeClr>
            </a:innerShdw>
          </a:effectLst>
          <a:latin typeface="Damascus"/>
          <a:ea typeface="+mn-ea"/>
          <a:cs typeface="Constant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435" y="274637"/>
            <a:ext cx="2134877" cy="6280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vert270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1" y="394180"/>
            <a:ext cx="7874961" cy="573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4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j-ea"/>
          <a:cs typeface="Chalkboard SE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n-ea"/>
          <a:cs typeface="Chalkboard SE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n-ea"/>
          <a:cs typeface="Chalkboard SE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n-ea"/>
          <a:cs typeface="Chalkboard SE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n-ea"/>
          <a:cs typeface="Chalkboard SE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halkboard SE Regular"/>
          <a:ea typeface="+mn-ea"/>
          <a:cs typeface="Chalkboard SE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0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 baseline="0">
          <a:ln w="19050">
            <a:solidFill>
              <a:schemeClr val="tx2"/>
            </a:solidFill>
          </a:ln>
          <a:solidFill>
            <a:schemeClr val="bg1"/>
          </a:solidFill>
          <a:effectLst>
            <a:outerShdw blurRad="6350" dist="50800" dir="2700000" algn="tl" rotWithShape="0">
              <a:schemeClr val="tx2">
                <a:lumMod val="85000"/>
                <a:lumOff val="15000"/>
              </a:schemeClr>
            </a:outerShdw>
          </a:effectLst>
          <a:latin typeface="American Typewriter"/>
          <a:ea typeface="+mj-ea"/>
          <a:cs typeface="Copperplate Gothic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 baseline="0">
          <a:ln w="9525" cmpd="sng">
            <a:solidFill>
              <a:schemeClr val="tx2"/>
            </a:solidFill>
          </a:ln>
          <a:solidFill>
            <a:schemeClr val="bg1"/>
          </a:solidFill>
          <a:effectLst>
            <a:outerShdw blurRad="34925" dist="50800" dir="2700000" algn="tl" rotWithShape="0">
              <a:schemeClr val="tx2">
                <a:lumMod val="75000"/>
                <a:lumOff val="25000"/>
              </a:schemeClr>
            </a:outerShdw>
          </a:effectLst>
          <a:latin typeface="American Typewriter"/>
          <a:ea typeface="+mn-ea"/>
          <a:cs typeface="Constant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 baseline="0">
          <a:ln w="9525" cmpd="sng">
            <a:solidFill>
              <a:schemeClr val="tx2"/>
            </a:solidFill>
          </a:ln>
          <a:solidFill>
            <a:schemeClr val="bg1"/>
          </a:solidFill>
          <a:effectLst>
            <a:outerShdw blurRad="34925" dist="50800" dir="2700000" algn="tl" rotWithShape="0">
              <a:schemeClr val="tx2">
                <a:lumMod val="75000"/>
                <a:lumOff val="25000"/>
              </a:schemeClr>
            </a:outerShdw>
          </a:effectLst>
          <a:latin typeface="American Typewriter"/>
          <a:ea typeface="+mn-ea"/>
          <a:cs typeface="Constant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 baseline="0">
          <a:ln w="9525" cmpd="sng">
            <a:solidFill>
              <a:schemeClr val="tx2"/>
            </a:solidFill>
          </a:ln>
          <a:solidFill>
            <a:schemeClr val="bg1"/>
          </a:solidFill>
          <a:effectLst>
            <a:outerShdw blurRad="34925" dist="50800" dir="2700000" algn="tl" rotWithShape="0">
              <a:schemeClr val="tx2">
                <a:lumMod val="75000"/>
                <a:lumOff val="25000"/>
              </a:schemeClr>
            </a:outerShdw>
          </a:effectLst>
          <a:latin typeface="American Typewriter"/>
          <a:ea typeface="+mn-ea"/>
          <a:cs typeface="Constant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 baseline="0">
          <a:ln w="9525" cmpd="sng">
            <a:solidFill>
              <a:schemeClr val="tx2"/>
            </a:solidFill>
          </a:ln>
          <a:solidFill>
            <a:schemeClr val="bg1"/>
          </a:solidFill>
          <a:effectLst>
            <a:outerShdw blurRad="34925" dist="50800" dir="2700000" algn="tl" rotWithShape="0">
              <a:schemeClr val="tx2">
                <a:lumMod val="75000"/>
                <a:lumOff val="25000"/>
              </a:schemeClr>
            </a:outerShdw>
          </a:effectLst>
          <a:latin typeface="American Typewriter"/>
          <a:ea typeface="+mn-ea"/>
          <a:cs typeface="Constant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 baseline="0">
          <a:ln w="9525" cmpd="sng">
            <a:solidFill>
              <a:schemeClr val="tx2"/>
            </a:solidFill>
          </a:ln>
          <a:solidFill>
            <a:schemeClr val="bg1"/>
          </a:solidFill>
          <a:effectLst>
            <a:outerShdw blurRad="34925" dist="50800" dir="2700000" algn="tl" rotWithShape="0">
              <a:schemeClr val="tx2">
                <a:lumMod val="75000"/>
                <a:lumOff val="25000"/>
              </a:schemeClr>
            </a:outerShdw>
          </a:effectLst>
          <a:latin typeface="American Typewriter"/>
          <a:ea typeface="+mn-ea"/>
          <a:cs typeface="Constant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4AD-9A5F-4FA5-9EB9-913F6F1B004B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FE-F5A0-4D20-AFC7-85E11397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small">
          <a:ln>
            <a:solidFill>
              <a:schemeClr val="bg1">
                <a:lumMod val="8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Desdemona"/>
          <a:ea typeface="+mj-ea"/>
          <a:cs typeface="Desdemo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bylonbee.com/news/local-child-staunch-modalist-after-years-parents-trinity-analogies/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In-Depth Study of Trinity: A Review of Past Lessons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656552" y="6110548"/>
            <a:ext cx="1637202" cy="785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By Stephen </a:t>
            </a:r>
            <a:r>
              <a:rPr lang="en-US" sz="1200" dirty="0" err="1" smtClean="0">
                <a:ln w="3175">
                  <a:noFill/>
                </a:ln>
                <a:solidFill>
                  <a:schemeClr val="bg1"/>
                </a:solidFill>
                <a:effectLst/>
              </a:rPr>
              <a:t>Curto</a:t>
            </a:r>
            <a:endParaRPr lang="en-US" sz="1200" dirty="0" smtClean="0">
              <a:ln w="3175">
                <a:noFill/>
              </a:ln>
              <a:solidFill>
                <a:schemeClr val="bg1"/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For </a:t>
            </a:r>
            <a:r>
              <a:rPr lang="en-US" sz="1200" dirty="0" err="1" smtClean="0">
                <a:ln w="3175">
                  <a:noFill/>
                </a:ln>
                <a:solidFill>
                  <a:schemeClr val="bg1"/>
                </a:solidFill>
                <a:effectLst/>
              </a:rPr>
              <a:t>Homegroup</a:t>
            </a:r>
            <a:endParaRPr lang="en-US" sz="1200" dirty="0" smtClean="0">
              <a:ln w="3175">
                <a:noFill/>
              </a:ln>
              <a:solidFill>
                <a:schemeClr val="bg1"/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August 20</a:t>
            </a:r>
            <a:r>
              <a:rPr lang="en-US" sz="120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2017</a:t>
            </a:r>
            <a:endParaRPr lang="en-US" sz="1200" dirty="0">
              <a:ln w="3175"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56535"/>
            <a:ext cx="626853" cy="6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4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Heresies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034"/>
            <a:ext cx="5924107" cy="503237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Arianism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Jesus wasn’t always the son of God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Jesus didn’t have full divinity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Jesus was “God-like”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Jesus was the first thing God created (Col 1:15)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0" t="15845" r="1735" b="15799"/>
          <a:stretch/>
        </p:blipFill>
        <p:spPr>
          <a:xfrm>
            <a:off x="6759709" y="1891246"/>
            <a:ext cx="5432291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Heresies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5695"/>
            <a:ext cx="5498333" cy="503237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Tri-theism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here are three different Gods, with three different essences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11">
            <a:off x="5013423" y="879050"/>
            <a:ext cx="7008456" cy="3710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11">
            <a:off x="5887846" y="1464579"/>
            <a:ext cx="7008456" cy="3710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11">
            <a:off x="6762264" y="2109822"/>
            <a:ext cx="7008456" cy="37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Heresies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8034"/>
            <a:ext cx="6908800" cy="503237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Theologians cont’d(300-600AD)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</a:t>
            </a:r>
            <a:r>
              <a:rPr lang="en-US" dirty="0" smtClean="0"/>
              <a:t>eaknesses of Nicene council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Creed of Constantinople (381AD)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three </a:t>
            </a:r>
            <a:r>
              <a:rPr lang="en-US" dirty="0" err="1" smtClean="0"/>
              <a:t>Cappadocians</a:t>
            </a:r>
            <a:r>
              <a:rPr lang="en-US" dirty="0" smtClean="0"/>
              <a:t> work on definitions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Athansius’s</a:t>
            </a:r>
            <a:r>
              <a:rPr lang="en-US" dirty="0" smtClean="0"/>
              <a:t> Creed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420628"/>
            <a:ext cx="444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4177"/>
            <a:ext cx="8229600" cy="1143000"/>
          </a:xfrm>
        </p:spPr>
        <p:txBody>
          <a:bodyPr/>
          <a:lstStyle/>
          <a:p>
            <a:r>
              <a:rPr lang="en-US" dirty="0"/>
              <a:t>Creeds and Councils for Clarity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298" y="1597522"/>
            <a:ext cx="6490741" cy="5532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Athanasius (297-373</a:t>
            </a:r>
            <a:r>
              <a:rPr lang="en-US" sz="2800" dirty="0"/>
              <a:t>)</a:t>
            </a:r>
          </a:p>
          <a:p>
            <a:pPr>
              <a:buFontTx/>
              <a:buChar char="-"/>
            </a:pPr>
            <a:r>
              <a:rPr lang="en-US" sz="2800" i="1" dirty="0" err="1"/>
              <a:t>Athanasian</a:t>
            </a:r>
            <a:r>
              <a:rPr lang="en-US" sz="2800" i="1" dirty="0"/>
              <a:t> Creed</a:t>
            </a:r>
          </a:p>
          <a:p>
            <a:pPr>
              <a:buFontTx/>
              <a:buChar char="-"/>
            </a:pPr>
            <a:r>
              <a:rPr lang="en-US" sz="2800" dirty="0"/>
              <a:t>Very influential against Arianism and defending Trinity</a:t>
            </a:r>
          </a:p>
          <a:p>
            <a:pPr>
              <a:buFontTx/>
              <a:buChar char="-"/>
            </a:pPr>
            <a:r>
              <a:rPr lang="en-US" sz="2800" dirty="0"/>
              <a:t>Bishop of Alexandria (reluctantly)</a:t>
            </a:r>
          </a:p>
          <a:p>
            <a:pPr>
              <a:buFontTx/>
              <a:buChar char="-"/>
            </a:pPr>
            <a:r>
              <a:rPr lang="en-US" sz="2800" dirty="0"/>
              <a:t>“Athanasius against the world”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884" y="1367177"/>
            <a:ext cx="3848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Creeds and Councils for Clarity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47548" y="1151529"/>
            <a:ext cx="3562350" cy="7969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Nicaea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53835" y="1151529"/>
            <a:ext cx="1143000" cy="7969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rgbClr val="000000"/>
                </a:solidFill>
              </a:rPr>
              <a:t>325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96835" y="1151529"/>
            <a:ext cx="3562350" cy="7969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Arianism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09384" y="1151529"/>
            <a:ext cx="538164" cy="7969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47549" y="1946867"/>
            <a:ext cx="3506287" cy="796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Constantinople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53836" y="1946867"/>
            <a:ext cx="1199063" cy="796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rgbClr val="000000"/>
                </a:solidFill>
              </a:rPr>
              <a:t>381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96836" y="1946867"/>
            <a:ext cx="3562350" cy="796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Arianism</a:t>
            </a:r>
          </a:p>
          <a:p>
            <a:pPr algn="l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Apollinarianism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709385" y="1948454"/>
            <a:ext cx="533400" cy="796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47548" y="2745379"/>
            <a:ext cx="3562350" cy="796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Ephesus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753836" y="2745379"/>
            <a:ext cx="1143001" cy="796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rgbClr val="000000"/>
                </a:solidFill>
              </a:rPr>
              <a:t>431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96837" y="2745379"/>
            <a:ext cx="3562349" cy="796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Nestorianism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Pelagianism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709385" y="2746966"/>
            <a:ext cx="533400" cy="796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247549" y="3528852"/>
            <a:ext cx="3506287" cy="795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Chalcedon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753836" y="3528852"/>
            <a:ext cx="1199063" cy="795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rgbClr val="000000"/>
                </a:solidFill>
              </a:rPr>
              <a:t>451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896837" y="3528852"/>
            <a:ext cx="3562349" cy="795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Eutychianism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709385" y="3530438"/>
            <a:ext cx="533400" cy="795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242785" y="4325777"/>
            <a:ext cx="3534671" cy="776809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Constantinople II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215106" y="5102586"/>
            <a:ext cx="3562350" cy="7969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Constantinople III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215107" y="5899511"/>
            <a:ext cx="3538730" cy="796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Nicaea II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753836" y="4325777"/>
            <a:ext cx="1166621" cy="776809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rgbClr val="000000"/>
                </a:solidFill>
              </a:rPr>
              <a:t>553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5753836" y="5102586"/>
            <a:ext cx="1143001" cy="7969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680-681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5753836" y="5899511"/>
            <a:ext cx="1166621" cy="796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 dirty="0">
                <a:solidFill>
                  <a:srgbClr val="000000"/>
                </a:solidFill>
              </a:rPr>
              <a:t>787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896836" y="4325777"/>
            <a:ext cx="3562350" cy="776809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Neo-</a:t>
            </a:r>
            <a:r>
              <a:rPr lang="en-US" sz="2800" b="1" dirty="0" err="1">
                <a:solidFill>
                  <a:srgbClr val="000000"/>
                </a:solidFill>
              </a:rPr>
              <a:t>Nestorianism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896836" y="5102586"/>
            <a:ext cx="3562350" cy="7969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 err="1">
                <a:solidFill>
                  <a:srgbClr val="000000"/>
                </a:solidFill>
              </a:rPr>
              <a:t>Monotheletism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896837" y="5899511"/>
            <a:ext cx="3562349" cy="796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Iconoclasm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709386" y="4324189"/>
            <a:ext cx="533399" cy="77998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709385" y="5104174"/>
            <a:ext cx="533399" cy="7969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709385" y="5901099"/>
            <a:ext cx="533399" cy="796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rgbClr val="0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309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Creeds and Councils for Clarity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Nicene Creed (325AD)</a:t>
            </a:r>
          </a:p>
          <a:p>
            <a:r>
              <a:rPr lang="en-US" dirty="0" smtClean="0"/>
              <a:t>Nicene Constantinople Creed (381AD)</a:t>
            </a:r>
          </a:p>
          <a:p>
            <a:r>
              <a:rPr lang="en-US" dirty="0" smtClean="0"/>
              <a:t>Athanasius Creed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*See Handout “Creeds Appendix”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to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95867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Conclusion 1</a:t>
            </a:r>
          </a:p>
          <a:p>
            <a:r>
              <a:rPr lang="en-US" dirty="0" smtClean="0"/>
              <a:t>3 qualities to affirm</a:t>
            </a:r>
          </a:p>
          <a:p>
            <a:r>
              <a:rPr lang="en-US" dirty="0" smtClean="0"/>
              <a:t>3 heresies to deny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70587" y="1101726"/>
            <a:ext cx="5611813" cy="5522912"/>
            <a:chOff x="5553666" y="808407"/>
            <a:chExt cx="5611813" cy="5522912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6128341" y="1437057"/>
              <a:ext cx="4449763" cy="38481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49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7452316" y="5394694"/>
              <a:ext cx="1819275" cy="569913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smtClean="0">
                  <a:latin typeface="Times New Roman" charset="0"/>
                  <a:cs typeface="+mn-cs"/>
                </a:rPr>
                <a:t>Equality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3600000">
              <a:off x="9023147" y="2917401"/>
              <a:ext cx="1616075" cy="569912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smtClean="0">
                  <a:latin typeface="Times New Roman" charset="0"/>
                  <a:cs typeface="+mn-cs"/>
                </a:rPr>
                <a:t>Diversity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8000000">
              <a:off x="6048966" y="2924544"/>
              <a:ext cx="1624013" cy="569913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smtClean="0">
                  <a:latin typeface="Times New Roman" charset="0"/>
                  <a:cs typeface="+mn-cs"/>
                </a:rPr>
                <a:t>Unity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8000000">
              <a:off x="10012954" y="5150219"/>
              <a:ext cx="1735137" cy="569913"/>
            </a:xfrm>
            <a:prstGeom prst="rect">
              <a:avLst/>
            </a:prstGeom>
            <a:solidFill>
              <a:srgbClr val="FF0000"/>
            </a:solidFill>
            <a:ln w="349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Tritheism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864941" y="808407"/>
              <a:ext cx="2965450" cy="569912"/>
            </a:xfrm>
            <a:prstGeom prst="rect">
              <a:avLst/>
            </a:prstGeom>
            <a:solidFill>
              <a:srgbClr val="008000"/>
            </a:solidFill>
            <a:ln w="349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dirty="0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Subordinationism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3600000">
              <a:off x="4960735" y="5168475"/>
              <a:ext cx="1755775" cy="569913"/>
            </a:xfrm>
            <a:prstGeom prst="rect">
              <a:avLst/>
            </a:prstGeom>
            <a:solidFill>
              <a:srgbClr val="0000FF"/>
            </a:solidFill>
            <a:ln w="349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Modalism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7155454" y="1427532"/>
              <a:ext cx="2401887" cy="207645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5400000" scaled="1"/>
            </a:gradFill>
            <a:ln w="34925">
              <a:solidFill>
                <a:schemeClr val="tx2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8357191" y="3354757"/>
              <a:ext cx="2228850" cy="192881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34925">
              <a:solidFill>
                <a:schemeClr val="tx2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128341" y="3353169"/>
              <a:ext cx="2228850" cy="192881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18900000" scaled="1"/>
            </a:gradFill>
            <a:ln w="34925">
              <a:solidFill>
                <a:schemeClr val="tx2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7072904" y="2746744"/>
              <a:ext cx="2566987" cy="250825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75000"/>
                  </a:schemeClr>
                </a:gs>
              </a:gsLst>
              <a:path path="shape">
                <a:fillToRect l="50000" t="50000" r="50000" b="50000"/>
              </a:path>
            </a:gradFill>
            <a:ln w="349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 dirty="0">
                  <a:latin typeface="Times New Roman" charset="0"/>
                  <a:cs typeface="+mn-cs"/>
                </a:rPr>
                <a:t>TRINITY</a:t>
              </a:r>
            </a:p>
            <a:p>
              <a:pPr algn="ctr">
                <a:defRPr/>
              </a:pPr>
              <a:r>
                <a:rPr lang="en-US" sz="2800" b="1" dirty="0">
                  <a:latin typeface="Times New Roman" charset="0"/>
                  <a:cs typeface="+mn-cs"/>
                </a:rPr>
                <a:t>(Tri-Unity)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2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to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Conclusion 2</a:t>
            </a:r>
          </a:p>
          <a:p>
            <a:r>
              <a:rPr lang="en-US" dirty="0" smtClean="0"/>
              <a:t>3 persons</a:t>
            </a:r>
          </a:p>
          <a:p>
            <a:r>
              <a:rPr lang="en-US" dirty="0" smtClean="0"/>
              <a:t>1 essence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935" y="1190446"/>
            <a:ext cx="6796465" cy="59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and Heresies</a:t>
            </a:r>
          </a:p>
          <a:p>
            <a:r>
              <a:rPr lang="en-US" dirty="0" smtClean="0"/>
              <a:t>Creeds and Councils for Clarity</a:t>
            </a:r>
          </a:p>
          <a:p>
            <a:r>
              <a:rPr lang="en-US" dirty="0" smtClean="0"/>
              <a:t>Coming to 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Heresies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Major Heresies about Jesus – An Overview:</a:t>
            </a:r>
          </a:p>
          <a:p>
            <a:pPr lvl="1"/>
            <a:r>
              <a:rPr lang="en-US" dirty="0" smtClean="0"/>
              <a:t>Arius (d.336) – Jesus was a created being. God like, but not the same essence as God.</a:t>
            </a:r>
          </a:p>
          <a:p>
            <a:pPr lvl="1"/>
            <a:r>
              <a:rPr lang="en-US" dirty="0" err="1" smtClean="0"/>
              <a:t>Apollonarius</a:t>
            </a:r>
            <a:r>
              <a:rPr lang="en-US" dirty="0" smtClean="0"/>
              <a:t> (310-390) – Jesus wasn’t fully human, just fully God.</a:t>
            </a:r>
          </a:p>
          <a:p>
            <a:pPr lvl="1"/>
            <a:r>
              <a:rPr lang="en-US" dirty="0" smtClean="0"/>
              <a:t>Nestorius (370’s-452) – Jesus had two warring natures, and the divine overpowered the human.</a:t>
            </a:r>
          </a:p>
          <a:p>
            <a:pPr lvl="1"/>
            <a:r>
              <a:rPr lang="en-US" dirty="0" smtClean="0"/>
              <a:t>Eutyches (378-454) – Jesus wasn’t fully God or fully man. He was 50-50. He had a mixed nature. (Modern equivalent: Mormons)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Heresies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03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Early Church Fathers (100-150AD)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Weren’t concerned with defining trinity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Fighting Gnosticism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Affirmed “Jesus is Lord.”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Followed Apostles Creed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“Creed” </a:t>
            </a:r>
            <a:r>
              <a:rPr lang="en-US" i="1" dirty="0" smtClean="0"/>
              <a:t>credo (</a:t>
            </a:r>
            <a:r>
              <a:rPr lang="en-US" i="1" dirty="0" err="1" smtClean="0"/>
              <a:t>lat</a:t>
            </a:r>
            <a:r>
              <a:rPr lang="en-US" i="1" dirty="0" smtClean="0"/>
              <a:t>)</a:t>
            </a:r>
            <a:r>
              <a:rPr lang="en-US" dirty="0" smtClean="0"/>
              <a:t> “I believe”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Heresies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035"/>
            <a:ext cx="6413205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Gnosticism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ecret knowledge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Matter is evil, spirit is good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Dualistic philosophy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Jesus wasn’t really a historical human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83" y="2020185"/>
            <a:ext cx="5158917" cy="32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Heresies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03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Early Church Fathers (100-150AD)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Weren’t concerned with defining trinity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Fighting Gnosticism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Affirmed “Jesus is Lord.”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Followed Apostles Creed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“Creed” </a:t>
            </a:r>
            <a:r>
              <a:rPr lang="en-US" i="1" dirty="0" smtClean="0"/>
              <a:t>credo (</a:t>
            </a:r>
            <a:r>
              <a:rPr lang="en-US" i="1" dirty="0" err="1" smtClean="0"/>
              <a:t>lat</a:t>
            </a:r>
            <a:r>
              <a:rPr lang="en-US" i="1" dirty="0" smtClean="0"/>
              <a:t>)</a:t>
            </a:r>
            <a:r>
              <a:rPr lang="en-US" dirty="0" smtClean="0"/>
              <a:t> “I believe”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Heresies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8034"/>
            <a:ext cx="7306341" cy="489415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Apologists (150-300AD)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Development of language, but not concepts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Tertullian coins “trinity” “person” “substance”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Fighting Modalism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Setting the stage for the theologians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19" y="1392976"/>
            <a:ext cx="3985512" cy="49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Heresies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034"/>
            <a:ext cx="6524804" cy="489415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Modalism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God is only one person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one person of god appears in three forms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When God is the Father, he’s not the son or the Spirit, etc.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hlinkClick r:id="rId2"/>
              </a:rPr>
              <a:t>Babylon Bee Article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1878" r="9171" b="5814"/>
          <a:stretch/>
        </p:blipFill>
        <p:spPr>
          <a:xfrm>
            <a:off x="7363003" y="1932683"/>
            <a:ext cx="4828997" cy="32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Heresies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5" y="1468252"/>
            <a:ext cx="7776411" cy="503237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Theologians (300-600AD)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Nailing down concepts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Fighting Arianism and Tri-theism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Council of Nicaea (325AD)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Nicene Creed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420628"/>
            <a:ext cx="444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Typewriter">
  <a:themeElements>
    <a:clrScheme name="Custom 2">
      <a:dk1>
        <a:srgbClr val="921F07"/>
      </a:dk1>
      <a:lt1>
        <a:sysClr val="window" lastClr="FFFFFF"/>
      </a:lt1>
      <a:dk2>
        <a:srgbClr val="000000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black smok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water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black smok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Red Cloth">
  <a:themeElements>
    <a:clrScheme name="Custom 2">
      <a:dk1>
        <a:srgbClr val="921F07"/>
      </a:dk1>
      <a:lt1>
        <a:sysClr val="window" lastClr="FFFFFF"/>
      </a:lt1>
      <a:dk2>
        <a:srgbClr val="000000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markers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ubber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ck smok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ater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lack smok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ed Cloth">
  <a:themeElements>
    <a:clrScheme name="Custom 2">
      <a:dk1>
        <a:srgbClr val="921F07"/>
      </a:dk1>
      <a:lt1>
        <a:sysClr val="window" lastClr="FFFFFF"/>
      </a:lt1>
      <a:dk2>
        <a:srgbClr val="000000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arkers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Green Typewriter">
  <a:themeElements>
    <a:clrScheme name="Custom 2">
      <a:dk1>
        <a:srgbClr val="921F07"/>
      </a:dk1>
      <a:lt1>
        <a:sysClr val="window" lastClr="FFFFFF"/>
      </a:lt1>
      <a:dk2>
        <a:srgbClr val="000000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Rubber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Typewriter</Template>
  <TotalTime>167</TotalTime>
  <Words>510</Words>
  <Application>Microsoft Macintosh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18</vt:i4>
      </vt:variant>
    </vt:vector>
  </HeadingPairs>
  <TitlesOfParts>
    <vt:vector size="51" baseType="lpstr">
      <vt:lpstr>American Typewriter</vt:lpstr>
      <vt:lpstr>Brush Script MT Italic</vt:lpstr>
      <vt:lpstr>Calibri</vt:lpstr>
      <vt:lpstr>Calisto MT</vt:lpstr>
      <vt:lpstr>Chalkboard SE Regular</vt:lpstr>
      <vt:lpstr>Constantia</vt:lpstr>
      <vt:lpstr>Copperplate Gothic Bold</vt:lpstr>
      <vt:lpstr>Courier New</vt:lpstr>
      <vt:lpstr>Damascus</vt:lpstr>
      <vt:lpstr>Desdemona</vt:lpstr>
      <vt:lpstr>Edwardian Script ITC</vt:lpstr>
      <vt:lpstr>Helvetica</vt:lpstr>
      <vt:lpstr>MingLiU-ExtB</vt:lpstr>
      <vt:lpstr>ＭＳ Ｐゴシック</vt:lpstr>
      <vt:lpstr>Perpetua Titling MT</vt:lpstr>
      <vt:lpstr>Savoye LET Plain:1.0</vt:lpstr>
      <vt:lpstr>Times New Roman</vt:lpstr>
      <vt:lpstr>Arial</vt:lpstr>
      <vt:lpstr>Green Typewriter</vt:lpstr>
      <vt:lpstr>Rubber</vt:lpstr>
      <vt:lpstr>black smoke</vt:lpstr>
      <vt:lpstr>water</vt:lpstr>
      <vt:lpstr>1_black smoke</vt:lpstr>
      <vt:lpstr>Red Cloth</vt:lpstr>
      <vt:lpstr>markers</vt:lpstr>
      <vt:lpstr>1_Green Typewriter</vt:lpstr>
      <vt:lpstr>1_Rubber</vt:lpstr>
      <vt:lpstr>2_black smoke</vt:lpstr>
      <vt:lpstr>1_water</vt:lpstr>
      <vt:lpstr>3_black smoke</vt:lpstr>
      <vt:lpstr>1_Red Cloth</vt:lpstr>
      <vt:lpstr>1_markers</vt:lpstr>
      <vt:lpstr>Office Theme</vt:lpstr>
      <vt:lpstr>In-Depth Study of Trinity: A Review of Past Lessons</vt:lpstr>
      <vt:lpstr>Outline</vt:lpstr>
      <vt:lpstr>History and Heresies</vt:lpstr>
      <vt:lpstr>History and Heresies</vt:lpstr>
      <vt:lpstr>History and Heresies</vt:lpstr>
      <vt:lpstr>History and Heresies</vt:lpstr>
      <vt:lpstr>History and Heresies</vt:lpstr>
      <vt:lpstr>History and Heresies</vt:lpstr>
      <vt:lpstr>History and Heresies</vt:lpstr>
      <vt:lpstr>History and Heresies</vt:lpstr>
      <vt:lpstr>History and Heresies</vt:lpstr>
      <vt:lpstr>History and Heresies</vt:lpstr>
      <vt:lpstr>Creeds and Councils for Clarity</vt:lpstr>
      <vt:lpstr>Creeds and Councils for Clarity</vt:lpstr>
      <vt:lpstr>Creeds and Councils for Clarity</vt:lpstr>
      <vt:lpstr>Coming to Conclusions</vt:lpstr>
      <vt:lpstr>Coming to Conclusions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In-Depth Study of Trinity: A Review of Past Lessons</dc:title>
  <dc:creator>meeeeeeewith7es@gmail.com</dc:creator>
  <cp:lastModifiedBy>meeeeeeewith7es@gmail.com</cp:lastModifiedBy>
  <cp:revision>11</cp:revision>
  <dcterms:created xsi:type="dcterms:W3CDTF">2017-08-20T16:22:45Z</dcterms:created>
  <dcterms:modified xsi:type="dcterms:W3CDTF">2017-09-02T21:28:42Z</dcterms:modified>
</cp:coreProperties>
</file>