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78" r:id="rId6"/>
    <p:sldId id="279" r:id="rId7"/>
    <p:sldId id="280" r:id="rId8"/>
    <p:sldId id="281" r:id="rId9"/>
    <p:sldId id="282" r:id="rId10"/>
    <p:sldId id="259" r:id="rId11"/>
    <p:sldId id="261" r:id="rId12"/>
    <p:sldId id="264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7" r:id="rId28"/>
    <p:sldId id="288" r:id="rId29"/>
    <p:sldId id="289" r:id="rId30"/>
    <p:sldId id="277" r:id="rId31"/>
    <p:sldId id="283" r:id="rId32"/>
    <p:sldId id="286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rint MT Shad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C282-A262-B940-A7DB-D5870492472C}" type="datetimeFigureOut">
              <a:rPr lang="en-US" smtClean="0"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FE31-7CE8-314D-B006-4D5066E9E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8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C282-A262-B940-A7DB-D5870492472C}" type="datetimeFigureOut">
              <a:rPr lang="en-US" smtClean="0"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FE31-7CE8-314D-B006-4D5066E9E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C282-A262-B940-A7DB-D5870492472C}" type="datetimeFigureOut">
              <a:rPr lang="en-US" smtClean="0"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FE31-7CE8-314D-B006-4D5066E9E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rint MT Shad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C282-A262-B940-A7DB-D5870492472C}" type="datetimeFigureOut">
              <a:rPr lang="en-US" smtClean="0"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FE31-7CE8-314D-B006-4D5066E9E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C282-A262-B940-A7DB-D5870492472C}" type="datetimeFigureOut">
              <a:rPr lang="en-US" smtClean="0"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FE31-7CE8-314D-B006-4D5066E9E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C282-A262-B940-A7DB-D5870492472C}" type="datetimeFigureOut">
              <a:rPr lang="en-US" smtClean="0"/>
              <a:t>6/18/16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FE31-7CE8-314D-B006-4D5066E9E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0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C282-A262-B940-A7DB-D5870492472C}" type="datetimeFigureOut">
              <a:rPr lang="en-US" smtClean="0"/>
              <a:t>6/18/16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FE31-7CE8-314D-B006-4D5066E9E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3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C282-A262-B940-A7DB-D5870492472C}" type="datetimeFigureOut">
              <a:rPr lang="en-US" smtClean="0"/>
              <a:t>6/18/16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FE31-7CE8-314D-B006-4D5066E9E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9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C282-A262-B940-A7DB-D5870492472C}" type="datetimeFigureOut">
              <a:rPr lang="en-US" smtClean="0"/>
              <a:t>6/18/16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FE31-7CE8-314D-B006-4D5066E9E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C282-A262-B940-A7DB-D5870492472C}" type="datetimeFigureOut">
              <a:rPr lang="en-US" smtClean="0"/>
              <a:t>6/18/16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FE31-7CE8-314D-B006-4D5066E9E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7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C282-A262-B940-A7DB-D5870492472C}" type="datetimeFigureOut">
              <a:rPr lang="en-US" smtClean="0"/>
              <a:t>6/18/16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FE31-7CE8-314D-B006-4D5066E9E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C282-A262-B940-A7DB-D5870492472C}" type="datetimeFigureOut">
              <a:rPr lang="en-US" smtClean="0"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7FE31-7CE8-314D-B006-4D5066E9E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8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Imprint MT Shadow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Goudy Old Style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Goudy Old Style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Goudy Old Style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Goudy Old Styl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Goudy Old Styl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Intertestamental</a:t>
            </a:r>
            <a:r>
              <a:rPr lang="en-US" dirty="0" smtClean="0"/>
              <a:t> Period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8175" y="6194797"/>
            <a:ext cx="168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By Stephen Curto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For Home Group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June 19, 2016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1119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45859" cy="48543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Extra Biblical:</a:t>
            </a:r>
          </a:p>
          <a:p>
            <a:r>
              <a:rPr lang="en-US" dirty="0" smtClean="0"/>
              <a:t>1 &amp; 2 Maccabees (in </a:t>
            </a:r>
            <a:r>
              <a:rPr lang="en-US" dirty="0" err="1" smtClean="0"/>
              <a:t>apocrypha</a:t>
            </a:r>
            <a:r>
              <a:rPr lang="en-US" dirty="0" smtClean="0"/>
              <a:t>)</a:t>
            </a:r>
          </a:p>
          <a:p>
            <a:r>
              <a:rPr lang="en-US" dirty="0" smtClean="0"/>
              <a:t>Josephus Antiquities and Wars of the Jews</a:t>
            </a:r>
          </a:p>
          <a:p>
            <a:r>
              <a:rPr lang="en-US" dirty="0" smtClean="0"/>
              <a:t>The major Persian and Roman historians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eter_Paul_Rubens_and_workshop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49" y="274638"/>
            <a:ext cx="2933998" cy="4019176"/>
          </a:xfrm>
          <a:prstGeom prst="rect">
            <a:avLst/>
          </a:prstGeom>
        </p:spPr>
      </p:pic>
      <p:pic>
        <p:nvPicPr>
          <p:cNvPr id="4" name="Picture 3" descr="josephus-flavius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r="21896"/>
          <a:stretch/>
        </p:blipFill>
        <p:spPr>
          <a:xfrm>
            <a:off x="4572001" y="3328967"/>
            <a:ext cx="1822823" cy="34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4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Biblical:</a:t>
            </a:r>
          </a:p>
          <a:p>
            <a:r>
              <a:rPr lang="en-US" dirty="0" smtClean="0"/>
              <a:t>Daniel 2</a:t>
            </a:r>
          </a:p>
          <a:p>
            <a:r>
              <a:rPr lang="en-US" dirty="0" smtClean="0"/>
              <a:t>Daniel 7</a:t>
            </a:r>
          </a:p>
          <a:p>
            <a:r>
              <a:rPr lang="en-US" dirty="0" smtClean="0"/>
              <a:t>Daniel 8</a:t>
            </a:r>
          </a:p>
          <a:p>
            <a:r>
              <a:rPr lang="en-US" dirty="0" smtClean="0"/>
              <a:t>Daniel 11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alsha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11" y="1417638"/>
            <a:ext cx="5572431" cy="48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7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318" y="1270002"/>
            <a:ext cx="4727388" cy="5468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Daniel 2:</a:t>
            </a:r>
          </a:p>
          <a:p>
            <a:r>
              <a:rPr lang="en-US" dirty="0" smtClean="0"/>
              <a:t>Nebuchadnezzar’s dream of a statue</a:t>
            </a:r>
          </a:p>
          <a:p>
            <a:r>
              <a:rPr lang="en-US" dirty="0" smtClean="0"/>
              <a:t>Head of Gold (Babylon), Chest of Silver (Persia), Belly of Bronze (Greece), Legs Iron (Rome) Feet Mixed Iron and Clay (Revived Roman Empire), Rock (Christ’s Kingdom)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96132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0" y="881528"/>
            <a:ext cx="2065469" cy="5976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8199" y="1270002"/>
            <a:ext cx="129988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  <a:cs typeface="Goudy Old Style"/>
              </a:rPr>
              <a:t>Babylon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  <a:cs typeface="Goudy Old Style"/>
              </a:rPr>
              <a:t>Medo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  <a:cs typeface="Goudy Old Style"/>
              </a:rPr>
              <a:t>-Persia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  <a:cs typeface="Goudy Old Style"/>
              </a:rPr>
              <a:t>Greece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oudy Old Style"/>
                <a:cs typeface="Goudy Old Style"/>
              </a:rPr>
              <a:t>Rome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50799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318" y="1270002"/>
            <a:ext cx="4727388" cy="5468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Daniel 2:</a:t>
            </a:r>
          </a:p>
          <a:p>
            <a:r>
              <a:rPr lang="en-US" dirty="0" smtClean="0"/>
              <a:t>Nebuchadnezzar’s dream of a statue</a:t>
            </a:r>
          </a:p>
          <a:p>
            <a:r>
              <a:rPr lang="en-US" dirty="0" smtClean="0"/>
              <a:t>Head of Gold (Babylon), Chest of Silver (Persia), Belly of Bronze (Greece), Legs Iron (Rome) Feet Mixed Iron and Clay (Revived Roman Empire), Rock (Christ’s Kingdom)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5060-Comparing-Statue-and-Beasts-Dani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0002"/>
            <a:ext cx="418489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3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613" y="1270002"/>
            <a:ext cx="4503269" cy="5440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Daniel 7:</a:t>
            </a:r>
          </a:p>
          <a:p>
            <a:r>
              <a:rPr lang="en-US" dirty="0" smtClean="0"/>
              <a:t>Daniel’s dream of four beasts </a:t>
            </a:r>
          </a:p>
          <a:p>
            <a:r>
              <a:rPr lang="en-US" dirty="0" smtClean="0"/>
              <a:t>Lion with wings (Babylon), Lopsided Bear (Persia), Four-headed-four-winged Leopard (Greece), Beast with 10 horns (Rome)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5060-Comparing-Statue-and-Beasts-Dani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0002"/>
            <a:ext cx="418489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0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613" y="1270002"/>
            <a:ext cx="4503269" cy="5440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Daniel 7:</a:t>
            </a:r>
          </a:p>
          <a:p>
            <a:r>
              <a:rPr lang="en-US" dirty="0" smtClean="0"/>
              <a:t>Daniel’s dream of four beasts </a:t>
            </a:r>
          </a:p>
          <a:p>
            <a:r>
              <a:rPr lang="en-US" dirty="0" smtClean="0"/>
              <a:t>Lion with wings (Babylon), Lopsided Bear (Persia), Four-headed-four-winged Leopard (Greece), Beast with 10 horns (Rome)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aniel_7_the_4_beasts_by_shadowrenderer-d48hr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020"/>
            <a:ext cx="4416613" cy="3125980"/>
          </a:xfrm>
          <a:prstGeom prst="rect">
            <a:avLst/>
          </a:prstGeom>
        </p:spPr>
      </p:pic>
      <p:pic>
        <p:nvPicPr>
          <p:cNvPr id="6" name="Picture 5" descr="four-beas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87630"/>
            <a:ext cx="4416613" cy="32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0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613" y="1270002"/>
            <a:ext cx="4503269" cy="5440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Daniel 7:</a:t>
            </a:r>
          </a:p>
          <a:p>
            <a:r>
              <a:rPr lang="en-US" dirty="0" smtClean="0"/>
              <a:t>Daniel’s dream of four beasts </a:t>
            </a:r>
          </a:p>
          <a:p>
            <a:r>
              <a:rPr lang="en-US" dirty="0" smtClean="0"/>
              <a:t>Lion with wings (Babylon), Lopsided Bear (Persia), Four-headed-four-winged Leopard (Greece), Beast with 10 horns (Rome)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aniel-7-lion-wings-1-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r="15530"/>
          <a:stretch/>
        </p:blipFill>
        <p:spPr>
          <a:xfrm>
            <a:off x="0" y="1417638"/>
            <a:ext cx="427317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0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613" y="1270002"/>
            <a:ext cx="4503269" cy="5440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Daniel 7:</a:t>
            </a:r>
          </a:p>
          <a:p>
            <a:r>
              <a:rPr lang="en-US" dirty="0" smtClean="0"/>
              <a:t>Daniel’s dream of four beasts </a:t>
            </a:r>
          </a:p>
          <a:p>
            <a:r>
              <a:rPr lang="en-US" dirty="0" smtClean="0"/>
              <a:t>Lion with wings (Babylon), Lopsided Bear (Persia), Four-headed-four-winged Leopard (Greece), Beast with 10 horns (Rome)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Medo Persia - Bea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/>
          <a:stretch/>
        </p:blipFill>
        <p:spPr>
          <a:xfrm>
            <a:off x="0" y="1538942"/>
            <a:ext cx="4421322" cy="43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0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613" y="1270002"/>
            <a:ext cx="4503269" cy="5440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Daniel 7:</a:t>
            </a:r>
          </a:p>
          <a:p>
            <a:r>
              <a:rPr lang="en-US" dirty="0" smtClean="0"/>
              <a:t>Daniel’s dream of four beasts </a:t>
            </a:r>
          </a:p>
          <a:p>
            <a:r>
              <a:rPr lang="en-US" dirty="0" smtClean="0"/>
              <a:t>Lion with wings (Babylon), Lopsided Bear (Persia), Four-headed-four-winged Leopard (Greece), Beast with 10 horns (Rome)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eopard_4_head__commission_2_by_amisgaudi-d7bgm7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530"/>
            <a:ext cx="4381147" cy="39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8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613" y="1270002"/>
            <a:ext cx="4503269" cy="5440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Daniel 7:</a:t>
            </a:r>
          </a:p>
          <a:p>
            <a:r>
              <a:rPr lang="en-US" dirty="0" smtClean="0"/>
              <a:t>Daniel’s dream of four beasts </a:t>
            </a:r>
          </a:p>
          <a:p>
            <a:r>
              <a:rPr lang="en-US" dirty="0" smtClean="0"/>
              <a:t>Lion with wings (Babylon), Lopsided Bear (Persia), Four-headed-four-winged Leopard (Greece), Beast with 10 horns (Rome)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ourth_Be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3897698" cy="50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8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Intertestamental</a:t>
            </a:r>
            <a:r>
              <a:rPr lang="en-US" dirty="0" smtClean="0"/>
              <a:t> Period Intro</a:t>
            </a:r>
          </a:p>
          <a:p>
            <a:r>
              <a:rPr lang="en-US" dirty="0" smtClean="0"/>
              <a:t>The History (Brief Overview)</a:t>
            </a:r>
          </a:p>
          <a:p>
            <a:r>
              <a:rPr lang="en-US" dirty="0" smtClean="0"/>
              <a:t>The Texts (Biblical and Extra-Biblical)</a:t>
            </a:r>
          </a:p>
          <a:p>
            <a:r>
              <a:rPr lang="en-US" dirty="0" smtClean="0"/>
              <a:t>The History</a:t>
            </a:r>
          </a:p>
          <a:p>
            <a:pPr lvl="1"/>
            <a:r>
              <a:rPr lang="en-US" dirty="0" smtClean="0"/>
              <a:t>Persian Era</a:t>
            </a:r>
          </a:p>
          <a:p>
            <a:pPr lvl="1"/>
            <a:r>
              <a:rPr lang="en-US" dirty="0" smtClean="0"/>
              <a:t>Greek Era</a:t>
            </a:r>
          </a:p>
          <a:p>
            <a:pPr lvl="1"/>
            <a:r>
              <a:rPr lang="en-US" dirty="0" smtClean="0"/>
              <a:t>Hasmonean/Maccabean Era</a:t>
            </a:r>
          </a:p>
          <a:p>
            <a:pPr lvl="1"/>
            <a:r>
              <a:rPr lang="en-US" dirty="0" smtClean="0"/>
              <a:t>Roman Era</a:t>
            </a:r>
          </a:p>
        </p:txBody>
      </p:sp>
    </p:spTree>
    <p:extLst>
      <p:ext uri="{BB962C8B-B14F-4D97-AF65-F5344CB8AC3E}">
        <p14:creationId xmlns:p14="http://schemas.microsoft.com/office/powerpoint/2010/main" val="175746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613" y="1270002"/>
            <a:ext cx="4503269" cy="5440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Daniel 7:</a:t>
            </a:r>
          </a:p>
          <a:p>
            <a:r>
              <a:rPr lang="en-US" dirty="0" smtClean="0"/>
              <a:t>Daniel’s dream of four beasts </a:t>
            </a:r>
          </a:p>
          <a:p>
            <a:r>
              <a:rPr lang="en-US" dirty="0" smtClean="0"/>
              <a:t>Lion with wings (Babylon), Lopsided Bear (Persia), Four-headed-four-winged Leopard (Greece), Beast with 10 horns (Rome)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uarta-best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60281"/>
            <a:ext cx="4303058" cy="35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8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726329" cy="5048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Daniel 8:</a:t>
            </a:r>
          </a:p>
          <a:p>
            <a:r>
              <a:rPr lang="en-US" dirty="0" smtClean="0"/>
              <a:t>Daniel’s dream of the goat and ram</a:t>
            </a:r>
          </a:p>
          <a:p>
            <a:r>
              <a:rPr lang="en-US" dirty="0" smtClean="0"/>
              <a:t>Ram with uneven horns (Persia), Goat with one horn (Greece under </a:t>
            </a:r>
            <a:r>
              <a:rPr lang="en-US" dirty="0" err="1" smtClean="0"/>
              <a:t>AtG</a:t>
            </a:r>
            <a:r>
              <a:rPr lang="en-US" dirty="0" smtClean="0"/>
              <a:t>), four horns replace one horn (Divided Greece)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oat-and-ram-of-Daniel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28" y="1806108"/>
            <a:ext cx="4695265" cy="31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4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726329" cy="5048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Daniel 8:</a:t>
            </a:r>
          </a:p>
          <a:p>
            <a:r>
              <a:rPr lang="en-US" dirty="0" smtClean="0"/>
              <a:t>Daniel’s dream of the goat and ram</a:t>
            </a:r>
          </a:p>
          <a:p>
            <a:r>
              <a:rPr lang="en-US" dirty="0" smtClean="0"/>
              <a:t>Ram with uneven horns (Persia), Goat with one horn (Greece under </a:t>
            </a:r>
            <a:r>
              <a:rPr lang="en-US" dirty="0" err="1" smtClean="0"/>
              <a:t>AtG</a:t>
            </a:r>
            <a:r>
              <a:rPr lang="en-US" dirty="0" smtClean="0"/>
              <a:t>), four horns replace one horn (Divided Greece)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aniel-8-Ram-He-go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09" y="1600200"/>
            <a:ext cx="4868692" cy="403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2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726329" cy="5048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Daniel 8:</a:t>
            </a:r>
          </a:p>
          <a:p>
            <a:r>
              <a:rPr lang="en-US" dirty="0" smtClean="0"/>
              <a:t>Daniel’s dream of the goat and ram</a:t>
            </a:r>
          </a:p>
          <a:p>
            <a:r>
              <a:rPr lang="en-US" dirty="0" smtClean="0"/>
              <a:t>Ram with uneven horns (Persia), Goat with one horn (Greece under </a:t>
            </a:r>
            <a:r>
              <a:rPr lang="en-US" dirty="0" err="1" smtClean="0"/>
              <a:t>AtG</a:t>
            </a:r>
            <a:r>
              <a:rPr lang="en-US" dirty="0" smtClean="0"/>
              <a:t>), four horns replace one horn (Divided Greece)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ego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33" y="1778467"/>
            <a:ext cx="4727167" cy="35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2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726329" cy="5048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Daniel 8:</a:t>
            </a:r>
          </a:p>
          <a:p>
            <a:r>
              <a:rPr lang="en-US" dirty="0" smtClean="0"/>
              <a:t>Daniel’s dream of the goat and ram</a:t>
            </a:r>
          </a:p>
          <a:p>
            <a:r>
              <a:rPr lang="en-US" dirty="0" smtClean="0"/>
              <a:t>Ram with uneven horns (Persia), Goat with one horn (Greece under </a:t>
            </a:r>
            <a:r>
              <a:rPr lang="en-US" dirty="0" err="1" smtClean="0"/>
              <a:t>AtG</a:t>
            </a:r>
            <a:r>
              <a:rPr lang="en-US" dirty="0" smtClean="0"/>
              <a:t>), four horns replace one horn (Divided Greece)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oathor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6831" y="1778467"/>
            <a:ext cx="4727167" cy="35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2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2918" cy="4988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Daniel 11:</a:t>
            </a:r>
          </a:p>
          <a:p>
            <a:r>
              <a:rPr lang="en-US" dirty="0" smtClean="0"/>
              <a:t>Gabriel’s explanation of </a:t>
            </a:r>
            <a:r>
              <a:rPr lang="en-US" dirty="0" err="1" smtClean="0"/>
              <a:t>intertestamental</a:t>
            </a:r>
            <a:r>
              <a:rPr lang="en-US" dirty="0" smtClean="0"/>
              <a:t> history</a:t>
            </a:r>
          </a:p>
          <a:p>
            <a:r>
              <a:rPr lang="en-US" dirty="0" smtClean="0"/>
              <a:t>Mighty king who rules with great dominion rises (</a:t>
            </a:r>
            <a:r>
              <a:rPr lang="en-US" dirty="0" err="1" smtClean="0"/>
              <a:t>AtG</a:t>
            </a:r>
            <a:r>
              <a:rPr lang="en-US" dirty="0" smtClean="0"/>
              <a:t>) and his kingdom is broken toward the four winds (</a:t>
            </a:r>
            <a:r>
              <a:rPr lang="en-US" dirty="0" err="1" smtClean="0"/>
              <a:t>AtG’s</a:t>
            </a:r>
            <a:r>
              <a:rPr lang="en-US" dirty="0" smtClean="0"/>
              <a:t> Generals, Divided Greece, tetrarchs) alliances and wars (</a:t>
            </a:r>
            <a:r>
              <a:rPr lang="en-US" dirty="0" err="1" smtClean="0"/>
              <a:t>Ptolemies</a:t>
            </a:r>
            <a:r>
              <a:rPr lang="en-US" dirty="0" smtClean="0"/>
              <a:t> and Seleucids fighting) and one profanes the temple and sets up an abomination that makes desolate (Antiochus IV)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235075"/>
            <a:ext cx="5575300" cy="5146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Persian Era: (560-330 BC)</a:t>
            </a:r>
          </a:p>
          <a:p>
            <a:r>
              <a:rPr lang="en-US" dirty="0" smtClean="0"/>
              <a:t>Cyrus the Great – 559-530BC</a:t>
            </a:r>
          </a:p>
          <a:p>
            <a:pPr lvl="1"/>
            <a:r>
              <a:rPr lang="en-US" dirty="0" smtClean="0"/>
              <a:t>Let Israel go back to Jerusalem</a:t>
            </a:r>
          </a:p>
          <a:p>
            <a:r>
              <a:rPr lang="en-US" dirty="0" smtClean="0"/>
              <a:t>Darius I – 522-486BC</a:t>
            </a:r>
          </a:p>
          <a:p>
            <a:pPr lvl="1"/>
            <a:r>
              <a:rPr lang="en-US" dirty="0" smtClean="0"/>
              <a:t>Daniel and the Lion’s den</a:t>
            </a:r>
          </a:p>
          <a:p>
            <a:r>
              <a:rPr lang="en-US" dirty="0" smtClean="0"/>
              <a:t>Xerxes (</a:t>
            </a:r>
            <a:r>
              <a:rPr lang="en-US" dirty="0" err="1" smtClean="0"/>
              <a:t>Ahasuerus</a:t>
            </a:r>
            <a:r>
              <a:rPr lang="en-US" dirty="0" smtClean="0"/>
              <a:t>) – 486-465BC</a:t>
            </a:r>
          </a:p>
          <a:p>
            <a:pPr lvl="1"/>
            <a:r>
              <a:rPr lang="en-US" dirty="0" smtClean="0"/>
              <a:t>Esther’s Husband</a:t>
            </a:r>
          </a:p>
          <a:p>
            <a:r>
              <a:rPr lang="en-US" dirty="0" err="1" smtClean="0"/>
              <a:t>Artaxerxes</a:t>
            </a:r>
            <a:r>
              <a:rPr lang="en-US" dirty="0" smtClean="0"/>
              <a:t> – 464-424BC</a:t>
            </a:r>
          </a:p>
          <a:p>
            <a:pPr lvl="1"/>
            <a:r>
              <a:rPr lang="en-US" dirty="0" smtClean="0"/>
              <a:t>Sent Nehemiah to build wall</a:t>
            </a:r>
          </a:p>
          <a:p>
            <a:r>
              <a:rPr lang="en-US" dirty="0" smtClean="0"/>
              <a:t>Darius III – 336-330BC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9369e9fe316cfb3c45a8f77df0b4955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5122" y="2535634"/>
            <a:ext cx="5202237" cy="26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4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235075"/>
            <a:ext cx="5575300" cy="5146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Persian Era: (560-330 BC)</a:t>
            </a:r>
          </a:p>
          <a:p>
            <a:r>
              <a:rPr lang="en-US" dirty="0" smtClean="0"/>
              <a:t>Cyrus the Great – 559-530BC</a:t>
            </a:r>
          </a:p>
          <a:p>
            <a:pPr lvl="1"/>
            <a:r>
              <a:rPr lang="en-US" dirty="0" smtClean="0"/>
              <a:t>Let Israel go back to Jerusalem</a:t>
            </a:r>
          </a:p>
          <a:p>
            <a:r>
              <a:rPr lang="en-US" dirty="0" smtClean="0"/>
              <a:t>Darius I – 522-486BC</a:t>
            </a:r>
          </a:p>
          <a:p>
            <a:pPr lvl="1"/>
            <a:r>
              <a:rPr lang="en-US" dirty="0" smtClean="0"/>
              <a:t>Daniel and the Lion’s den</a:t>
            </a:r>
          </a:p>
          <a:p>
            <a:r>
              <a:rPr lang="en-US" dirty="0" smtClean="0"/>
              <a:t>Xerxes (</a:t>
            </a:r>
            <a:r>
              <a:rPr lang="en-US" dirty="0" err="1" smtClean="0"/>
              <a:t>Ahasuerus</a:t>
            </a:r>
            <a:r>
              <a:rPr lang="en-US" dirty="0" smtClean="0"/>
              <a:t>) – 486-465BC</a:t>
            </a:r>
          </a:p>
          <a:p>
            <a:pPr lvl="1"/>
            <a:r>
              <a:rPr lang="en-US" dirty="0" smtClean="0"/>
              <a:t>Esther’s Husband</a:t>
            </a:r>
          </a:p>
          <a:p>
            <a:r>
              <a:rPr lang="en-US" dirty="0" err="1" smtClean="0"/>
              <a:t>Artaxerxes</a:t>
            </a:r>
            <a:r>
              <a:rPr lang="en-US" dirty="0" smtClean="0"/>
              <a:t> – 464-424BC</a:t>
            </a:r>
          </a:p>
          <a:p>
            <a:pPr lvl="1"/>
            <a:r>
              <a:rPr lang="en-US" dirty="0" smtClean="0"/>
              <a:t>Sent Nehemiah to build wall</a:t>
            </a:r>
          </a:p>
          <a:p>
            <a:r>
              <a:rPr lang="en-US" dirty="0" smtClean="0"/>
              <a:t>Darius III – 336-330BC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aniel-in-the-lions-den-briton-rivie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8" r="7028"/>
          <a:stretch/>
        </p:blipFill>
        <p:spPr>
          <a:xfrm>
            <a:off x="5587291" y="1235075"/>
            <a:ext cx="3556709" cy="422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2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da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/>
          <a:stretch/>
        </p:blipFill>
        <p:spPr>
          <a:xfrm>
            <a:off x="5467762" y="1235075"/>
            <a:ext cx="3676238" cy="3905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235075"/>
            <a:ext cx="5575300" cy="5146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Persian Era: (560-330 BC)</a:t>
            </a:r>
          </a:p>
          <a:p>
            <a:r>
              <a:rPr lang="en-US" dirty="0" smtClean="0"/>
              <a:t>Cyrus the Great – 559-530BC</a:t>
            </a:r>
          </a:p>
          <a:p>
            <a:pPr lvl="1"/>
            <a:r>
              <a:rPr lang="en-US" dirty="0" smtClean="0"/>
              <a:t>Let Israel go back to Jerusalem</a:t>
            </a:r>
          </a:p>
          <a:p>
            <a:r>
              <a:rPr lang="en-US" dirty="0" smtClean="0"/>
              <a:t>Darius I – 522-486BC</a:t>
            </a:r>
          </a:p>
          <a:p>
            <a:pPr lvl="1"/>
            <a:r>
              <a:rPr lang="en-US" dirty="0" smtClean="0"/>
              <a:t>Daniel and the Lion’s den</a:t>
            </a:r>
          </a:p>
          <a:p>
            <a:r>
              <a:rPr lang="en-US" dirty="0" smtClean="0"/>
              <a:t>Xerxes (</a:t>
            </a:r>
            <a:r>
              <a:rPr lang="en-US" dirty="0" err="1" smtClean="0"/>
              <a:t>Ahasuerus</a:t>
            </a:r>
            <a:r>
              <a:rPr lang="en-US" dirty="0" smtClean="0"/>
              <a:t>) – 486-465BC</a:t>
            </a:r>
          </a:p>
          <a:p>
            <a:pPr lvl="1"/>
            <a:r>
              <a:rPr lang="en-US" dirty="0" smtClean="0"/>
              <a:t>Esther’s Husband</a:t>
            </a:r>
          </a:p>
          <a:p>
            <a:r>
              <a:rPr lang="en-US" dirty="0" err="1" smtClean="0"/>
              <a:t>Artaxerxes</a:t>
            </a:r>
            <a:r>
              <a:rPr lang="en-US" dirty="0" smtClean="0"/>
              <a:t> – 464-424BC</a:t>
            </a:r>
          </a:p>
          <a:p>
            <a:pPr lvl="1"/>
            <a:r>
              <a:rPr lang="en-US" dirty="0" smtClean="0"/>
              <a:t>Sent Nehemiah to build wall</a:t>
            </a:r>
          </a:p>
          <a:p>
            <a:r>
              <a:rPr lang="en-US" dirty="0" smtClean="0"/>
              <a:t>Darius III – 336-330BC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3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235075"/>
            <a:ext cx="5575300" cy="5146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Persian Era: (560-330 BC)</a:t>
            </a:r>
          </a:p>
          <a:p>
            <a:r>
              <a:rPr lang="en-US" dirty="0" smtClean="0"/>
              <a:t>Cyrus the Great – 559-530BC</a:t>
            </a:r>
          </a:p>
          <a:p>
            <a:pPr lvl="1"/>
            <a:r>
              <a:rPr lang="en-US" dirty="0" smtClean="0"/>
              <a:t>Let Israel go back to Jerusalem</a:t>
            </a:r>
          </a:p>
          <a:p>
            <a:r>
              <a:rPr lang="en-US" dirty="0" smtClean="0"/>
              <a:t>Darius I – 522-486BC</a:t>
            </a:r>
          </a:p>
          <a:p>
            <a:pPr lvl="1"/>
            <a:r>
              <a:rPr lang="en-US" dirty="0" smtClean="0"/>
              <a:t>Daniel and the Lion’s den</a:t>
            </a:r>
          </a:p>
          <a:p>
            <a:r>
              <a:rPr lang="en-US" dirty="0" smtClean="0"/>
              <a:t>Xerxes (</a:t>
            </a:r>
            <a:r>
              <a:rPr lang="en-US" dirty="0" err="1" smtClean="0"/>
              <a:t>Ahasuerus</a:t>
            </a:r>
            <a:r>
              <a:rPr lang="en-US" dirty="0" smtClean="0"/>
              <a:t>) – 486-465BC</a:t>
            </a:r>
          </a:p>
          <a:p>
            <a:pPr lvl="1"/>
            <a:r>
              <a:rPr lang="en-US" dirty="0" smtClean="0"/>
              <a:t>Esther’s Husband</a:t>
            </a:r>
          </a:p>
          <a:p>
            <a:r>
              <a:rPr lang="en-US" dirty="0" err="1" smtClean="0"/>
              <a:t>Artaxerxes</a:t>
            </a:r>
            <a:r>
              <a:rPr lang="en-US" dirty="0" smtClean="0"/>
              <a:t> – 464-424BC</a:t>
            </a:r>
          </a:p>
          <a:p>
            <a:pPr lvl="1"/>
            <a:r>
              <a:rPr lang="en-US" dirty="0" smtClean="0"/>
              <a:t>Sent Nehemiah to build wall</a:t>
            </a:r>
          </a:p>
          <a:p>
            <a:r>
              <a:rPr lang="en-US" dirty="0" smtClean="0"/>
              <a:t>Darius III – 336-330BC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rtaxerx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73" y="1235075"/>
            <a:ext cx="3563327" cy="46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9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Intertestamental</a:t>
            </a:r>
            <a:r>
              <a:rPr lang="en-US" dirty="0" smtClean="0"/>
              <a:t> Period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0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Some New Testament Questions the IP Answers: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How did we go from Persia in charge, to Rome?</a:t>
            </a:r>
          </a:p>
          <a:p>
            <a:r>
              <a:rPr lang="en-US" dirty="0" smtClean="0"/>
              <a:t>Where did the Pharisees, Sadducees, and zealots come from?</a:t>
            </a:r>
          </a:p>
          <a:p>
            <a:r>
              <a:rPr lang="en-US" dirty="0" smtClean="0"/>
              <a:t>Why is Greek the main language now?</a:t>
            </a:r>
          </a:p>
          <a:p>
            <a:r>
              <a:rPr lang="en-US" dirty="0" smtClean="0"/>
              <a:t>Where did Herod come from?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4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0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Greek Era: (330-130’s BC)</a:t>
            </a:r>
          </a:p>
          <a:p>
            <a:pPr marL="0" indent="0">
              <a:buNone/>
            </a:pPr>
            <a:r>
              <a:rPr lang="en-US" dirty="0" smtClean="0"/>
              <a:t>Alexander the Great (330-326 BC)</a:t>
            </a:r>
          </a:p>
          <a:p>
            <a:r>
              <a:rPr lang="en-US" dirty="0" smtClean="0"/>
              <a:t>Divided Kingdom of </a:t>
            </a:r>
            <a:r>
              <a:rPr lang="en-US" dirty="0" err="1" smtClean="0"/>
              <a:t>AtG</a:t>
            </a:r>
            <a:endParaRPr lang="en-US" dirty="0" smtClean="0"/>
          </a:p>
          <a:p>
            <a:pPr lvl="1"/>
            <a:r>
              <a:rPr lang="en-US" dirty="0" smtClean="0"/>
              <a:t>	</a:t>
            </a:r>
            <a:r>
              <a:rPr lang="en-US" sz="2400" dirty="0" err="1" smtClean="0"/>
              <a:t>Cassander</a:t>
            </a:r>
            <a:endParaRPr lang="en-US" sz="2400" dirty="0" smtClean="0"/>
          </a:p>
          <a:p>
            <a:pPr lvl="1"/>
            <a:r>
              <a:rPr lang="en-US" sz="2400" dirty="0" smtClean="0"/>
              <a:t>	Lysimachus</a:t>
            </a:r>
          </a:p>
          <a:p>
            <a:pPr lvl="1"/>
            <a:r>
              <a:rPr lang="en-US" dirty="0" smtClean="0"/>
              <a:t>	</a:t>
            </a:r>
            <a:r>
              <a:rPr lang="en-US" b="1" u="sng" dirty="0" smtClean="0"/>
              <a:t>Ptolemy</a:t>
            </a:r>
          </a:p>
          <a:p>
            <a:pPr lvl="1"/>
            <a:r>
              <a:rPr lang="en-US" dirty="0" smtClean="0"/>
              <a:t>	</a:t>
            </a:r>
            <a:r>
              <a:rPr lang="en-US" b="1" u="sng" dirty="0" err="1" smtClean="0"/>
              <a:t>Seleucus</a:t>
            </a:r>
            <a:endParaRPr lang="en-US" b="1" u="sng" dirty="0" smtClean="0"/>
          </a:p>
          <a:p>
            <a:r>
              <a:rPr lang="en-US" dirty="0" smtClean="0"/>
              <a:t>Antiochus IV </a:t>
            </a:r>
            <a:r>
              <a:rPr lang="en-US" dirty="0" err="1" smtClean="0"/>
              <a:t>Epiphanes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ntiochus-i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77" y="1600200"/>
            <a:ext cx="2865623" cy="43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7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325" y="1301750"/>
            <a:ext cx="4765675" cy="5556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Hasmonean/Maccabean Era: (166-63 BC)</a:t>
            </a:r>
          </a:p>
          <a:p>
            <a:r>
              <a:rPr lang="en-US" dirty="0" err="1" smtClean="0"/>
              <a:t>Mattathias</a:t>
            </a:r>
            <a:r>
              <a:rPr lang="en-US" dirty="0" smtClean="0"/>
              <a:t> Maccabeus</a:t>
            </a:r>
          </a:p>
          <a:p>
            <a:pPr lvl="1"/>
            <a:r>
              <a:rPr lang="en-US" dirty="0" smtClean="0"/>
              <a:t>Kills a </a:t>
            </a:r>
            <a:r>
              <a:rPr lang="en-US" dirty="0"/>
              <a:t>J</a:t>
            </a:r>
            <a:r>
              <a:rPr lang="en-US" dirty="0" smtClean="0"/>
              <a:t>ew who tried to sacrifice a pig at </a:t>
            </a:r>
            <a:r>
              <a:rPr lang="en-US" dirty="0" err="1" smtClean="0"/>
              <a:t>Modin</a:t>
            </a:r>
            <a:r>
              <a:rPr lang="en-US" dirty="0" smtClean="0"/>
              <a:t>, starts revolt</a:t>
            </a:r>
          </a:p>
          <a:p>
            <a:r>
              <a:rPr lang="en-US" dirty="0" smtClean="0"/>
              <a:t>Judas Maccabeus</a:t>
            </a:r>
          </a:p>
          <a:p>
            <a:pPr lvl="1"/>
            <a:r>
              <a:rPr lang="en-US" dirty="0" err="1" smtClean="0"/>
              <a:t>Mattathias’s</a:t>
            </a:r>
            <a:r>
              <a:rPr lang="en-US" dirty="0" smtClean="0"/>
              <a:t> first son. Leads the revolt</a:t>
            </a:r>
          </a:p>
          <a:p>
            <a:r>
              <a:rPr lang="en-US" dirty="0" smtClean="0"/>
              <a:t>Jonathan Maccabeus</a:t>
            </a:r>
          </a:p>
          <a:p>
            <a:pPr lvl="1"/>
            <a:r>
              <a:rPr lang="en-US" dirty="0" err="1" smtClean="0"/>
              <a:t>Mattathias’s</a:t>
            </a:r>
            <a:r>
              <a:rPr lang="en-US" dirty="0" smtClean="0"/>
              <a:t> second son. Takes command when Judas dies</a:t>
            </a:r>
          </a:p>
          <a:p>
            <a:r>
              <a:rPr lang="en-US" dirty="0" smtClean="0"/>
              <a:t>Simon Maccabeus</a:t>
            </a:r>
          </a:p>
          <a:p>
            <a:pPr lvl="1"/>
            <a:r>
              <a:rPr lang="en-US" dirty="0" err="1" smtClean="0"/>
              <a:t>Mattathias’s</a:t>
            </a:r>
            <a:r>
              <a:rPr lang="en-US" dirty="0" smtClean="0"/>
              <a:t> third son. Takes command when Jonathan dies.</a:t>
            </a:r>
          </a:p>
          <a:p>
            <a:r>
              <a:rPr lang="en-US" dirty="0" smtClean="0"/>
              <a:t>John Hyrcanus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486px-141.Mattathias_and_the_Apostate.jpg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r="2953" b="2080"/>
          <a:stretch/>
        </p:blipFill>
        <p:spPr>
          <a:xfrm>
            <a:off x="0" y="1229464"/>
            <a:ext cx="4378325" cy="56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13b590ca79df269d71b4e18dbf9fa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12" y="1219200"/>
            <a:ext cx="3846588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0353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Jewish Culture</a:t>
            </a:r>
          </a:p>
          <a:p>
            <a:r>
              <a:rPr lang="en-US" dirty="0" smtClean="0"/>
              <a:t>Pharisees, Sadducees, Essenes Developing</a:t>
            </a:r>
            <a:r>
              <a:rPr lang="is-IS" dirty="0" smtClean="0"/>
              <a:t>… </a:t>
            </a:r>
            <a:endParaRPr lang="en-US" dirty="0" smtClean="0"/>
          </a:p>
          <a:p>
            <a:r>
              <a:rPr lang="en-US" dirty="0" smtClean="0"/>
              <a:t>Hillel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Shamai</a:t>
            </a:r>
            <a:r>
              <a:rPr lang="en-US" dirty="0" smtClean="0"/>
              <a:t> (110BC-70AD)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illel and Shammai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8"/>
          <a:stretch/>
        </p:blipFill>
        <p:spPr>
          <a:xfrm>
            <a:off x="3381376" y="3580399"/>
            <a:ext cx="4032249" cy="327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9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Roman Era: (146-330 AD)</a:t>
            </a:r>
          </a:p>
          <a:p>
            <a:r>
              <a:rPr lang="en-US" dirty="0" smtClean="0"/>
              <a:t>Pompey</a:t>
            </a:r>
          </a:p>
          <a:p>
            <a:r>
              <a:rPr lang="en-US" dirty="0" smtClean="0"/>
              <a:t>Antipater</a:t>
            </a:r>
          </a:p>
          <a:p>
            <a:r>
              <a:rPr lang="en-US" dirty="0" smtClean="0"/>
              <a:t>Herod</a:t>
            </a:r>
          </a:p>
          <a:p>
            <a:r>
              <a:rPr lang="en-US" dirty="0" smtClean="0"/>
              <a:t>Octavian (Augustus)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1194932266_e7c871bad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43" y="1417638"/>
            <a:ext cx="5318288" cy="47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0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5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Intertestamental</a:t>
            </a:r>
            <a:r>
              <a:rPr lang="en-US" dirty="0" smtClean="0"/>
              <a:t> Period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Definition: The historical period between the </a:t>
            </a:r>
            <a:r>
              <a:rPr lang="en-US" dirty="0" smtClean="0"/>
              <a:t>end </a:t>
            </a:r>
            <a:r>
              <a:rPr lang="en-US" dirty="0"/>
              <a:t>of the Old Testament and the beginning </a:t>
            </a:r>
            <a:r>
              <a:rPr lang="en-US" dirty="0" smtClean="0"/>
              <a:t>of </a:t>
            </a:r>
            <a:r>
              <a:rPr lang="en-US" dirty="0"/>
              <a:t>the New Testament.</a:t>
            </a:r>
          </a:p>
          <a:p>
            <a:pPr lvl="0"/>
            <a:r>
              <a:rPr lang="en-US" dirty="0"/>
              <a:t>Most of it prophesied by Daniel in </a:t>
            </a:r>
            <a:r>
              <a:rPr lang="en-US" dirty="0" smtClean="0"/>
              <a:t>chapters </a:t>
            </a:r>
            <a:r>
              <a:rPr lang="en-US" dirty="0"/>
              <a:t>2, 7, 8, and 11</a:t>
            </a:r>
          </a:p>
          <a:p>
            <a:pPr lvl="0"/>
            <a:r>
              <a:rPr lang="en-US" dirty="0"/>
              <a:t>Time covered: 400’s-5 BC</a:t>
            </a:r>
          </a:p>
          <a:p>
            <a:pPr lvl="0"/>
            <a:r>
              <a:rPr lang="en-US" dirty="0" smtClean="0"/>
              <a:t>NOTE: There’s </a:t>
            </a:r>
            <a:r>
              <a:rPr lang="en-US" dirty="0"/>
              <a:t>always war going on somewhere. </a:t>
            </a:r>
          </a:p>
        </p:txBody>
      </p:sp>
    </p:spTree>
    <p:extLst>
      <p:ext uri="{BB962C8B-B14F-4D97-AF65-F5344CB8AC3E}">
        <p14:creationId xmlns:p14="http://schemas.microsoft.com/office/powerpoint/2010/main" val="49038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(Brief Overview)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Babylon </a:t>
            </a:r>
          </a:p>
          <a:p>
            <a:r>
              <a:rPr lang="en-US" dirty="0" smtClean="0"/>
              <a:t>Persia</a:t>
            </a:r>
          </a:p>
          <a:p>
            <a:r>
              <a:rPr lang="en-US" dirty="0" smtClean="0"/>
              <a:t>Greece</a:t>
            </a:r>
          </a:p>
          <a:p>
            <a:r>
              <a:rPr lang="en-US" dirty="0" smtClean="0"/>
              <a:t>Divided </a:t>
            </a:r>
          </a:p>
          <a:p>
            <a:pPr marL="0" indent="0">
              <a:buNone/>
            </a:pPr>
            <a:r>
              <a:rPr lang="en-US" dirty="0" smtClean="0"/>
              <a:t>        Greece</a:t>
            </a:r>
          </a:p>
          <a:p>
            <a:r>
              <a:rPr lang="en-US" dirty="0" smtClean="0"/>
              <a:t>Rome</a:t>
            </a:r>
            <a:endParaRPr lang="en-US" dirty="0"/>
          </a:p>
        </p:txBody>
      </p:sp>
      <p:pic>
        <p:nvPicPr>
          <p:cNvPr id="5" name="Picture 4" descr="e675e5e1a5954827f877274f89c0c3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49" y="1417638"/>
            <a:ext cx="6191751" cy="5114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2250" y="5525998"/>
            <a:ext cx="244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76200" dir="2700000" algn="tl" rotWithShape="0">
                    <a:srgbClr val="000000"/>
                  </a:outerShdw>
                </a:effectLst>
                <a:latin typeface="Arial Black"/>
              </a:rPr>
              <a:t>About 600BC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dist="76200" dir="2700000" algn="tl" rotWithShape="0">
                  <a:srgbClr val="000000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4966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(Brief Overview)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Babylon </a:t>
            </a:r>
          </a:p>
          <a:p>
            <a:r>
              <a:rPr lang="en-US" dirty="0" smtClean="0"/>
              <a:t>Persia</a:t>
            </a:r>
          </a:p>
          <a:p>
            <a:r>
              <a:rPr lang="en-US" dirty="0" smtClean="0"/>
              <a:t>Greece</a:t>
            </a:r>
          </a:p>
          <a:p>
            <a:r>
              <a:rPr lang="en-US" dirty="0" smtClean="0"/>
              <a:t>Divided </a:t>
            </a:r>
          </a:p>
          <a:p>
            <a:pPr marL="0" indent="0">
              <a:buNone/>
            </a:pPr>
            <a:r>
              <a:rPr lang="en-US" dirty="0" smtClean="0"/>
              <a:t>        Greece</a:t>
            </a:r>
          </a:p>
          <a:p>
            <a:r>
              <a:rPr lang="en-US" dirty="0" smtClean="0"/>
              <a:t>Rome</a:t>
            </a:r>
            <a:endParaRPr lang="en-US" dirty="0"/>
          </a:p>
        </p:txBody>
      </p:sp>
      <p:pic>
        <p:nvPicPr>
          <p:cNvPr id="4" name="Picture 3" descr="persian_emp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59" y="1600200"/>
            <a:ext cx="6635442" cy="4797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2250" y="5525998"/>
            <a:ext cx="244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76200" dir="2700000" algn="tl" rotWithShape="0">
                    <a:srgbClr val="000000"/>
                  </a:outerShdw>
                </a:effectLst>
                <a:latin typeface="Arial Black"/>
              </a:rPr>
              <a:t>About 500BC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dist="76200" dir="2700000" algn="tl" rotWithShape="0">
                  <a:srgbClr val="000000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6627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(Brief Overview)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Babylon </a:t>
            </a:r>
          </a:p>
          <a:p>
            <a:r>
              <a:rPr lang="en-US" dirty="0" smtClean="0"/>
              <a:t>Persia</a:t>
            </a:r>
          </a:p>
          <a:p>
            <a:r>
              <a:rPr lang="en-US" dirty="0" smtClean="0"/>
              <a:t>Greece</a:t>
            </a:r>
          </a:p>
          <a:p>
            <a:r>
              <a:rPr lang="en-US" dirty="0" smtClean="0"/>
              <a:t>Divided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Greece</a:t>
            </a:r>
          </a:p>
          <a:p>
            <a:r>
              <a:rPr lang="en-US" dirty="0" smtClean="0"/>
              <a:t>Rome</a:t>
            </a:r>
            <a:endParaRPr lang="en-US" dirty="0"/>
          </a:p>
        </p:txBody>
      </p:sp>
      <p:pic>
        <p:nvPicPr>
          <p:cNvPr id="4" name="Picture 3" descr="map5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1798637"/>
            <a:ext cx="6615225" cy="3741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2250" y="5525998"/>
            <a:ext cx="244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76200" dir="2700000" algn="tl" rotWithShape="0">
                    <a:srgbClr val="000000"/>
                  </a:outerShdw>
                </a:effectLst>
                <a:latin typeface="Arial Black"/>
              </a:rPr>
              <a:t>About 330BC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dist="76200" dir="2700000" algn="tl" rotWithShape="0">
                  <a:srgbClr val="000000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6627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(Brief Overview)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Babylon </a:t>
            </a:r>
          </a:p>
          <a:p>
            <a:r>
              <a:rPr lang="en-US" dirty="0" smtClean="0"/>
              <a:t>Persia</a:t>
            </a:r>
          </a:p>
          <a:p>
            <a:r>
              <a:rPr lang="en-US" dirty="0" smtClean="0"/>
              <a:t>Greece</a:t>
            </a:r>
          </a:p>
          <a:p>
            <a:r>
              <a:rPr lang="en-US" dirty="0" smtClean="0"/>
              <a:t>Divided </a:t>
            </a:r>
          </a:p>
          <a:p>
            <a:pPr marL="0" indent="0">
              <a:buNone/>
            </a:pPr>
            <a:r>
              <a:rPr lang="en-US" dirty="0" smtClean="0"/>
              <a:t>        Greece</a:t>
            </a:r>
          </a:p>
          <a:p>
            <a:r>
              <a:rPr lang="en-US" dirty="0" smtClean="0"/>
              <a:t>Rome</a:t>
            </a:r>
            <a:endParaRPr lang="en-US" dirty="0"/>
          </a:p>
        </p:txBody>
      </p:sp>
      <p:pic>
        <p:nvPicPr>
          <p:cNvPr id="4" name="Picture 3" descr="Hellenistic-world-300-B.C.-Alexander-cop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99" y="1665813"/>
            <a:ext cx="6673501" cy="4460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2250" y="5525998"/>
            <a:ext cx="244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76200" dir="2700000" algn="tl" rotWithShape="0">
                    <a:srgbClr val="000000"/>
                  </a:outerShdw>
                </a:effectLst>
                <a:latin typeface="Arial Black"/>
              </a:rPr>
              <a:t>About 300BC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dist="76200" dir="2700000" algn="tl" rotWithShape="0">
                  <a:srgbClr val="000000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6627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(Brief Overview)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Babylon </a:t>
            </a:r>
          </a:p>
          <a:p>
            <a:r>
              <a:rPr lang="en-US" dirty="0" smtClean="0"/>
              <a:t>Persia</a:t>
            </a:r>
          </a:p>
          <a:p>
            <a:r>
              <a:rPr lang="en-US" dirty="0" smtClean="0"/>
              <a:t>Greece</a:t>
            </a:r>
          </a:p>
          <a:p>
            <a:r>
              <a:rPr lang="en-US" dirty="0" smtClean="0"/>
              <a:t>Divided </a:t>
            </a:r>
          </a:p>
          <a:p>
            <a:pPr marL="0" indent="0">
              <a:buNone/>
            </a:pPr>
            <a:r>
              <a:rPr lang="en-US" dirty="0" smtClean="0"/>
              <a:t>        Greece</a:t>
            </a:r>
          </a:p>
          <a:p>
            <a:r>
              <a:rPr lang="en-US" dirty="0" smtClean="0"/>
              <a:t>Rome</a:t>
            </a:r>
            <a:endParaRPr lang="en-US" dirty="0"/>
          </a:p>
        </p:txBody>
      </p:sp>
      <p:pic>
        <p:nvPicPr>
          <p:cNvPr id="5" name="Picture 4" descr="map-roman-empi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1711325"/>
            <a:ext cx="6405217" cy="4972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2250" y="5525998"/>
            <a:ext cx="244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76200" dir="2700000" algn="tl" rotWithShape="0">
                    <a:srgbClr val="000000"/>
                  </a:outerShdw>
                </a:effectLst>
                <a:latin typeface="Arial Black"/>
              </a:rPr>
              <a:t>About 100AD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dist="76200" dir="2700000" algn="tl" rotWithShape="0">
                  <a:srgbClr val="000000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9508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1260</Words>
  <Application>Microsoft Macintosh PowerPoint</Application>
  <PresentationFormat>On-screen Show (4:3)</PresentationFormat>
  <Paragraphs>223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Intertestamental Period</vt:lpstr>
      <vt:lpstr>Outline</vt:lpstr>
      <vt:lpstr>Intertestamental Period Intro</vt:lpstr>
      <vt:lpstr>Intertestamental Period Intro</vt:lpstr>
      <vt:lpstr>The History (Brief Overview)</vt:lpstr>
      <vt:lpstr>The History (Brief Overview)</vt:lpstr>
      <vt:lpstr>The History (Brief Overview)</vt:lpstr>
      <vt:lpstr>The History (Brief Overview)</vt:lpstr>
      <vt:lpstr>The History (Brief Overview)</vt:lpstr>
      <vt:lpstr>The Texts</vt:lpstr>
      <vt:lpstr>The Texts</vt:lpstr>
      <vt:lpstr>The Texts</vt:lpstr>
      <vt:lpstr>The Texts</vt:lpstr>
      <vt:lpstr>The Texts</vt:lpstr>
      <vt:lpstr>The Texts</vt:lpstr>
      <vt:lpstr>The Texts</vt:lpstr>
      <vt:lpstr>The Texts</vt:lpstr>
      <vt:lpstr>The Texts</vt:lpstr>
      <vt:lpstr>The Texts</vt:lpstr>
      <vt:lpstr>The Texts</vt:lpstr>
      <vt:lpstr>The Texts</vt:lpstr>
      <vt:lpstr>The Texts</vt:lpstr>
      <vt:lpstr>The Texts</vt:lpstr>
      <vt:lpstr>The Texts</vt:lpstr>
      <vt:lpstr>The Texts</vt:lpstr>
      <vt:lpstr>The History</vt:lpstr>
      <vt:lpstr>The History</vt:lpstr>
      <vt:lpstr>The History</vt:lpstr>
      <vt:lpstr>The History</vt:lpstr>
      <vt:lpstr>The History</vt:lpstr>
      <vt:lpstr>The History</vt:lpstr>
      <vt:lpstr>The History</vt:lpstr>
      <vt:lpstr>The History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Intertestamental Period</dc:title>
  <dc:creator>Stephen Curto</dc:creator>
  <cp:lastModifiedBy>Stephen Curto</cp:lastModifiedBy>
  <cp:revision>10</cp:revision>
  <dcterms:created xsi:type="dcterms:W3CDTF">2016-06-18T20:11:35Z</dcterms:created>
  <dcterms:modified xsi:type="dcterms:W3CDTF">2016-06-18T22:14:16Z</dcterms:modified>
</cp:coreProperties>
</file>