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63" r:id="rId3"/>
    <p:sldId id="259" r:id="rId4"/>
    <p:sldId id="264" r:id="rId5"/>
    <p:sldId id="265" r:id="rId6"/>
    <p:sldId id="278" r:id="rId7"/>
    <p:sldId id="266" r:id="rId8"/>
    <p:sldId id="267" r:id="rId9"/>
    <p:sldId id="269" r:id="rId10"/>
    <p:sldId id="270" r:id="rId11"/>
    <p:sldId id="271" r:id="rId12"/>
    <p:sldId id="272" r:id="rId13"/>
    <p:sldId id="275" r:id="rId14"/>
    <p:sldId id="276" r:id="rId15"/>
    <p:sldId id="273" r:id="rId16"/>
    <p:sldId id="277" r:id="rId17"/>
    <p:sldId id="268" r:id="rId18"/>
    <p:sldId id="281" r:id="rId19"/>
    <p:sldId id="279" r:id="rId20"/>
    <p:sldId id="280" r:id="rId21"/>
    <p:sldId id="282" r:id="rId22"/>
    <p:sldId id="283" r:id="rId23"/>
    <p:sldId id="284" r:id="rId24"/>
    <p:sldId id="285" r:id="rId25"/>
    <p:sldId id="303" r:id="rId26"/>
    <p:sldId id="304" r:id="rId27"/>
    <p:sldId id="305" r:id="rId28"/>
    <p:sldId id="306" r:id="rId29"/>
    <p:sldId id="260" r:id="rId30"/>
    <p:sldId id="288" r:id="rId31"/>
    <p:sldId id="286" r:id="rId32"/>
    <p:sldId id="289" r:id="rId33"/>
    <p:sldId id="297" r:id="rId34"/>
    <p:sldId id="298" r:id="rId35"/>
    <p:sldId id="290" r:id="rId36"/>
    <p:sldId id="291" r:id="rId37"/>
    <p:sldId id="292" r:id="rId38"/>
    <p:sldId id="293" r:id="rId39"/>
    <p:sldId id="294" r:id="rId40"/>
    <p:sldId id="299" r:id="rId41"/>
    <p:sldId id="295" r:id="rId42"/>
    <p:sldId id="300" r:id="rId43"/>
    <p:sldId id="301" r:id="rId44"/>
    <p:sldId id="296" r:id="rId45"/>
    <p:sldId id="287" r:id="rId46"/>
    <p:sldId id="302" r:id="rId47"/>
    <p:sldId id="307" r:id="rId48"/>
    <p:sldId id="26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423D"/>
    <a:srgbClr val="800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986"/>
    <p:restoredTop sz="94746"/>
  </p:normalViewPr>
  <p:slideViewPr>
    <p:cSldViewPr snapToGrid="0" snapToObjects="1">
      <p:cViewPr>
        <p:scale>
          <a:sx n="61" d="100"/>
          <a:sy n="61" d="100"/>
        </p:scale>
        <p:origin x="248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5F1F3-FFB8-9446-8E11-42A69010B102}" type="datetimeFigureOut">
              <a:rPr lang="en-US" smtClean="0"/>
              <a:t>1/29/17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E5508-1B96-7848-8124-3C2750CC7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76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38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0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24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9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1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0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CAE7-D78F-C04F-92F6-7D72E75917D7}" type="datetimeFigureOut">
              <a:rPr lang="en-US" smtClean="0"/>
              <a:t>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B8A86-E539-3442-8842-2F19EB5B9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ln w="3175">
            <a:solidFill>
              <a:schemeClr val="tx1"/>
            </a:solidFill>
          </a:ln>
          <a:solidFill>
            <a:schemeClr val="bg2"/>
          </a:solidFill>
          <a:effectLst>
            <a:glow rad="1257300">
              <a:srgbClr val="B5423D">
                <a:alpha val="19000"/>
              </a:srgbClr>
            </a:glow>
            <a:outerShdw blurRad="25400" dist="50800" dir="2700000" algn="tl" rotWithShape="0">
              <a:prstClr val="black"/>
            </a:outerShdw>
          </a:effectLst>
          <a:latin typeface="Consolas" charset="0"/>
          <a:ea typeface="Consolas" charset="0"/>
          <a:cs typeface="Consola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b="1" kern="1200">
          <a:ln w="3175">
            <a:solidFill>
              <a:schemeClr val="tx1"/>
            </a:solidFill>
          </a:ln>
          <a:solidFill>
            <a:schemeClr val="bg2"/>
          </a:solidFill>
          <a:effectLst>
            <a:glow rad="673100">
              <a:srgbClr val="B5423D">
                <a:alpha val="14000"/>
              </a:srgbClr>
            </a:glow>
            <a:outerShdw blurRad="38100" dist="38100" dir="2700000" algn="tl" rotWithShape="0">
              <a:prstClr val="black"/>
            </a:outerShdw>
          </a:effectLst>
          <a:latin typeface="Consolas" charset="0"/>
          <a:ea typeface="Consolas" charset="0"/>
          <a:cs typeface="Consola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200" b="1" kern="1200">
          <a:ln w="3175">
            <a:solidFill>
              <a:schemeClr val="tx1"/>
            </a:solidFill>
          </a:ln>
          <a:solidFill>
            <a:schemeClr val="bg2"/>
          </a:solidFill>
          <a:effectLst>
            <a:glow rad="673100">
              <a:srgbClr val="B5423D">
                <a:alpha val="14000"/>
              </a:srgbClr>
            </a:glow>
            <a:outerShdw blurRad="38100" dist="38100" dir="2700000" algn="tl" rotWithShape="0">
              <a:prstClr val="black"/>
            </a:outerShdw>
          </a:effectLst>
          <a:latin typeface="Consolas" charset="0"/>
          <a:ea typeface="Consolas" charset="0"/>
          <a:cs typeface="Consola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b="1" kern="1200">
          <a:ln w="3175">
            <a:solidFill>
              <a:schemeClr val="tx1"/>
            </a:solidFill>
          </a:ln>
          <a:solidFill>
            <a:schemeClr val="bg2"/>
          </a:solidFill>
          <a:effectLst>
            <a:glow rad="673100">
              <a:srgbClr val="B5423D">
                <a:alpha val="14000"/>
              </a:srgbClr>
            </a:glow>
            <a:outerShdw blurRad="38100" dist="38100" dir="2700000" algn="tl" rotWithShape="0">
              <a:prstClr val="black"/>
            </a:outerShdw>
          </a:effectLst>
          <a:latin typeface="Consolas" charset="0"/>
          <a:ea typeface="Consolas" charset="0"/>
          <a:cs typeface="Consola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kern="1200">
          <a:ln w="3175">
            <a:solidFill>
              <a:schemeClr val="tx1"/>
            </a:solidFill>
          </a:ln>
          <a:solidFill>
            <a:schemeClr val="bg2"/>
          </a:solidFill>
          <a:effectLst>
            <a:glow rad="673100">
              <a:srgbClr val="B5423D">
                <a:alpha val="14000"/>
              </a:srgbClr>
            </a:glow>
            <a:outerShdw blurRad="38100" dist="38100" dir="2700000" algn="tl" rotWithShape="0">
              <a:prstClr val="black"/>
            </a:outerShdw>
          </a:effectLst>
          <a:latin typeface="Consolas" charset="0"/>
          <a:ea typeface="Consolas" charset="0"/>
          <a:cs typeface="Consola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kern="1200">
          <a:ln w="3175">
            <a:solidFill>
              <a:schemeClr val="tx1"/>
            </a:solidFill>
          </a:ln>
          <a:solidFill>
            <a:schemeClr val="bg2"/>
          </a:solidFill>
          <a:effectLst>
            <a:glow rad="673100">
              <a:srgbClr val="B5423D">
                <a:alpha val="14000"/>
              </a:srgbClr>
            </a:glow>
            <a:outerShdw blurRad="38100" dist="38100" dir="2700000" algn="tl" rotWithShape="0">
              <a:prstClr val="black"/>
            </a:outerShdw>
          </a:effectLst>
          <a:latin typeface="Consolas" charset="0"/>
          <a:ea typeface="Consolas" charset="0"/>
          <a:cs typeface="Consola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abylonbee.com/news/local-child-staunch-modalist-after-years-parents-trinity-analogies/" TargetMode="External"/><Relationship Id="rId3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microsoft.com/office/2007/relationships/hdphoto" Target="../media/hdphoto6.wdp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Theology Proper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“Words About God”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586654" y="5975710"/>
            <a:ext cx="1689847" cy="83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By Stephen </a:t>
            </a:r>
            <a:r>
              <a:rPr lang="en-US" sz="1400" dirty="0" err="1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Curto</a:t>
            </a:r>
            <a:endParaRPr lang="en-US" sz="1400" dirty="0" smtClean="0">
              <a:ln w="3175">
                <a:noFill/>
              </a:ln>
              <a:solidFill>
                <a:schemeClr val="bg1">
                  <a:lumMod val="75000"/>
                </a:schemeClr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For </a:t>
            </a:r>
            <a:r>
              <a:rPr lang="en-US" sz="1400" dirty="0" err="1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Homegroup</a:t>
            </a:r>
            <a:endParaRPr lang="en-US" sz="1400" dirty="0" smtClean="0">
              <a:ln w="3175">
                <a:noFill/>
              </a:ln>
              <a:solidFill>
                <a:schemeClr val="bg1">
                  <a:lumMod val="75000"/>
                </a:schemeClr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January 29, 2017</a:t>
            </a:r>
            <a:endParaRPr lang="en-US" sz="1400" dirty="0">
              <a:ln w="3175">
                <a:noFill/>
              </a:ln>
              <a:solidFill>
                <a:schemeClr val="bg1">
                  <a:lumMod val="75000"/>
                </a:schemeClr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024283"/>
            <a:ext cx="759106" cy="75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15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God – </a:t>
            </a:r>
            <a:r>
              <a:rPr lang="en-US" sz="3800" dirty="0"/>
              <a:t>In-communicable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9458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Infinity/Eternity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is not limited by anything but Himself (including time).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Name: </a:t>
            </a:r>
            <a:r>
              <a:rPr lang="en-US" i="1" dirty="0" smtClean="0"/>
              <a:t>El Olam “</a:t>
            </a:r>
            <a:r>
              <a:rPr lang="en-US" dirty="0" smtClean="0"/>
              <a:t>God Everlasting” </a:t>
            </a:r>
            <a:r>
              <a:rPr lang="en-US" dirty="0" err="1" smtClean="0"/>
              <a:t>אל</a:t>
            </a:r>
            <a:r>
              <a:rPr lang="en-US" dirty="0" smtClean="0"/>
              <a:t> </a:t>
            </a:r>
            <a:r>
              <a:rPr lang="en-US" dirty="0" err="1" smtClean="0"/>
              <a:t>עולמ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1 Kings 8:27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730" y="2511649"/>
            <a:ext cx="3333070" cy="20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God – </a:t>
            </a:r>
            <a:r>
              <a:rPr lang="en-US" sz="3800" dirty="0"/>
              <a:t>In-communicable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924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Immutability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doesn’t change.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Name</a:t>
            </a:r>
            <a:r>
              <a:rPr lang="en-US" dirty="0"/>
              <a:t>: </a:t>
            </a:r>
            <a:r>
              <a:rPr lang="en-US" i="1" dirty="0"/>
              <a:t>Yahweh</a:t>
            </a:r>
            <a:r>
              <a:rPr lang="en-US" dirty="0"/>
              <a:t> “I am” </a:t>
            </a:r>
            <a:r>
              <a:rPr lang="en-US" dirty="0" err="1" smtClean="0"/>
              <a:t>יהוה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Malachi 3:6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Can God change his mind?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(Gen 6:6; Jonah 3:10)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Anthropomorphisms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268" y="2120247"/>
            <a:ext cx="3940514" cy="26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9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God – </a:t>
            </a:r>
            <a:r>
              <a:rPr lang="en-US" sz="3800" dirty="0"/>
              <a:t>In-communicable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321725" cy="45579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The Three Omnis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Omnipotence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is all powerful.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Name: </a:t>
            </a:r>
            <a:r>
              <a:rPr lang="en-US" i="1" dirty="0" smtClean="0"/>
              <a:t>El </a:t>
            </a:r>
            <a:r>
              <a:rPr lang="en-US" i="1" dirty="0" err="1" smtClean="0"/>
              <a:t>Shaddai</a:t>
            </a:r>
            <a:r>
              <a:rPr lang="en-US" i="1" dirty="0" smtClean="0"/>
              <a:t> </a:t>
            </a:r>
            <a:r>
              <a:rPr lang="en-US" dirty="0" smtClean="0"/>
              <a:t>“God Almighty” </a:t>
            </a:r>
            <a:r>
              <a:rPr lang="en-US" dirty="0" err="1" smtClean="0"/>
              <a:t>אל</a:t>
            </a:r>
            <a:r>
              <a:rPr lang="en-US" dirty="0" smtClean="0"/>
              <a:t> </a:t>
            </a:r>
            <a:r>
              <a:rPr lang="en-US" dirty="0" err="1" smtClean="0"/>
              <a:t>שדי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Genesis 17:1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Omniscience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Omnipresence (?)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2" b="89822" l="7213" r="898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199" y="1155849"/>
            <a:ext cx="2829464" cy="36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God – </a:t>
            </a:r>
            <a:r>
              <a:rPr lang="en-US" sz="3800" dirty="0"/>
              <a:t>In-communicable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321725" cy="45579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The Three Omnis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Omnipotence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Omniscience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knows everything.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Name: </a:t>
            </a:r>
            <a:r>
              <a:rPr lang="en-US" i="1" dirty="0" smtClean="0"/>
              <a:t>El </a:t>
            </a:r>
            <a:r>
              <a:rPr lang="en-US" i="1" dirty="0" err="1" smtClean="0"/>
              <a:t>Roi</a:t>
            </a:r>
            <a:r>
              <a:rPr lang="en-US" dirty="0" smtClean="0"/>
              <a:t> “God who sees” </a:t>
            </a:r>
            <a:r>
              <a:rPr lang="en-US" dirty="0" err="1" smtClean="0"/>
              <a:t>אל</a:t>
            </a:r>
            <a:r>
              <a:rPr lang="en-US" dirty="0" smtClean="0"/>
              <a:t> </a:t>
            </a:r>
            <a:r>
              <a:rPr lang="en-US" dirty="0" err="1" smtClean="0"/>
              <a:t>ראי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Psalm 139:16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Omnipresence (?)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82" t="3112" r="7542"/>
          <a:stretch/>
        </p:blipFill>
        <p:spPr>
          <a:xfrm>
            <a:off x="7159924" y="2855871"/>
            <a:ext cx="3451290" cy="24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God – </a:t>
            </a:r>
            <a:r>
              <a:rPr lang="en-US" sz="3800" dirty="0"/>
              <a:t>In-communicable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787552" cy="45579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The Three Omnis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Omnipotence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Omniscience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Omnipresence (?)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is not excluded from anywhere in his creation.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Name: none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Psalm 139:7-11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479" y="3174520"/>
            <a:ext cx="3752321" cy="30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God – </a:t>
            </a:r>
            <a:r>
              <a:rPr lang="en-US" sz="3800" dirty="0"/>
              <a:t>In-communicable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2842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Sovereignty/Autonomy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is in control.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Name: </a:t>
            </a:r>
            <a:r>
              <a:rPr lang="en-US" i="1" dirty="0" err="1" smtClean="0"/>
              <a:t>Adonia</a:t>
            </a:r>
            <a:r>
              <a:rPr lang="en-US" i="1" dirty="0" smtClean="0"/>
              <a:t> </a:t>
            </a:r>
            <a:r>
              <a:rPr lang="en-US" dirty="0" smtClean="0"/>
              <a:t>“Lord/Master” </a:t>
            </a:r>
            <a:r>
              <a:rPr lang="en-US" dirty="0" err="1" smtClean="0"/>
              <a:t>אדני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Psalm 135:5-6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238" y="1825625"/>
            <a:ext cx="4851562" cy="337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0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God – </a:t>
            </a:r>
            <a:r>
              <a:rPr lang="en-US" sz="3800" dirty="0"/>
              <a:t>In-communicable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Non-exhaustive list</a:t>
            </a:r>
          </a:p>
          <a:p>
            <a:r>
              <a:rPr lang="en-US" dirty="0" smtClean="0"/>
              <a:t>other possible In-communicable attributes</a:t>
            </a:r>
          </a:p>
          <a:p>
            <a:pPr lvl="1"/>
            <a:r>
              <a:rPr lang="en-US" dirty="0" smtClean="0"/>
              <a:t>Simplicity</a:t>
            </a:r>
          </a:p>
          <a:p>
            <a:pPr lvl="1"/>
            <a:r>
              <a:rPr lang="en-US" dirty="0" smtClean="0"/>
              <a:t>Spirituality</a:t>
            </a:r>
          </a:p>
          <a:p>
            <a:pPr lvl="1"/>
            <a:r>
              <a:rPr lang="en-US" dirty="0" smtClean="0"/>
              <a:t>Perfection</a:t>
            </a:r>
          </a:p>
          <a:p>
            <a:pPr lvl="1"/>
            <a:r>
              <a:rPr lang="en-US" dirty="0" smtClean="0"/>
              <a:t>Unity</a:t>
            </a:r>
          </a:p>
        </p:txBody>
      </p:sp>
    </p:spTree>
    <p:extLst>
      <p:ext uri="{BB962C8B-B14F-4D97-AF65-F5344CB8AC3E}">
        <p14:creationId xmlns:p14="http://schemas.microsoft.com/office/powerpoint/2010/main" val="84695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Communicable Attributes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Attributes which God shares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Primarily shared with humans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Primarily shared through “Imago Dei”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All seen lessened/imperfect in humans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28" b="33333" l="30000" r="49917">
                        <a14:foregroundMark x1="33500" y1="24113" x2="33500" y2="24113"/>
                        <a14:foregroundMark x1="39833" y1="24823" x2="39833" y2="24823"/>
                        <a14:foregroundMark x1="43750" y1="25248" x2="43750" y2="2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35" t="15121" r="47818" b="64595"/>
          <a:stretch/>
        </p:blipFill>
        <p:spPr>
          <a:xfrm>
            <a:off x="8176852" y="365125"/>
            <a:ext cx="4291595" cy="22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6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Communicable Attributes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Justice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Goodness/Holiness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Love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Grace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28" b="33333" l="30000" r="49917">
                        <a14:foregroundMark x1="33500" y1="24113" x2="33500" y2="24113"/>
                        <a14:foregroundMark x1="39833" y1="24823" x2="39833" y2="24823"/>
                        <a14:foregroundMark x1="43750" y1="25248" x2="43750" y2="2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35" t="15121" r="47818" b="64595"/>
          <a:stretch/>
        </p:blipFill>
        <p:spPr>
          <a:xfrm>
            <a:off x="8176852" y="365125"/>
            <a:ext cx="4291595" cy="22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5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Attributes of </a:t>
            </a:r>
            <a:r>
              <a:rPr lang="en-US" dirty="0"/>
              <a:t>God - </a:t>
            </a:r>
            <a:r>
              <a:rPr lang="en-US" sz="3600" dirty="0" smtClean="0"/>
              <a:t>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7428722" cy="472446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Justice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always does what is right.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“justify”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Name: </a:t>
            </a:r>
            <a:r>
              <a:rPr lang="en-US" i="1" dirty="0" smtClean="0"/>
              <a:t>Yahweh </a:t>
            </a:r>
            <a:r>
              <a:rPr lang="en-US" i="1" dirty="0" err="1" smtClean="0"/>
              <a:t>Tsidkenu</a:t>
            </a:r>
            <a:r>
              <a:rPr lang="en-US" i="1" dirty="0" smtClean="0"/>
              <a:t> “The Lord is our Righteousness” </a:t>
            </a:r>
            <a:r>
              <a:rPr lang="en-US" i="1" dirty="0" err="1" smtClean="0"/>
              <a:t>יהוה</a:t>
            </a:r>
            <a:r>
              <a:rPr lang="en-US" i="1" dirty="0" smtClean="0"/>
              <a:t> </a:t>
            </a:r>
            <a:r>
              <a:rPr lang="en-US" i="1" dirty="0" err="1" smtClean="0"/>
              <a:t>צדקנו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1 John 1:9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“At no point is divine justice more observable than in the plan of redemption.” – </a:t>
            </a:r>
            <a:r>
              <a:rPr lang="en-US" sz="2800" i="1" dirty="0" smtClean="0"/>
              <a:t>Chafer, 1:203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51" l="108" r="100000">
                        <a14:foregroundMark x1="15693" y1="37063" x2="8766" y2="56943"/>
                        <a14:foregroundMark x1="82955" y1="38012" x2="89610" y2="57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5897" y="1690688"/>
            <a:ext cx="3368655" cy="364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7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Attributes </a:t>
            </a:r>
            <a:r>
              <a:rPr lang="en-US" dirty="0"/>
              <a:t>of God</a:t>
            </a:r>
          </a:p>
          <a:p>
            <a:r>
              <a:rPr lang="en-US" dirty="0" err="1"/>
              <a:t>Triunity</a:t>
            </a:r>
            <a:r>
              <a:rPr lang="en-US" dirty="0"/>
              <a:t> of God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Attributes of </a:t>
            </a:r>
            <a:r>
              <a:rPr lang="en-US" dirty="0"/>
              <a:t>God - </a:t>
            </a:r>
            <a:r>
              <a:rPr lang="en-US" sz="3600" dirty="0" smtClean="0"/>
              <a:t>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2875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Goodness/Holiness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always does what is good.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Name: </a:t>
            </a:r>
            <a:r>
              <a:rPr lang="en-US" i="1" dirty="0" smtClean="0"/>
              <a:t>Yahweh Shalom</a:t>
            </a:r>
            <a:r>
              <a:rPr lang="en-US" dirty="0" smtClean="0"/>
              <a:t> “GOD is Peace” </a:t>
            </a:r>
            <a:r>
              <a:rPr lang="en-US" dirty="0" err="1" smtClean="0"/>
              <a:t>יהוה</a:t>
            </a:r>
            <a:r>
              <a:rPr lang="en-US" dirty="0" smtClean="0"/>
              <a:t> </a:t>
            </a:r>
            <a:r>
              <a:rPr lang="en-US" dirty="0" err="1" smtClean="0"/>
              <a:t>שלום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Leviticus 19:1-2;   Romans 8:28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30" b="94779" l="8429" r="92429">
                        <a14:backgroundMark x1="83429" y1="82731" x2="83429" y2="82731"/>
                        <a14:backgroundMark x1="81429" y1="82530" x2="81429" y2="825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4092" y="1825625"/>
            <a:ext cx="4623514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Attributes of </a:t>
            </a:r>
            <a:r>
              <a:rPr lang="en-US" dirty="0"/>
              <a:t>God - </a:t>
            </a:r>
            <a:r>
              <a:rPr lang="en-US" sz="3600" dirty="0" smtClean="0"/>
              <a:t>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525278" cy="485509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Love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always “commits his will to the true good of another.”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Name: </a:t>
            </a:r>
            <a:r>
              <a:rPr lang="en-US" i="1" dirty="0" smtClean="0"/>
              <a:t>Yahweh </a:t>
            </a:r>
            <a:r>
              <a:rPr lang="en-US" i="1" dirty="0" err="1" smtClean="0"/>
              <a:t>Roi</a:t>
            </a:r>
            <a:r>
              <a:rPr lang="en-US" dirty="0" smtClean="0"/>
              <a:t> “God is my Shepherd” </a:t>
            </a:r>
            <a:r>
              <a:rPr lang="en-US" dirty="0" err="1" smtClean="0"/>
              <a:t>יהוה</a:t>
            </a:r>
            <a:r>
              <a:rPr lang="en-US" dirty="0" smtClean="0"/>
              <a:t> </a:t>
            </a:r>
            <a:r>
              <a:rPr lang="en-US" dirty="0" err="1" smtClean="0"/>
              <a:t>ראי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1 John 4:7-8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488" y="1690688"/>
            <a:ext cx="2666573" cy="48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Attributes of </a:t>
            </a:r>
            <a:r>
              <a:rPr lang="en-US" dirty="0"/>
              <a:t>God - </a:t>
            </a:r>
            <a:r>
              <a:rPr lang="en-US" sz="3600" dirty="0" smtClean="0"/>
              <a:t>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991808" cy="476178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Grace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always provides beyond what is required/expected.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Name: </a:t>
            </a:r>
            <a:r>
              <a:rPr lang="en-US" i="1" dirty="0" smtClean="0"/>
              <a:t>Yahweh Jireh </a:t>
            </a:r>
            <a:r>
              <a:rPr lang="en-US" dirty="0" smtClean="0"/>
              <a:t>“God will Provide” </a:t>
            </a:r>
            <a:r>
              <a:rPr lang="en-US" dirty="0" err="1" smtClean="0"/>
              <a:t>יהוה</a:t>
            </a:r>
            <a:r>
              <a:rPr lang="en-US" dirty="0" smtClean="0"/>
              <a:t> </a:t>
            </a:r>
            <a:r>
              <a:rPr lang="en-US" dirty="0" err="1" smtClean="0"/>
              <a:t>יראה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Ephesians 2:8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35" y="1690688"/>
            <a:ext cx="3729205" cy="46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Attributes of </a:t>
            </a:r>
            <a:r>
              <a:rPr lang="en-US" dirty="0"/>
              <a:t>God - </a:t>
            </a:r>
            <a:r>
              <a:rPr lang="en-US" sz="3600" dirty="0" smtClean="0"/>
              <a:t>Communicable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8417767" cy="4761787"/>
          </a:xfrm>
        </p:spPr>
        <p:txBody>
          <a:bodyPr>
            <a:normAutofit/>
          </a:bodyPr>
          <a:lstStyle/>
          <a:p>
            <a:r>
              <a:rPr lang="en-US" dirty="0"/>
              <a:t>other possible </a:t>
            </a:r>
            <a:r>
              <a:rPr lang="en-US" dirty="0" smtClean="0"/>
              <a:t>communicable </a:t>
            </a:r>
            <a:r>
              <a:rPr lang="en-US" dirty="0"/>
              <a:t>attributes</a:t>
            </a:r>
          </a:p>
          <a:p>
            <a:pPr lvl="1"/>
            <a:r>
              <a:rPr lang="en-US" dirty="0" smtClean="0"/>
              <a:t>Truth</a:t>
            </a:r>
          </a:p>
          <a:p>
            <a:pPr lvl="1"/>
            <a:r>
              <a:rPr lang="en-US" dirty="0" smtClean="0"/>
              <a:t>Righteousness</a:t>
            </a:r>
          </a:p>
          <a:p>
            <a:pPr lvl="1"/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Will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8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One-ness</a:t>
            </a:r>
          </a:p>
          <a:p>
            <a:r>
              <a:rPr lang="en-US" u="sng" dirty="0" smtClean="0"/>
              <a:t>Deuteronomy 6:4</a:t>
            </a:r>
          </a:p>
          <a:p>
            <a:r>
              <a:rPr lang="en-US" dirty="0" smtClean="0"/>
              <a:t>Exodus 20:3</a:t>
            </a:r>
          </a:p>
          <a:p>
            <a:r>
              <a:rPr lang="en-US" u="sng" dirty="0" smtClean="0"/>
              <a:t>Isaiah 45:14</a:t>
            </a:r>
          </a:p>
          <a:p>
            <a:r>
              <a:rPr lang="en-US" u="sng" dirty="0" smtClean="0"/>
              <a:t>1 Corinthians 8:4-6</a:t>
            </a:r>
          </a:p>
          <a:p>
            <a:r>
              <a:rPr lang="en-US" dirty="0" smtClean="0"/>
              <a:t>Ephesians 4:3-6</a:t>
            </a:r>
          </a:p>
          <a:p>
            <a:r>
              <a:rPr lang="en-US" dirty="0" smtClean="0"/>
              <a:t>James 2:19</a:t>
            </a:r>
          </a:p>
        </p:txBody>
      </p:sp>
    </p:spTree>
    <p:extLst>
      <p:ext uri="{BB962C8B-B14F-4D97-AF65-F5344CB8AC3E}">
        <p14:creationId xmlns:p14="http://schemas.microsoft.com/office/powerpoint/2010/main" val="2382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One-ness</a:t>
            </a:r>
          </a:p>
          <a:p>
            <a:r>
              <a:rPr lang="en-US" dirty="0" smtClean="0"/>
              <a:t>Deuteronomy 6:4</a:t>
            </a:r>
          </a:p>
          <a:p>
            <a:pPr lvl="1"/>
            <a:r>
              <a:rPr lang="en-US" dirty="0"/>
              <a:t>"</a:t>
            </a:r>
            <a:r>
              <a:rPr lang="en-US" dirty="0" smtClean="0"/>
              <a:t>Hear Israel, the Lord our God, the Lord is one.”</a:t>
            </a:r>
          </a:p>
          <a:p>
            <a:pPr lvl="1"/>
            <a:r>
              <a:rPr lang="en-US" dirty="0" smtClean="0"/>
              <a:t>“one” – </a:t>
            </a:r>
            <a:r>
              <a:rPr lang="en-US" i="1" dirty="0" err="1" smtClean="0"/>
              <a:t>echad</a:t>
            </a:r>
            <a:r>
              <a:rPr lang="en-US" dirty="0" smtClean="0"/>
              <a:t> “only, alone”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191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One-ness</a:t>
            </a:r>
          </a:p>
          <a:p>
            <a:r>
              <a:rPr lang="en-US" dirty="0" smtClean="0"/>
              <a:t>Isaiah 45:14</a:t>
            </a:r>
          </a:p>
          <a:p>
            <a:pPr lvl="1"/>
            <a:r>
              <a:rPr lang="en-US" dirty="0" smtClean="0"/>
              <a:t>“Surely</a:t>
            </a:r>
            <a:r>
              <a:rPr lang="en-US" dirty="0"/>
              <a:t>, God is with you, and there is none </a:t>
            </a:r>
            <a:r>
              <a:rPr lang="en-US" dirty="0" smtClean="0"/>
              <a:t>else, </a:t>
            </a:r>
            <a:r>
              <a:rPr lang="en-US" u="sng" dirty="0" smtClean="0"/>
              <a:t>No </a:t>
            </a:r>
            <a:r>
              <a:rPr lang="en-US" u="sng" dirty="0"/>
              <a:t>other God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alternatively “nothing is beside God.” </a:t>
            </a:r>
          </a:p>
          <a:p>
            <a:pPr lvl="1"/>
            <a:r>
              <a:rPr lang="en-US" dirty="0" smtClean="0"/>
              <a:t>comment on God’s singularity in existence</a:t>
            </a:r>
          </a:p>
        </p:txBody>
      </p:sp>
    </p:spTree>
    <p:extLst>
      <p:ext uri="{BB962C8B-B14F-4D97-AF65-F5344CB8AC3E}">
        <p14:creationId xmlns:p14="http://schemas.microsoft.com/office/powerpoint/2010/main" val="59595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2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One-ness</a:t>
            </a:r>
          </a:p>
          <a:p>
            <a:r>
              <a:rPr lang="en-US" dirty="0" smtClean="0"/>
              <a:t>1 Corinthians 8:4-6</a:t>
            </a:r>
          </a:p>
          <a:p>
            <a:pPr lvl="1"/>
            <a:r>
              <a:rPr lang="en-US" dirty="0" smtClean="0"/>
              <a:t>”There is no other God but one.” </a:t>
            </a:r>
          </a:p>
          <a:p>
            <a:pPr lvl="1"/>
            <a:r>
              <a:rPr lang="en-US" dirty="0" smtClean="0"/>
              <a:t>Allusion to </a:t>
            </a:r>
            <a:r>
              <a:rPr lang="en-US" dirty="0" err="1" smtClean="0"/>
              <a:t>Deut</a:t>
            </a:r>
            <a:r>
              <a:rPr lang="en-US" dirty="0" smtClean="0"/>
              <a:t> 6:4</a:t>
            </a:r>
          </a:p>
        </p:txBody>
      </p:sp>
    </p:spTree>
    <p:extLst>
      <p:ext uri="{BB962C8B-B14F-4D97-AF65-F5344CB8AC3E}">
        <p14:creationId xmlns:p14="http://schemas.microsoft.com/office/powerpoint/2010/main" val="93822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2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One-ness</a:t>
            </a:r>
          </a:p>
          <a:p>
            <a:r>
              <a:rPr lang="en-US" dirty="0" smtClean="0"/>
              <a:t>1 Corinthians 8:4-6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yet for us there is but one God, the Father, from whom are all things and we exist for Him; and one Lord, Jesus Christ, by whom are all things, and we exist through Him</a:t>
            </a:r>
            <a:r>
              <a:rPr lang="en-US" dirty="0" smtClean="0"/>
              <a:t>.”</a:t>
            </a:r>
          </a:p>
          <a:p>
            <a:pPr lvl="1"/>
            <a:r>
              <a:rPr lang="en-US" dirty="0" smtClean="0"/>
              <a:t>Early hymn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s this a contrast or a complement? </a:t>
            </a:r>
          </a:p>
        </p:txBody>
      </p:sp>
    </p:spTree>
    <p:extLst>
      <p:ext uri="{BB962C8B-B14F-4D97-AF65-F5344CB8AC3E}">
        <p14:creationId xmlns:p14="http://schemas.microsoft.com/office/powerpoint/2010/main" val="123670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4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Three-ness</a:t>
            </a:r>
          </a:p>
          <a:p>
            <a:r>
              <a:rPr lang="en-US" dirty="0" smtClean="0"/>
              <a:t>Deity of “the Father” </a:t>
            </a:r>
          </a:p>
          <a:p>
            <a:pPr lvl="1"/>
            <a:r>
              <a:rPr lang="en-US" dirty="0" err="1" smtClean="0"/>
              <a:t>Jhn</a:t>
            </a:r>
            <a:r>
              <a:rPr lang="en-US" dirty="0" smtClean="0"/>
              <a:t> 6:27; 1 Pet 1:2; 1 </a:t>
            </a:r>
            <a:r>
              <a:rPr lang="en-US" dirty="0" err="1" smtClean="0"/>
              <a:t>Cor</a:t>
            </a:r>
            <a:r>
              <a:rPr lang="en-US" dirty="0" smtClean="0"/>
              <a:t> 8:6</a:t>
            </a:r>
          </a:p>
          <a:p>
            <a:r>
              <a:rPr lang="en-US" dirty="0" smtClean="0"/>
              <a:t>Deity of “the Son”</a:t>
            </a:r>
          </a:p>
          <a:p>
            <a:pPr lvl="1"/>
            <a:r>
              <a:rPr lang="en-US" u="sng" dirty="0" err="1" smtClean="0"/>
              <a:t>Heb</a:t>
            </a:r>
            <a:r>
              <a:rPr lang="en-US" u="sng" dirty="0" smtClean="0"/>
              <a:t> 1:3-4</a:t>
            </a:r>
            <a:r>
              <a:rPr lang="en-US" dirty="0" smtClean="0"/>
              <a:t>; Matt 1:21-23; </a:t>
            </a:r>
            <a:r>
              <a:rPr lang="en-US" u="sng" dirty="0" err="1" smtClean="0"/>
              <a:t>Jhn</a:t>
            </a:r>
            <a:r>
              <a:rPr lang="en-US" u="sng" dirty="0" smtClean="0"/>
              <a:t> 1:1</a:t>
            </a:r>
            <a:r>
              <a:rPr lang="en-US" dirty="0" smtClean="0"/>
              <a:t>; 8:58; 10:30; </a:t>
            </a:r>
            <a:r>
              <a:rPr lang="en-US" u="sng" dirty="0" smtClean="0"/>
              <a:t>Col 1:15</a:t>
            </a:r>
          </a:p>
          <a:p>
            <a:r>
              <a:rPr lang="en-US" dirty="0" smtClean="0"/>
              <a:t>Deity of “the Spirit”</a:t>
            </a:r>
          </a:p>
          <a:p>
            <a:pPr lvl="1"/>
            <a:r>
              <a:rPr lang="en-US" u="sng" dirty="0" smtClean="0"/>
              <a:t>Acts 5:3-4</a:t>
            </a:r>
            <a:r>
              <a:rPr lang="en-US" dirty="0" smtClean="0"/>
              <a:t>; 1 </a:t>
            </a:r>
            <a:r>
              <a:rPr lang="en-US" dirty="0" err="1" smtClean="0"/>
              <a:t>Cor</a:t>
            </a:r>
            <a:r>
              <a:rPr lang="en-US" dirty="0" smtClean="0"/>
              <a:t> 2:10; 6:19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688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/>
              <a:t>What is God like?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Other Contributing Passages</a:t>
            </a:r>
          </a:p>
          <a:p>
            <a:r>
              <a:rPr lang="en-US" u="sng" dirty="0" smtClean="0"/>
              <a:t>Matthew 28:19</a:t>
            </a:r>
          </a:p>
          <a:p>
            <a:r>
              <a:rPr lang="en-US" dirty="0" smtClean="0"/>
              <a:t>Matthew 3:16-17</a:t>
            </a:r>
          </a:p>
          <a:p>
            <a:r>
              <a:rPr lang="en-US" dirty="0" smtClean="0"/>
              <a:t>2 Corinthians 13:14</a:t>
            </a:r>
          </a:p>
          <a:p>
            <a:r>
              <a:rPr lang="en-US" dirty="0" smtClean="0"/>
              <a:t>***1 John 5:7***</a:t>
            </a:r>
          </a:p>
        </p:txBody>
      </p:sp>
    </p:spTree>
    <p:extLst>
      <p:ext uri="{BB962C8B-B14F-4D97-AF65-F5344CB8AC3E}">
        <p14:creationId xmlns:p14="http://schemas.microsoft.com/office/powerpoint/2010/main" val="616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History</a:t>
            </a:r>
          </a:p>
          <a:p>
            <a:r>
              <a:rPr lang="en-US" dirty="0" smtClean="0"/>
              <a:t>Early Fathers (100-150AD)</a:t>
            </a:r>
          </a:p>
          <a:p>
            <a:r>
              <a:rPr lang="en-US" dirty="0" smtClean="0"/>
              <a:t>The Apologists (150-300AD)</a:t>
            </a:r>
          </a:p>
          <a:p>
            <a:r>
              <a:rPr lang="en-US" dirty="0" smtClean="0"/>
              <a:t>The Theologians (300-600AD)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5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8035"/>
            <a:ext cx="105156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Early Church Fathers (100-150AD)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Weren’t concerned with the doctrine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Fighting Gnosticism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Affirmed “Jesus is Lord.”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Followed Apostles Creed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“Creed” </a:t>
            </a:r>
            <a:r>
              <a:rPr lang="en-US" i="1" dirty="0" smtClean="0"/>
              <a:t>credo (</a:t>
            </a:r>
            <a:r>
              <a:rPr lang="en-US" i="1" dirty="0" err="1" smtClean="0"/>
              <a:t>lat</a:t>
            </a:r>
            <a:r>
              <a:rPr lang="en-US" i="1" dirty="0" smtClean="0"/>
              <a:t>)</a:t>
            </a:r>
            <a:r>
              <a:rPr lang="en-US" dirty="0" smtClean="0"/>
              <a:t> “I believe”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8035"/>
            <a:ext cx="6413205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Gnosticism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</a:t>
            </a:r>
            <a:r>
              <a:rPr lang="en-US" dirty="0" smtClean="0"/>
              <a:t>ecret knowledge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Matter is evil, spirit is good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Dualistic philosophy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Jesus wasn’t really a historical human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083" y="2020185"/>
            <a:ext cx="5158917" cy="32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8035"/>
            <a:ext cx="105156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Early Church Fathers (100-150AD)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Weren’t concerned with defining trinity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Fighting Gnosticism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Affirmed “Jesus is Lord.”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Followed Apostles Creed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“Creed” </a:t>
            </a:r>
            <a:r>
              <a:rPr lang="en-US" i="1" dirty="0" smtClean="0"/>
              <a:t>credo (</a:t>
            </a:r>
            <a:r>
              <a:rPr lang="en-US" i="1" dirty="0" err="1" smtClean="0"/>
              <a:t>lat</a:t>
            </a:r>
            <a:r>
              <a:rPr lang="en-US" i="1" dirty="0" smtClean="0"/>
              <a:t>)</a:t>
            </a:r>
            <a:r>
              <a:rPr lang="en-US" dirty="0" smtClean="0"/>
              <a:t> “I believe”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8035"/>
            <a:ext cx="105156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Early Church Fathers (100-150AD)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I believe </a:t>
            </a:r>
            <a:r>
              <a:rPr lang="en-US" dirty="0"/>
              <a:t>in God, the Father almighty,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creator of heaven and earth</a:t>
            </a:r>
            <a:r>
              <a:rPr lang="en-US" dirty="0" smtClean="0"/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I believe </a:t>
            </a:r>
            <a:r>
              <a:rPr lang="en-US" dirty="0"/>
              <a:t>in Jesus Christ, his only Son, our Lord,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593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8035"/>
            <a:ext cx="105156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Early Church Fathers (100-150AD)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who was conceived by the Holy Spirit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and born of the virgin Mary.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He suffered under Pontius Pilate,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was crucified, died, and was buried;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he descended to hell.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18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8034"/>
            <a:ext cx="10921409" cy="503237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Early Church Fathers (100-150AD)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The third day he rose again from the dead.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He ascended to heaven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and is seated at the right hand of God the Father almighty.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From there he will come to judge the living and the dead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8034"/>
            <a:ext cx="10515600" cy="503237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Early Church Fathers (100-150AD)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I believe in the Holy Spirit,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the holy </a:t>
            </a:r>
            <a:r>
              <a:rPr lang="en-US" dirty="0" smtClean="0"/>
              <a:t>catholic (universal) </a:t>
            </a:r>
            <a:r>
              <a:rPr lang="en-US" dirty="0"/>
              <a:t>church,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the communion of saints,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the forgiveness of sins,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the resurrection of the body,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and the life everlasting. Amen.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210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8034"/>
            <a:ext cx="7306341" cy="4894151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Apologists (150-300AD)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Development of language, but not concepts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Tertullian coins “trinity” “person” “substance”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Fighting Modalism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Setting the stage for the theologians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19" y="1392976"/>
            <a:ext cx="3985512" cy="49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Definitions of God(?):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“Spirit, infinite, eternal, unchangeable, in His being, power, holiness, justice, goodness, and truth.” – </a:t>
            </a:r>
            <a:r>
              <a:rPr lang="en-US" sz="2800" i="1" dirty="0" smtClean="0"/>
              <a:t>Westminster Shorter Catechism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“God is the sum total of his infinite perfections.” – </a:t>
            </a:r>
            <a:r>
              <a:rPr lang="en-US" sz="2800" i="1" dirty="0" smtClean="0"/>
              <a:t>Dr. Paul Shockley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8034"/>
            <a:ext cx="6902303" cy="4894151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Modalism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is only one person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one person of god appears in three forms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When God is the Father, he’s not the son or the Spirit, etc.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hlinkClick r:id="rId2"/>
              </a:rPr>
              <a:t>Babylon Bee Article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1878" r="9171" b="5814"/>
          <a:stretch/>
        </p:blipFill>
        <p:spPr>
          <a:xfrm>
            <a:off x="7100775" y="1977654"/>
            <a:ext cx="4828997" cy="321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9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8034"/>
            <a:ext cx="10515600" cy="503237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Theologians (300-600AD)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Nailing down concepts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Fighting Arianism and Tri-theism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Council of Nicaea (325AD)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Nicene Creed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58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8034"/>
            <a:ext cx="5924107" cy="503237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Arianism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Jesus wasn’t always the son of God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Jesus didn’t have full divinity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Jesus was “God-like”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Jesus was the first thing God created (Col 1:15)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0" t="15845" r="1735" b="15799"/>
          <a:stretch/>
        </p:blipFill>
        <p:spPr>
          <a:xfrm>
            <a:off x="6759709" y="1891246"/>
            <a:ext cx="5432291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5695"/>
            <a:ext cx="5924107" cy="503237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Tri-theism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</a:t>
            </a:r>
            <a:r>
              <a:rPr lang="en-US" dirty="0" smtClean="0"/>
              <a:t>here are three different Gods, with three different essences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611">
            <a:off x="5013423" y="879050"/>
            <a:ext cx="7008456" cy="3710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611">
            <a:off x="5887846" y="1464579"/>
            <a:ext cx="7008456" cy="3710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611">
            <a:off x="6762264" y="2109822"/>
            <a:ext cx="7008456" cy="371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9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8034"/>
            <a:ext cx="7178749" cy="503237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Theologians (300-600AD)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</a:t>
            </a:r>
            <a:r>
              <a:rPr lang="en-US" dirty="0" smtClean="0"/>
              <a:t>eaknesses of Nicene council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Creed of Constantinople (381AD)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three </a:t>
            </a:r>
            <a:r>
              <a:rPr lang="en-US" dirty="0" err="1" smtClean="0"/>
              <a:t>Cappadocians</a:t>
            </a:r>
            <a:r>
              <a:rPr lang="en-US" dirty="0" smtClean="0"/>
              <a:t> work </a:t>
            </a:r>
            <a:r>
              <a:rPr lang="en-US" smtClean="0"/>
              <a:t>on definitions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/>
              <a:t>Athansius’s</a:t>
            </a:r>
            <a:r>
              <a:rPr lang="en-US" dirty="0" smtClean="0"/>
              <a:t> Creed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1420628"/>
            <a:ext cx="444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Conclusion</a:t>
            </a:r>
          </a:p>
          <a:p>
            <a:r>
              <a:rPr lang="en-US" dirty="0" smtClean="0"/>
              <a:t>3 qualities to affirm</a:t>
            </a:r>
          </a:p>
          <a:p>
            <a:r>
              <a:rPr lang="en-US" dirty="0" smtClean="0"/>
              <a:t>3 heresies to deny</a:t>
            </a: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6128341" y="1437057"/>
            <a:ext cx="4449763" cy="38481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452316" y="5394694"/>
            <a:ext cx="1819275" cy="56991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mtClean="0">
                <a:latin typeface="Times New Roman" charset="0"/>
                <a:cs typeface="+mn-cs"/>
              </a:rPr>
              <a:t>Equality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 rot="3600000">
            <a:off x="9023147" y="2917401"/>
            <a:ext cx="1616075" cy="569912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mtClean="0">
                <a:latin typeface="Times New Roman" charset="0"/>
                <a:cs typeface="+mn-cs"/>
              </a:rPr>
              <a:t>Diversity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 rot="18000000">
            <a:off x="6048966" y="2924544"/>
            <a:ext cx="1624013" cy="56991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mtClean="0">
                <a:latin typeface="Times New Roman" charset="0"/>
                <a:cs typeface="+mn-cs"/>
              </a:rPr>
              <a:t>Unity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18000000">
            <a:off x="10012954" y="5150219"/>
            <a:ext cx="1735137" cy="569913"/>
          </a:xfrm>
          <a:prstGeom prst="rect">
            <a:avLst/>
          </a:prstGeom>
          <a:solidFill>
            <a:srgbClr val="FF0000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mtClean="0">
                <a:solidFill>
                  <a:schemeClr val="bg1"/>
                </a:solidFill>
                <a:latin typeface="Times New Roman" charset="0"/>
                <a:cs typeface="+mn-cs"/>
              </a:rPr>
              <a:t>Tritheism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864941" y="808407"/>
            <a:ext cx="2965450" cy="569912"/>
          </a:xfrm>
          <a:prstGeom prst="rect">
            <a:avLst/>
          </a:prstGeom>
          <a:solidFill>
            <a:srgbClr val="008000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mtClean="0">
                <a:solidFill>
                  <a:schemeClr val="bg1"/>
                </a:solidFill>
                <a:latin typeface="Times New Roman" charset="0"/>
                <a:cs typeface="+mn-cs"/>
              </a:rPr>
              <a:t>Subordinationism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3600000">
            <a:off x="4960735" y="5168475"/>
            <a:ext cx="1755775" cy="569913"/>
          </a:xfrm>
          <a:prstGeom prst="rect">
            <a:avLst/>
          </a:prstGeom>
          <a:solidFill>
            <a:srgbClr val="0000FF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mtClean="0">
                <a:solidFill>
                  <a:schemeClr val="bg1"/>
                </a:solidFill>
                <a:latin typeface="Times New Roman" charset="0"/>
                <a:cs typeface="+mn-cs"/>
              </a:rPr>
              <a:t>Modalism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155454" y="1427532"/>
            <a:ext cx="2401887" cy="207645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00800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8357191" y="3354757"/>
            <a:ext cx="2228850" cy="1928812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6128341" y="3353169"/>
            <a:ext cx="2228850" cy="192881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7072904" y="2746744"/>
            <a:ext cx="2566987" cy="25082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75000"/>
                </a:schemeClr>
              </a:gs>
            </a:gsLst>
            <a:path path="shape">
              <a:fillToRect l="50000" t="50000" r="50000" b="50000"/>
            </a:path>
          </a:gradFill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latin typeface="Times New Roman" charset="0"/>
                <a:cs typeface="+mn-cs"/>
              </a:rPr>
              <a:t>TRINITY</a:t>
            </a:r>
          </a:p>
          <a:p>
            <a:pPr algn="ctr">
              <a:defRPr/>
            </a:pPr>
            <a:r>
              <a:rPr lang="en-US" sz="2800" b="1">
                <a:latin typeface="Times New Roman" charset="0"/>
                <a:cs typeface="+mn-cs"/>
              </a:rPr>
              <a:t>(Tri-Unity)</a:t>
            </a:r>
          </a:p>
        </p:txBody>
      </p:sp>
    </p:spTree>
    <p:extLst>
      <p:ext uri="{BB962C8B-B14F-4D97-AF65-F5344CB8AC3E}">
        <p14:creationId xmlns:p14="http://schemas.microsoft.com/office/powerpoint/2010/main" val="187997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Conclusion</a:t>
            </a:r>
          </a:p>
          <a:p>
            <a:r>
              <a:rPr lang="en-US" dirty="0" smtClean="0"/>
              <a:t>3 persons</a:t>
            </a:r>
          </a:p>
          <a:p>
            <a:r>
              <a:rPr lang="en-US" dirty="0" smtClean="0"/>
              <a:t>1 essence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228" y="665791"/>
            <a:ext cx="6796465" cy="594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Triunity</a:t>
            </a:r>
            <a:r>
              <a:rPr lang="en-US" dirty="0" smtClean="0"/>
              <a:t>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Conclusion</a:t>
            </a:r>
          </a:p>
          <a:p>
            <a:r>
              <a:rPr lang="en-US" dirty="0" smtClean="0"/>
              <a:t>Compare Creed of Constantinople and Creed of Nicaea</a:t>
            </a:r>
          </a:p>
          <a:p>
            <a:r>
              <a:rPr lang="en-US" dirty="0" smtClean="0"/>
              <a:t>Look at Creed of Athanasius</a:t>
            </a:r>
          </a:p>
        </p:txBody>
      </p:sp>
    </p:spTree>
    <p:extLst>
      <p:ext uri="{BB962C8B-B14F-4D97-AF65-F5344CB8AC3E}">
        <p14:creationId xmlns:p14="http://schemas.microsoft.com/office/powerpoint/2010/main" val="8804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Definitions of God(?):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“He is </a:t>
            </a:r>
            <a:r>
              <a:rPr lang="en-US" i="1" dirty="0" err="1" smtClean="0"/>
              <a:t>ens</a:t>
            </a:r>
            <a:r>
              <a:rPr lang="en-US" i="1" dirty="0" smtClean="0"/>
              <a:t> </a:t>
            </a:r>
            <a:r>
              <a:rPr lang="en-US" i="1" dirty="0" err="1" smtClean="0"/>
              <a:t>perfectissimum</a:t>
            </a:r>
            <a:r>
              <a:rPr lang="is-IS" i="1" dirty="0" smtClean="0"/>
              <a:t>… </a:t>
            </a:r>
            <a:r>
              <a:rPr lang="en-US" dirty="0" smtClean="0"/>
              <a:t>the </a:t>
            </a:r>
            <a:r>
              <a:rPr lang="en-US" dirty="0"/>
              <a:t>word </a:t>
            </a:r>
            <a:r>
              <a:rPr lang="en-US" i="1" dirty="0" err="1"/>
              <a:t>ens</a:t>
            </a:r>
            <a:r>
              <a:rPr lang="en-US" dirty="0"/>
              <a:t> designates Him as a being, not an idea, but as that which has real, objective existence; and absolute perfection distinguishes Him from all other beings.” </a:t>
            </a:r>
            <a:r>
              <a:rPr lang="en-US" dirty="0" smtClean="0"/>
              <a:t>- </a:t>
            </a:r>
            <a:r>
              <a:rPr lang="en-US" sz="2800" i="1" dirty="0" smtClean="0"/>
              <a:t>Charles Hodge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8318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Defining God: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 smtClean="0"/>
              <a:t>Ultimately fruitless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 smtClean="0"/>
              <a:t>sub-ultimately helpful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 smtClean="0"/>
              <a:t>defining by description is best</a:t>
            </a:r>
          </a:p>
        </p:txBody>
      </p:sp>
    </p:spTree>
    <p:extLst>
      <p:ext uri="{BB962C8B-B14F-4D97-AF65-F5344CB8AC3E}">
        <p14:creationId xmlns:p14="http://schemas.microsoft.com/office/powerpoint/2010/main" val="126979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Communicable Attributes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Attributes which God shares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In-communicable Attributes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Attributes which God does not share</a:t>
            </a:r>
          </a:p>
        </p:txBody>
      </p:sp>
    </p:spTree>
    <p:extLst>
      <p:ext uri="{BB962C8B-B14F-4D97-AF65-F5344CB8AC3E}">
        <p14:creationId xmlns:p14="http://schemas.microsoft.com/office/powerpoint/2010/main" val="12908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of God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In-Communicable Attributes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/>
              <a:t>Aseity</a:t>
            </a:r>
            <a:r>
              <a:rPr lang="en-US" dirty="0" smtClean="0"/>
              <a:t> (Self-existence)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Infinity/Eternity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Immutability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Three Omnis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Sovereignty/Autonomy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45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Attributes of God – </a:t>
            </a:r>
            <a:r>
              <a:rPr lang="en-US" sz="3800" dirty="0" smtClean="0"/>
              <a:t>In-communicable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err="1" smtClean="0"/>
              <a:t>Aseity</a:t>
            </a:r>
            <a:r>
              <a:rPr lang="en-US" dirty="0" smtClean="0"/>
              <a:t> (Self-existence)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“From Self” (</a:t>
            </a:r>
            <a:r>
              <a:rPr lang="en-US" i="1" dirty="0" smtClean="0"/>
              <a:t>lat.</a:t>
            </a:r>
            <a:r>
              <a:rPr lang="en-US" dirty="0" smtClean="0"/>
              <a:t>)</a:t>
            </a:r>
            <a:endParaRPr lang="en-US" i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God is the un-caused causer.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Name: </a:t>
            </a:r>
            <a:r>
              <a:rPr lang="en-US" i="1" dirty="0" smtClean="0"/>
              <a:t>Yahweh</a:t>
            </a:r>
            <a:r>
              <a:rPr lang="en-US" dirty="0" smtClean="0"/>
              <a:t> “I am” </a:t>
            </a:r>
            <a:r>
              <a:rPr lang="en-US" dirty="0" err="1" smtClean="0"/>
              <a:t>יהוה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Genesis 1:1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566" r="13160"/>
          <a:stretch/>
        </p:blipFill>
        <p:spPr>
          <a:xfrm>
            <a:off x="8350370" y="2250132"/>
            <a:ext cx="3519578" cy="277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9EE9F"/>
      </a:hlink>
      <a:folHlink>
        <a:srgbClr val="429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1348</Words>
  <Application>Microsoft Macintosh PowerPoint</Application>
  <PresentationFormat>Widescreen</PresentationFormat>
  <Paragraphs>285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Consolas</vt:lpstr>
      <vt:lpstr>Helvetica</vt:lpstr>
      <vt:lpstr>ＭＳ Ｐゴシック</vt:lpstr>
      <vt:lpstr>Times New Roman</vt:lpstr>
      <vt:lpstr>Office Theme</vt:lpstr>
      <vt:lpstr>Theology Proper</vt:lpstr>
      <vt:lpstr>Outline</vt:lpstr>
      <vt:lpstr>Attributes of God</vt:lpstr>
      <vt:lpstr>Attributes of God</vt:lpstr>
      <vt:lpstr>Attributes of God</vt:lpstr>
      <vt:lpstr>Attributes of God</vt:lpstr>
      <vt:lpstr>Attributes of God</vt:lpstr>
      <vt:lpstr>Attributes of God</vt:lpstr>
      <vt:lpstr>Attributes of God – In-communicable</vt:lpstr>
      <vt:lpstr>Attributes of God – In-communicable</vt:lpstr>
      <vt:lpstr>Attributes of God – In-communicable</vt:lpstr>
      <vt:lpstr>Attributes of God – In-communicable</vt:lpstr>
      <vt:lpstr>Attributes of God – In-communicable</vt:lpstr>
      <vt:lpstr>Attributes of God – In-communicable</vt:lpstr>
      <vt:lpstr>Attributes of God – In-communicable</vt:lpstr>
      <vt:lpstr>Attributes of God – In-communicable</vt:lpstr>
      <vt:lpstr>Attributes of God</vt:lpstr>
      <vt:lpstr>Attributes of God</vt:lpstr>
      <vt:lpstr>Attributes of God - Communicable</vt:lpstr>
      <vt:lpstr>Attributes of God - Communicable</vt:lpstr>
      <vt:lpstr>Attributes of God - Communicable</vt:lpstr>
      <vt:lpstr>Attributes of God - Communicable</vt:lpstr>
      <vt:lpstr>Attributes of God - Communicable</vt:lpstr>
      <vt:lpstr>Triunity of God</vt:lpstr>
      <vt:lpstr>Triunity of God</vt:lpstr>
      <vt:lpstr>Triunity of God</vt:lpstr>
      <vt:lpstr>Triunity of God</vt:lpstr>
      <vt:lpstr>Triunity of God</vt:lpstr>
      <vt:lpstr>Triunity of God</vt:lpstr>
      <vt:lpstr>Triunity of God</vt:lpstr>
      <vt:lpstr>Triunity of God</vt:lpstr>
      <vt:lpstr>Triunity of God - History</vt:lpstr>
      <vt:lpstr>Triunity of God - History</vt:lpstr>
      <vt:lpstr>Triunity of God - History</vt:lpstr>
      <vt:lpstr>Triunity of God - History</vt:lpstr>
      <vt:lpstr>Triunity of God - History</vt:lpstr>
      <vt:lpstr>Triunity of God - History</vt:lpstr>
      <vt:lpstr>Triunity of God - History</vt:lpstr>
      <vt:lpstr>Triunity of God - History</vt:lpstr>
      <vt:lpstr>Triunity of God - History</vt:lpstr>
      <vt:lpstr>Triunity of God - History</vt:lpstr>
      <vt:lpstr>Triunity of God - History</vt:lpstr>
      <vt:lpstr>Triunity of God - History</vt:lpstr>
      <vt:lpstr>Triunity of God - History</vt:lpstr>
      <vt:lpstr>Triunity of God</vt:lpstr>
      <vt:lpstr>Triunity of God</vt:lpstr>
      <vt:lpstr>Triunity of God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Theology Proper</dc:title>
  <dc:creator>meeeeeeewith7es@gmail.com</dc:creator>
  <cp:lastModifiedBy>meeeeeeewith7es@gmail.com</cp:lastModifiedBy>
  <cp:revision>42</cp:revision>
  <dcterms:created xsi:type="dcterms:W3CDTF">2016-12-21T01:43:15Z</dcterms:created>
  <dcterms:modified xsi:type="dcterms:W3CDTF">2017-01-30T02:49:16Z</dcterms:modified>
</cp:coreProperties>
</file>