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0" r:id="rId3"/>
  </p:sldMasterIdLst>
  <p:sldIdLst>
    <p:sldId id="256" r:id="rId4"/>
    <p:sldId id="257" r:id="rId5"/>
    <p:sldId id="260" r:id="rId6"/>
    <p:sldId id="258" r:id="rId7"/>
    <p:sldId id="259" r:id="rId8"/>
    <p:sldId id="265" r:id="rId9"/>
    <p:sldId id="262" r:id="rId10"/>
    <p:sldId id="263" r:id="rId11"/>
    <p:sldId id="267" r:id="rId12"/>
    <p:sldId id="271" r:id="rId13"/>
    <p:sldId id="266" r:id="rId14"/>
    <p:sldId id="268" r:id="rId15"/>
    <p:sldId id="269" r:id="rId16"/>
    <p:sldId id="270" r:id="rId17"/>
    <p:sldId id="264"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1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9166" y="34948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39007" y="1840103"/>
            <a:ext cx="4514193" cy="3972111"/>
          </a:xfrm>
        </p:spPr>
        <p:txBody>
          <a:bodyPr/>
          <a:lstStyle>
            <a:lvl1pPr marL="0" indent="0" algn="ctr">
              <a:buNone/>
              <a:defRPr>
                <a:ln>
                  <a:solidFill>
                    <a:schemeClr val="bg1">
                      <a:lumMod val="65000"/>
                    </a:schemeClr>
                  </a:solidFill>
                </a:ln>
                <a:solidFill>
                  <a:schemeClr val="bg1">
                    <a:lumMod val="8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157805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154195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1435958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9166" y="349485"/>
            <a:ext cx="7772400" cy="1470025"/>
          </a:xfrm>
        </p:spPr>
        <p:txBody>
          <a:bodyPr>
            <a:noAutofit/>
          </a:bodyPr>
          <a:lstStyle>
            <a:lvl1pPr>
              <a:defRPr sz="6000" baseline="0">
                <a:ln>
                  <a:solidFill>
                    <a:schemeClr val="bg1"/>
                  </a:solidFill>
                </a:ln>
                <a:solidFill>
                  <a:srgbClr val="D0650D"/>
                </a:solidFill>
                <a:latin typeface="Brush Script MT Italic"/>
                <a:cs typeface="Brush Script MT Italic"/>
              </a:defRPr>
            </a:lvl1pPr>
          </a:lstStyle>
          <a:p>
            <a:r>
              <a:rPr lang="en-US" smtClean="0"/>
              <a:t>Click to edit Master title style</a:t>
            </a:r>
            <a:endParaRPr lang="en-US" dirty="0"/>
          </a:p>
        </p:txBody>
      </p:sp>
      <p:sp>
        <p:nvSpPr>
          <p:cNvPr id="3" name="Subtitle 2"/>
          <p:cNvSpPr>
            <a:spLocks noGrp="1"/>
          </p:cNvSpPr>
          <p:nvPr>
            <p:ph type="subTitle" idx="1"/>
          </p:nvPr>
        </p:nvSpPr>
        <p:spPr>
          <a:xfrm>
            <a:off x="2039007" y="1840103"/>
            <a:ext cx="4514193" cy="3972111"/>
          </a:xfrm>
        </p:spPr>
        <p:txBody>
          <a:bodyPr/>
          <a:lstStyle>
            <a:lvl1pPr marL="0" indent="0" algn="ctr">
              <a:buNone/>
              <a:defRPr>
                <a:ln w="0" cmpd="sng">
                  <a:solidFill>
                    <a:schemeClr val="bg1"/>
                  </a:solidFill>
                </a:ln>
                <a:solidFill>
                  <a:srgbClr val="E8AC2F"/>
                </a:solidFill>
                <a:latin typeface="Savoye LET Plain:1.0"/>
                <a:cs typeface="Savoye LET Plain:1.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1578054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3141560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557963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165F7-0B16-F449-86E8-8A5542AC9BD7}" type="datetimeFigureOut">
              <a:rPr lang="en-US" smtClean="0"/>
              <a:t>8/28/16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77309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165F7-0B16-F449-86E8-8A5542AC9BD7}" type="datetimeFigureOut">
              <a:rPr lang="en-US" smtClean="0"/>
              <a:t>8/28/16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936211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165F7-0B16-F449-86E8-8A5542AC9BD7}" type="datetimeFigureOut">
              <a:rPr lang="en-US" smtClean="0"/>
              <a:t>8/28/16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20249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165F7-0B16-F449-86E8-8A5542AC9BD7}" type="datetimeFigureOut">
              <a:rPr lang="en-US" smtClean="0"/>
              <a:t>8/28/16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3747820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165F7-0B16-F449-86E8-8A5542AC9BD7}" type="datetimeFigureOut">
              <a:rPr lang="en-US" smtClean="0"/>
              <a:t>8/28/16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89466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3141560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165F7-0B16-F449-86E8-8A5542AC9BD7}" type="datetimeFigureOut">
              <a:rPr lang="en-US" smtClean="0"/>
              <a:t>8/28/16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595857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1541952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1435958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chemeClr val="bg1"/>
                </a:solidFill>
                <a:effectLst>
                  <a:outerShdw blurRad="50800" dist="38100" dir="2700000" algn="tl" rotWithShape="0">
                    <a:srgbClr val="000000">
                      <a:alpha val="43000"/>
                    </a:srgbClr>
                  </a:outerShdw>
                </a:effectLst>
                <a:latin typeface="Imprint MT Shadow"/>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bg1">
                    <a:lumMod val="85000"/>
                  </a:schemeClr>
                </a:solidFill>
                <a:effectLst>
                  <a:outerShdw blurRad="50800" dist="38100" dir="2700000" algn="tl" rotWithShape="0">
                    <a:srgbClr val="000000">
                      <a:alpha val="43000"/>
                    </a:srgbClr>
                  </a:outerShdw>
                </a:effectLst>
                <a:latin typeface="Goudy Old Styl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036587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effectLst>
                  <a:outerShdw blurRad="50800" dist="38100" dir="2700000" algn="tl" rotWithShape="0">
                    <a:srgbClr val="000000">
                      <a:alpha val="43000"/>
                    </a:srgbClr>
                  </a:outerShdw>
                </a:effectLst>
                <a:latin typeface="Imprint MT Shadow"/>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1">
                    <a:lumMod val="95000"/>
                  </a:schemeClr>
                </a:solidFill>
                <a:effectLst>
                  <a:outerShdw blurRad="50800" dist="38100" dir="2700000" algn="tl" rotWithShape="0">
                    <a:srgbClr val="000000">
                      <a:alpha val="43000"/>
                    </a:srgbClr>
                  </a:outerShdw>
                </a:effectLst>
                <a:latin typeface="Goudy Old Style"/>
              </a:defRPr>
            </a:lvl1pPr>
            <a:lvl2pPr>
              <a:defRPr baseline="0">
                <a:solidFill>
                  <a:schemeClr val="bg1">
                    <a:lumMod val="95000"/>
                  </a:schemeClr>
                </a:solidFill>
                <a:effectLst>
                  <a:outerShdw blurRad="50800" dist="38100" dir="2700000" algn="tl" rotWithShape="0">
                    <a:srgbClr val="000000">
                      <a:alpha val="43000"/>
                    </a:srgbClr>
                  </a:outerShdw>
                </a:effectLst>
                <a:latin typeface="Goudy Old Style"/>
              </a:defRPr>
            </a:lvl2pPr>
            <a:lvl3pPr>
              <a:defRPr baseline="0">
                <a:solidFill>
                  <a:schemeClr val="bg1">
                    <a:lumMod val="95000"/>
                  </a:schemeClr>
                </a:solidFill>
                <a:effectLst>
                  <a:outerShdw blurRad="50800" dist="38100" dir="2700000" algn="tl" rotWithShape="0">
                    <a:srgbClr val="000000">
                      <a:alpha val="43000"/>
                    </a:srgbClr>
                  </a:outerShdw>
                </a:effectLst>
                <a:latin typeface="Goudy Old Style"/>
              </a:defRPr>
            </a:lvl3pPr>
            <a:lvl4pPr>
              <a:defRPr baseline="0">
                <a:solidFill>
                  <a:schemeClr val="bg1">
                    <a:lumMod val="95000"/>
                  </a:schemeClr>
                </a:solidFill>
                <a:effectLst>
                  <a:outerShdw blurRad="50800" dist="38100" dir="2700000" algn="tl" rotWithShape="0">
                    <a:srgbClr val="000000">
                      <a:alpha val="43000"/>
                    </a:srgbClr>
                  </a:outerShdw>
                </a:effectLst>
                <a:latin typeface="Goudy Old Style"/>
              </a:defRPr>
            </a:lvl4pPr>
            <a:lvl5pPr>
              <a:defRPr baseline="0">
                <a:solidFill>
                  <a:schemeClr val="bg1">
                    <a:lumMod val="95000"/>
                  </a:schemeClr>
                </a:solidFill>
                <a:effectLst>
                  <a:outerShdw blurRad="50800" dist="38100" dir="2700000" algn="tl" rotWithShape="0">
                    <a:srgbClr val="000000">
                      <a:alpha val="43000"/>
                    </a:srgbClr>
                  </a:outerShdw>
                </a:effectLst>
                <a:latin typeface="Goudy Old Styl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22109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844689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165F7-0B16-F449-86E8-8A5542AC9BD7}" type="datetimeFigureOut">
              <a:rPr lang="en-US" smtClean="0"/>
              <a:t>8/28/16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1239700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165F7-0B16-F449-86E8-8A5542AC9BD7}" type="datetimeFigureOut">
              <a:rPr lang="en-US" smtClean="0"/>
              <a:t>8/28/16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617238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165F7-0B16-F449-86E8-8A5542AC9BD7}" type="datetimeFigureOut">
              <a:rPr lang="en-US" smtClean="0"/>
              <a:t>8/28/16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462390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165F7-0B16-F449-86E8-8A5542AC9BD7}" type="datetimeFigureOut">
              <a:rPr lang="en-US" smtClean="0"/>
              <a:t>8/28/16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146132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557963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165F7-0B16-F449-86E8-8A5542AC9BD7}" type="datetimeFigureOut">
              <a:rPr lang="en-US" smtClean="0"/>
              <a:t>8/28/16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3437475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165F7-0B16-F449-86E8-8A5542AC9BD7}" type="datetimeFigureOut">
              <a:rPr lang="en-US" smtClean="0"/>
              <a:t>8/28/16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281343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369963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165F7-0B16-F449-86E8-8A5542AC9BD7}"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07047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165F7-0B16-F449-86E8-8A5542AC9BD7}" type="datetimeFigureOut">
              <a:rPr lang="en-US" smtClean="0"/>
              <a:t>8/28/16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77309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165F7-0B16-F449-86E8-8A5542AC9BD7}" type="datetimeFigureOut">
              <a:rPr lang="en-US" smtClean="0"/>
              <a:t>8/28/16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93621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165F7-0B16-F449-86E8-8A5542AC9BD7}" type="datetimeFigureOut">
              <a:rPr lang="en-US" smtClean="0"/>
              <a:t>8/28/16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2024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165F7-0B16-F449-86E8-8A5542AC9BD7}" type="datetimeFigureOut">
              <a:rPr lang="en-US" smtClean="0"/>
              <a:t>8/28/16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374782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165F7-0B16-F449-86E8-8A5542AC9BD7}" type="datetimeFigureOut">
              <a:rPr lang="en-US" smtClean="0"/>
              <a:t>8/28/16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8946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165F7-0B16-F449-86E8-8A5542AC9BD7}" type="datetimeFigureOut">
              <a:rPr lang="en-US" smtClean="0"/>
              <a:t>8/28/16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46C0-0009-2D4F-8E65-605941621BDB}" type="slidenum">
              <a:rPr lang="en-US" smtClean="0"/>
              <a:t>‹#›</a:t>
            </a:fld>
            <a:endParaRPr lang="en-US"/>
          </a:p>
        </p:txBody>
      </p:sp>
    </p:spTree>
    <p:extLst>
      <p:ext uri="{BB962C8B-B14F-4D97-AF65-F5344CB8AC3E}">
        <p14:creationId xmlns:p14="http://schemas.microsoft.com/office/powerpoint/2010/main" val="2595857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96000"/>
            <a:extLst>
              <a:ext uri="{BEBA8EAE-BF5A-486C-A8C5-ECC9F3942E4B}">
                <a14:imgProps xmlns:a14="http://schemas.microsoft.com/office/drawing/2010/main">
                  <a14:imgLayer r:embed="rId14">
                    <a14:imgEffect>
                      <a14:sharpenSoften amount="-48000"/>
                    </a14:imgEffect>
                    <a14:imgEffect>
                      <a14:saturation sat="178000"/>
                    </a14:imgEffect>
                    <a14:imgEffect>
                      <a14:brightnessContrast bright="-17000" contrast="-3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165F7-0B16-F449-86E8-8A5542AC9BD7}" type="datetimeFigureOut">
              <a:rPr lang="en-US" smtClean="0"/>
              <a:t>8/28/16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A46C0-0009-2D4F-8E65-605941621BDB}" type="slidenum">
              <a:rPr lang="en-US" smtClean="0"/>
              <a:t>‹#›</a:t>
            </a:fld>
            <a:endParaRPr lang="en-US"/>
          </a:p>
        </p:txBody>
      </p:sp>
    </p:spTree>
    <p:extLst>
      <p:ext uri="{BB962C8B-B14F-4D97-AF65-F5344CB8AC3E}">
        <p14:creationId xmlns:p14="http://schemas.microsoft.com/office/powerpoint/2010/main" val="17801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kern="1200">
          <a:ln>
            <a:solidFill>
              <a:schemeClr val="bg1">
                <a:lumMod val="85000"/>
              </a:schemeClr>
            </a:solidFill>
          </a:ln>
          <a:solidFill>
            <a:schemeClr val="bg1">
              <a:lumMod val="95000"/>
            </a:schemeClr>
          </a:solidFill>
          <a:effectLst>
            <a:outerShdw blurRad="50800" dist="38100" dir="2700000" algn="tl" rotWithShape="0">
              <a:prstClr val="black">
                <a:alpha val="40000"/>
              </a:prstClr>
            </a:outerShdw>
          </a:effectLst>
          <a:latin typeface="Courier New"/>
          <a:ea typeface="+mj-ea"/>
          <a:cs typeface="Courier New"/>
        </a:defRPr>
      </a:lvl1pPr>
    </p:titleStyle>
    <p:bodyStyle>
      <a:lvl1pPr marL="342900" indent="-342900" algn="l" defTabSz="457200" rtl="0" eaLnBrk="1" latinLnBrk="0" hangingPunct="1">
        <a:spcBef>
          <a:spcPct val="20000"/>
        </a:spcBef>
        <a:buFont typeface="Arial"/>
        <a:buChar char="•"/>
        <a:defRPr sz="3200" kern="1200">
          <a:ln>
            <a:solidFill>
              <a:schemeClr val="bg1">
                <a:lumMod val="75000"/>
              </a:schemeClr>
            </a:solidFill>
          </a:ln>
          <a:solidFill>
            <a:schemeClr val="bg1">
              <a:lumMod val="95000"/>
            </a:schemeClr>
          </a:solidFill>
          <a:effectLst>
            <a:outerShdw blurRad="50800" dist="38100" dir="2700000" algn="tl" rotWithShape="0">
              <a:prstClr val="black">
                <a:alpha val="40000"/>
              </a:prstClr>
            </a:outerShdw>
          </a:effectLst>
          <a:latin typeface="Courier New"/>
          <a:ea typeface="+mn-ea"/>
          <a:cs typeface="Courier New"/>
        </a:defRPr>
      </a:lvl1pPr>
      <a:lvl2pPr marL="742950" indent="-285750" algn="l" defTabSz="457200" rtl="0" eaLnBrk="1" latinLnBrk="0" hangingPunct="1">
        <a:spcBef>
          <a:spcPct val="20000"/>
        </a:spcBef>
        <a:buFont typeface="Arial"/>
        <a:buChar char="–"/>
        <a:defRPr sz="2800" kern="1200">
          <a:ln>
            <a:solidFill>
              <a:schemeClr val="bg1">
                <a:lumMod val="75000"/>
              </a:schemeClr>
            </a:solidFill>
          </a:ln>
          <a:solidFill>
            <a:schemeClr val="bg1">
              <a:lumMod val="95000"/>
            </a:schemeClr>
          </a:solidFill>
          <a:effectLst>
            <a:outerShdw blurRad="50800" dist="38100" dir="2700000" algn="tl" rotWithShape="0">
              <a:prstClr val="black">
                <a:alpha val="40000"/>
              </a:prstClr>
            </a:outerShdw>
          </a:effectLst>
          <a:latin typeface="Courier New"/>
          <a:ea typeface="+mn-ea"/>
          <a:cs typeface="Courier New"/>
        </a:defRPr>
      </a:lvl2pPr>
      <a:lvl3pPr marL="1143000" indent="-228600" algn="l" defTabSz="457200" rtl="0" eaLnBrk="1" latinLnBrk="0" hangingPunct="1">
        <a:spcBef>
          <a:spcPct val="20000"/>
        </a:spcBef>
        <a:buFont typeface="Arial"/>
        <a:buChar char="•"/>
        <a:defRPr sz="2400" kern="1200">
          <a:ln>
            <a:solidFill>
              <a:schemeClr val="bg1">
                <a:lumMod val="75000"/>
              </a:schemeClr>
            </a:solidFill>
          </a:ln>
          <a:solidFill>
            <a:schemeClr val="bg1">
              <a:lumMod val="95000"/>
            </a:schemeClr>
          </a:solidFill>
          <a:effectLst>
            <a:outerShdw blurRad="50800" dist="38100" dir="2700000" algn="tl" rotWithShape="0">
              <a:prstClr val="black">
                <a:alpha val="40000"/>
              </a:prstClr>
            </a:outerShdw>
          </a:effectLst>
          <a:latin typeface="Courier New"/>
          <a:ea typeface="+mn-ea"/>
          <a:cs typeface="Courier New"/>
        </a:defRPr>
      </a:lvl3pPr>
      <a:lvl4pPr marL="1600200" indent="-228600" algn="l" defTabSz="457200" rtl="0" eaLnBrk="1" latinLnBrk="0" hangingPunct="1">
        <a:spcBef>
          <a:spcPct val="20000"/>
        </a:spcBef>
        <a:buFont typeface="Arial"/>
        <a:buChar char="–"/>
        <a:defRPr sz="2000" kern="1200">
          <a:ln>
            <a:solidFill>
              <a:schemeClr val="bg1">
                <a:lumMod val="75000"/>
              </a:schemeClr>
            </a:solidFill>
          </a:ln>
          <a:solidFill>
            <a:schemeClr val="bg1">
              <a:lumMod val="95000"/>
            </a:schemeClr>
          </a:solidFill>
          <a:effectLst>
            <a:outerShdw blurRad="50800" dist="38100" dir="2700000" algn="tl" rotWithShape="0">
              <a:prstClr val="black">
                <a:alpha val="40000"/>
              </a:prstClr>
            </a:outerShdw>
          </a:effectLst>
          <a:latin typeface="Courier New"/>
          <a:ea typeface="+mn-ea"/>
          <a:cs typeface="Courier New"/>
        </a:defRPr>
      </a:lvl4pPr>
      <a:lvl5pPr marL="2057400" indent="-228600" algn="l" defTabSz="457200" rtl="0" eaLnBrk="1" latinLnBrk="0" hangingPunct="1">
        <a:spcBef>
          <a:spcPct val="20000"/>
        </a:spcBef>
        <a:buFont typeface="Arial"/>
        <a:buChar char="»"/>
        <a:defRPr sz="2000" kern="1200">
          <a:ln>
            <a:solidFill>
              <a:schemeClr val="bg1">
                <a:lumMod val="75000"/>
              </a:schemeClr>
            </a:solidFill>
          </a:ln>
          <a:solidFill>
            <a:schemeClr val="bg1">
              <a:lumMod val="95000"/>
            </a:schemeClr>
          </a:solidFill>
          <a:effectLst>
            <a:outerShdw blurRad="50800" dist="38100" dir="2700000" algn="tl" rotWithShape="0">
              <a:prstClr val="black">
                <a:alpha val="40000"/>
              </a:prstClr>
            </a:outerShdw>
          </a:effectLst>
          <a:latin typeface="Courier New"/>
          <a:ea typeface="+mn-ea"/>
          <a:cs typeface="Courier Ne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165F7-0B16-F449-86E8-8A5542AC9BD7}" type="datetimeFigureOut">
              <a:rPr lang="en-US" smtClean="0"/>
              <a:t>8/28/16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A46C0-0009-2D4F-8E65-605941621BDB}" type="slidenum">
              <a:rPr lang="en-US" smtClean="0"/>
              <a:t>‹#›</a:t>
            </a:fld>
            <a:endParaRPr lang="en-US"/>
          </a:p>
        </p:txBody>
      </p:sp>
    </p:spTree>
    <p:extLst>
      <p:ext uri="{BB962C8B-B14F-4D97-AF65-F5344CB8AC3E}">
        <p14:creationId xmlns:p14="http://schemas.microsoft.com/office/powerpoint/2010/main" val="17801849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6000" b="1" kern="1200" baseline="0">
          <a:ln>
            <a:solidFill>
              <a:schemeClr val="bg1"/>
            </a:solidFill>
          </a:ln>
          <a:solidFill>
            <a:srgbClr val="D0650D"/>
          </a:solidFill>
          <a:latin typeface="Brush Script MT"/>
          <a:ea typeface="+mj-ea"/>
          <a:cs typeface="Copperplate Gothic Bold"/>
        </a:defRPr>
      </a:lvl1pPr>
    </p:titleStyle>
    <p:bodyStyle>
      <a:lvl1pPr marL="342900" indent="-342900" algn="l" defTabSz="457200" rtl="0" eaLnBrk="1" latinLnBrk="0" hangingPunct="1">
        <a:spcBef>
          <a:spcPct val="20000"/>
        </a:spcBef>
        <a:buFont typeface="Arial"/>
        <a:buChar char="•"/>
        <a:defRPr sz="3200" kern="1200" baseline="0">
          <a:ln w="1270" cmpd="sng">
            <a:solidFill>
              <a:srgbClr val="FFD8AB">
                <a:alpha val="36000"/>
              </a:srgbClr>
            </a:solidFill>
          </a:ln>
          <a:solidFill>
            <a:srgbClr val="D0650D"/>
          </a:solidFill>
          <a:latin typeface="Brush Script MT"/>
          <a:ea typeface="+mn-ea"/>
          <a:cs typeface="Constantia"/>
        </a:defRPr>
      </a:lvl1pPr>
      <a:lvl2pPr marL="742950" indent="-285750" algn="l" defTabSz="457200" rtl="0" eaLnBrk="1" latinLnBrk="0" hangingPunct="1">
        <a:spcBef>
          <a:spcPct val="20000"/>
        </a:spcBef>
        <a:buFont typeface="Arial"/>
        <a:buChar char="–"/>
        <a:defRPr sz="2800" kern="1200" baseline="0">
          <a:ln w="1270" cmpd="sng">
            <a:solidFill>
              <a:srgbClr val="FFD8AB">
                <a:alpha val="36000"/>
              </a:srgbClr>
            </a:solidFill>
          </a:ln>
          <a:solidFill>
            <a:srgbClr val="D0650D"/>
          </a:solidFill>
          <a:latin typeface="Brush Script MT"/>
          <a:ea typeface="+mn-ea"/>
          <a:cs typeface="Constantia"/>
        </a:defRPr>
      </a:lvl2pPr>
      <a:lvl3pPr marL="1143000" indent="-228600" algn="l" defTabSz="457200" rtl="0" eaLnBrk="1" latinLnBrk="0" hangingPunct="1">
        <a:spcBef>
          <a:spcPct val="20000"/>
        </a:spcBef>
        <a:buFont typeface="Arial"/>
        <a:buChar char="•"/>
        <a:defRPr sz="2400" kern="1200" baseline="0">
          <a:ln w="1270" cmpd="sng">
            <a:solidFill>
              <a:srgbClr val="FFD8AB">
                <a:alpha val="36000"/>
              </a:srgbClr>
            </a:solidFill>
          </a:ln>
          <a:solidFill>
            <a:srgbClr val="D0650D"/>
          </a:solidFill>
          <a:latin typeface="Brush Script MT"/>
          <a:ea typeface="+mn-ea"/>
          <a:cs typeface="Constantia"/>
        </a:defRPr>
      </a:lvl3pPr>
      <a:lvl4pPr marL="1600200" indent="-228600" algn="l" defTabSz="457200" rtl="0" eaLnBrk="1" latinLnBrk="0" hangingPunct="1">
        <a:spcBef>
          <a:spcPct val="20000"/>
        </a:spcBef>
        <a:buFont typeface="Arial"/>
        <a:buChar char="–"/>
        <a:defRPr sz="2000" kern="1200" baseline="0">
          <a:ln w="1270" cmpd="sng">
            <a:solidFill>
              <a:srgbClr val="FFD8AB">
                <a:alpha val="36000"/>
              </a:srgbClr>
            </a:solidFill>
          </a:ln>
          <a:solidFill>
            <a:srgbClr val="D0650D"/>
          </a:solidFill>
          <a:latin typeface="Brush Script MT"/>
          <a:ea typeface="+mn-ea"/>
          <a:cs typeface="Constantia"/>
        </a:defRPr>
      </a:lvl4pPr>
      <a:lvl5pPr marL="2057400" indent="-228600" algn="l" defTabSz="457200" rtl="0" eaLnBrk="1" latinLnBrk="0" hangingPunct="1">
        <a:spcBef>
          <a:spcPct val="20000"/>
        </a:spcBef>
        <a:buFont typeface="Arial"/>
        <a:buChar char="»"/>
        <a:defRPr sz="2000" kern="1200" baseline="0">
          <a:ln w="1270" cmpd="sng">
            <a:solidFill>
              <a:srgbClr val="FFD8AB">
                <a:alpha val="36000"/>
              </a:srgbClr>
            </a:solidFill>
          </a:ln>
          <a:solidFill>
            <a:srgbClr val="D0650D"/>
          </a:solidFill>
          <a:latin typeface="Brush Script MT"/>
          <a:ea typeface="+mn-ea"/>
          <a:cs typeface="Constant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165F7-0B16-F449-86E8-8A5542AC9BD7}" type="datetimeFigureOut">
              <a:rPr lang="en-US" smtClean="0"/>
              <a:t>8/28/16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A46C0-0009-2D4F-8E65-605941621BDB}" type="slidenum">
              <a:rPr lang="en-US" smtClean="0"/>
              <a:t>‹#›</a:t>
            </a:fld>
            <a:endParaRPr lang="en-US"/>
          </a:p>
        </p:txBody>
      </p:sp>
    </p:spTree>
    <p:extLst>
      <p:ext uri="{BB962C8B-B14F-4D97-AF65-F5344CB8AC3E}">
        <p14:creationId xmlns:p14="http://schemas.microsoft.com/office/powerpoint/2010/main" val="23778848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baseline="0">
          <a:solidFill>
            <a:schemeClr val="bg1"/>
          </a:solidFill>
          <a:effectLst>
            <a:outerShdw blurRad="50800" dist="38100" dir="2700000" algn="tl" rotWithShape="0">
              <a:srgbClr val="000000">
                <a:alpha val="43000"/>
              </a:srgbClr>
            </a:outerShdw>
          </a:effectLst>
          <a:latin typeface="Imprint MT Shadow"/>
          <a:ea typeface="+mj-ea"/>
          <a:cs typeface="+mj-cs"/>
        </a:defRPr>
      </a:lvl1pPr>
    </p:titleStyle>
    <p:bodyStyle>
      <a:lvl1pPr marL="342900" indent="-342900" algn="l" defTabSz="457200" rtl="0" eaLnBrk="1" latinLnBrk="0" hangingPunct="1">
        <a:spcBef>
          <a:spcPct val="20000"/>
        </a:spcBef>
        <a:buFont typeface="Arial"/>
        <a:buChar char="•"/>
        <a:defRPr sz="3200" kern="1200" baseline="0">
          <a:solidFill>
            <a:schemeClr val="bg1">
              <a:lumMod val="95000"/>
            </a:schemeClr>
          </a:solidFill>
          <a:effectLst>
            <a:outerShdw blurRad="50800" dist="38100" dir="2700000" algn="tl" rotWithShape="0">
              <a:srgbClr val="000000">
                <a:alpha val="43000"/>
              </a:srgbClr>
            </a:outerShdw>
          </a:effectLst>
          <a:latin typeface="Goudy Old Style"/>
          <a:ea typeface="+mn-ea"/>
          <a:cs typeface="+mn-cs"/>
        </a:defRPr>
      </a:lvl1pPr>
      <a:lvl2pPr marL="742950" indent="-285750" algn="l" defTabSz="457200" rtl="0" eaLnBrk="1" latinLnBrk="0" hangingPunct="1">
        <a:spcBef>
          <a:spcPct val="20000"/>
        </a:spcBef>
        <a:buFont typeface="Arial"/>
        <a:buChar char="–"/>
        <a:defRPr sz="2800" kern="1200" baseline="0">
          <a:solidFill>
            <a:schemeClr val="bg1">
              <a:lumMod val="95000"/>
            </a:schemeClr>
          </a:solidFill>
          <a:effectLst>
            <a:outerShdw blurRad="50800" dist="38100" dir="2700000" algn="tl" rotWithShape="0">
              <a:srgbClr val="000000">
                <a:alpha val="43000"/>
              </a:srgbClr>
            </a:outerShdw>
          </a:effectLst>
          <a:latin typeface="Goudy Old Style"/>
          <a:ea typeface="+mn-ea"/>
          <a:cs typeface="+mn-cs"/>
        </a:defRPr>
      </a:lvl2pPr>
      <a:lvl3pPr marL="1143000" indent="-228600" algn="l" defTabSz="457200" rtl="0" eaLnBrk="1" latinLnBrk="0" hangingPunct="1">
        <a:spcBef>
          <a:spcPct val="20000"/>
        </a:spcBef>
        <a:buFont typeface="Arial"/>
        <a:buChar char="•"/>
        <a:defRPr sz="2400" kern="1200" baseline="0">
          <a:solidFill>
            <a:schemeClr val="bg1">
              <a:lumMod val="95000"/>
            </a:schemeClr>
          </a:solidFill>
          <a:effectLst>
            <a:outerShdw blurRad="50800" dist="38100" dir="2700000" algn="tl" rotWithShape="0">
              <a:srgbClr val="000000">
                <a:alpha val="43000"/>
              </a:srgbClr>
            </a:outerShdw>
          </a:effectLst>
          <a:latin typeface="Goudy Old Style"/>
          <a:ea typeface="+mn-ea"/>
          <a:cs typeface="+mn-cs"/>
        </a:defRPr>
      </a:lvl3pPr>
      <a:lvl4pPr marL="1600200" indent="-228600" algn="l" defTabSz="457200" rtl="0" eaLnBrk="1" latinLnBrk="0" hangingPunct="1">
        <a:spcBef>
          <a:spcPct val="20000"/>
        </a:spcBef>
        <a:buFont typeface="Arial"/>
        <a:buChar char="–"/>
        <a:defRPr sz="2000" kern="1200" baseline="0">
          <a:solidFill>
            <a:schemeClr val="bg1">
              <a:lumMod val="95000"/>
            </a:schemeClr>
          </a:solidFill>
          <a:effectLst>
            <a:outerShdw blurRad="50800" dist="38100" dir="2700000" algn="tl" rotWithShape="0">
              <a:srgbClr val="000000">
                <a:alpha val="43000"/>
              </a:srgbClr>
            </a:outerShdw>
          </a:effectLst>
          <a:latin typeface="Goudy Old Style"/>
          <a:ea typeface="+mn-ea"/>
          <a:cs typeface="+mn-cs"/>
        </a:defRPr>
      </a:lvl4pPr>
      <a:lvl5pPr marL="2057400" indent="-228600" algn="l" defTabSz="457200" rtl="0" eaLnBrk="1" latinLnBrk="0" hangingPunct="1">
        <a:spcBef>
          <a:spcPct val="20000"/>
        </a:spcBef>
        <a:buFont typeface="Arial"/>
        <a:buChar char="»"/>
        <a:defRPr sz="2000" kern="1200" baseline="0">
          <a:solidFill>
            <a:schemeClr val="bg1">
              <a:lumMod val="95000"/>
            </a:schemeClr>
          </a:solidFill>
          <a:effectLst>
            <a:outerShdw blurRad="50800" dist="38100" dir="2700000" algn="tl" rotWithShape="0">
              <a:srgbClr val="000000">
                <a:alpha val="43000"/>
              </a:srgbClr>
            </a:outerShdw>
          </a:effectLst>
          <a:latin typeface="Goudy Old Styl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jainworld.com/literature/story25.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Truth and Morality</a:t>
            </a:r>
            <a:endParaRPr lang="en-US" dirty="0"/>
          </a:p>
        </p:txBody>
      </p:sp>
      <p:sp>
        <p:nvSpPr>
          <p:cNvPr id="3" name="Subtitle 2"/>
          <p:cNvSpPr>
            <a:spLocks noGrp="1"/>
          </p:cNvSpPr>
          <p:nvPr>
            <p:ph type="subTitle" idx="1"/>
          </p:nvPr>
        </p:nvSpPr>
        <p:spPr>
          <a:xfrm>
            <a:off x="1371600" y="3279422"/>
            <a:ext cx="6400800" cy="1752600"/>
          </a:xfrm>
        </p:spPr>
        <p:txBody>
          <a:bodyPr/>
          <a:lstStyle/>
          <a:p>
            <a:r>
              <a:rPr lang="en-US" dirty="0" smtClean="0"/>
              <a:t>Objective and Knowable</a:t>
            </a:r>
            <a:endParaRPr lang="en-US" dirty="0"/>
          </a:p>
        </p:txBody>
      </p:sp>
      <p:sp>
        <p:nvSpPr>
          <p:cNvPr id="4" name="TextBox 3"/>
          <p:cNvSpPr txBox="1"/>
          <p:nvPr/>
        </p:nvSpPr>
        <p:spPr>
          <a:xfrm>
            <a:off x="7772400" y="6110111"/>
            <a:ext cx="1300331" cy="646331"/>
          </a:xfrm>
          <a:prstGeom prst="rect">
            <a:avLst/>
          </a:prstGeom>
          <a:noFill/>
        </p:spPr>
        <p:txBody>
          <a:bodyPr wrap="none" rtlCol="0">
            <a:spAutoFit/>
          </a:bodyPr>
          <a:lstStyle/>
          <a:p>
            <a:r>
              <a:rPr lang="en-US" sz="1200" dirty="0" smtClean="0">
                <a:solidFill>
                  <a:srgbClr val="A6A6A6"/>
                </a:solidFill>
                <a:latin typeface="Times New Roman"/>
                <a:cs typeface="Times New Roman"/>
              </a:rPr>
              <a:t>By Stephen </a:t>
            </a:r>
            <a:r>
              <a:rPr lang="en-US" sz="1200" dirty="0">
                <a:solidFill>
                  <a:srgbClr val="A6A6A6"/>
                </a:solidFill>
                <a:latin typeface="Times New Roman"/>
                <a:cs typeface="Times New Roman"/>
              </a:rPr>
              <a:t>C</a:t>
            </a:r>
            <a:r>
              <a:rPr lang="en-US" sz="1200" dirty="0" smtClean="0">
                <a:solidFill>
                  <a:srgbClr val="A6A6A6"/>
                </a:solidFill>
                <a:latin typeface="Times New Roman"/>
                <a:cs typeface="Times New Roman"/>
              </a:rPr>
              <a:t>urto</a:t>
            </a:r>
          </a:p>
          <a:p>
            <a:r>
              <a:rPr lang="en-US" sz="1200" dirty="0" smtClean="0">
                <a:solidFill>
                  <a:srgbClr val="A6A6A6"/>
                </a:solidFill>
                <a:latin typeface="Times New Roman"/>
                <a:cs typeface="Times New Roman"/>
              </a:rPr>
              <a:t>For </a:t>
            </a:r>
            <a:r>
              <a:rPr lang="en-US" sz="1200" dirty="0" err="1" smtClean="0">
                <a:solidFill>
                  <a:srgbClr val="A6A6A6"/>
                </a:solidFill>
                <a:latin typeface="Times New Roman"/>
                <a:cs typeface="Times New Roman"/>
              </a:rPr>
              <a:t>Homegroup</a:t>
            </a:r>
            <a:endParaRPr lang="en-US" sz="1200" dirty="0" smtClean="0">
              <a:solidFill>
                <a:srgbClr val="A6A6A6"/>
              </a:solidFill>
              <a:latin typeface="Times New Roman"/>
              <a:cs typeface="Times New Roman"/>
            </a:endParaRPr>
          </a:p>
          <a:p>
            <a:r>
              <a:rPr lang="en-US" sz="1200" dirty="0" smtClean="0">
                <a:solidFill>
                  <a:srgbClr val="A6A6A6"/>
                </a:solidFill>
                <a:latin typeface="Times New Roman"/>
                <a:cs typeface="Times New Roman"/>
              </a:rPr>
              <a:t>August 28, 2016</a:t>
            </a:r>
            <a:endParaRPr lang="en-US" sz="1200" dirty="0">
              <a:solidFill>
                <a:srgbClr val="A6A6A6"/>
              </a:solidFill>
              <a:latin typeface="Times New Roman"/>
              <a:cs typeface="Times New Roman"/>
            </a:endParaRPr>
          </a:p>
        </p:txBody>
      </p:sp>
      <p:pic>
        <p:nvPicPr>
          <p:cNvPr id="5" name="Picture 4" descr="log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2622" y="6198526"/>
            <a:ext cx="479778" cy="479778"/>
          </a:xfrm>
          <a:prstGeom prst="rect">
            <a:avLst/>
          </a:prstGeom>
        </p:spPr>
      </p:pic>
    </p:spTree>
    <p:extLst>
      <p:ext uri="{BB962C8B-B14F-4D97-AF65-F5344CB8AC3E}">
        <p14:creationId xmlns:p14="http://schemas.microsoft.com/office/powerpoint/2010/main" val="39559170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Morality?</a:t>
            </a:r>
            <a:endParaRPr lang="en-US" dirty="0"/>
          </a:p>
        </p:txBody>
      </p:sp>
      <p:sp>
        <p:nvSpPr>
          <p:cNvPr id="3" name="Content Placeholder 2"/>
          <p:cNvSpPr>
            <a:spLocks noGrp="1"/>
          </p:cNvSpPr>
          <p:nvPr>
            <p:ph idx="1"/>
          </p:nvPr>
        </p:nvSpPr>
        <p:spPr/>
        <p:txBody>
          <a:bodyPr/>
          <a:lstStyle/>
          <a:p>
            <a:pPr>
              <a:buFontTx/>
              <a:buChar char="-"/>
            </a:pPr>
            <a:r>
              <a:rPr lang="en-US" dirty="0" smtClean="0"/>
              <a:t>Is man basically good or basically evil?</a:t>
            </a:r>
          </a:p>
          <a:p>
            <a:pPr>
              <a:buFontTx/>
              <a:buChar char="-"/>
            </a:pPr>
            <a:r>
              <a:rPr lang="en-US" dirty="0" smtClean="0"/>
              <a:t>Who decides what is right and wrong?</a:t>
            </a:r>
          </a:p>
          <a:p>
            <a:pPr>
              <a:buFontTx/>
              <a:buChar char="-"/>
            </a:pPr>
            <a:r>
              <a:rPr lang="en-US" dirty="0" smtClean="0"/>
              <a:t>Is God necessary for morality?</a:t>
            </a:r>
          </a:p>
          <a:p>
            <a:pPr>
              <a:buFontTx/>
              <a:buChar char="-"/>
            </a:pPr>
            <a:r>
              <a:rPr lang="en-US" dirty="0" smtClean="0"/>
              <a:t>Can something be right for you and not for me?</a:t>
            </a:r>
          </a:p>
          <a:p>
            <a:pPr>
              <a:buFontTx/>
              <a:buChar char="-"/>
            </a:pPr>
            <a:r>
              <a:rPr lang="en-US" dirty="0" smtClean="0"/>
              <a:t>Is morality an evolutionary by-product necessary for the continuation of the species but not necessarily true?</a:t>
            </a:r>
            <a:endParaRPr lang="en-US" dirty="0"/>
          </a:p>
        </p:txBody>
      </p:sp>
    </p:spTree>
    <p:extLst>
      <p:ext uri="{BB962C8B-B14F-4D97-AF65-F5344CB8AC3E}">
        <p14:creationId xmlns:p14="http://schemas.microsoft.com/office/powerpoint/2010/main" val="34903917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Morality?</a:t>
            </a:r>
            <a:endParaRPr lang="en-US" dirty="0"/>
          </a:p>
        </p:txBody>
      </p:sp>
      <p:sp>
        <p:nvSpPr>
          <p:cNvPr id="3" name="Content Placeholder 2"/>
          <p:cNvSpPr>
            <a:spLocks noGrp="1"/>
          </p:cNvSpPr>
          <p:nvPr>
            <p:ph idx="1"/>
          </p:nvPr>
        </p:nvSpPr>
        <p:spPr>
          <a:xfrm>
            <a:off x="457200" y="1318859"/>
            <a:ext cx="8229600" cy="5327473"/>
          </a:xfrm>
        </p:spPr>
        <p:txBody>
          <a:bodyPr>
            <a:normAutofit fontScale="92500" lnSpcReduction="10000"/>
          </a:bodyPr>
          <a:lstStyle/>
          <a:p>
            <a:pPr marL="0" indent="0">
              <a:buNone/>
            </a:pPr>
            <a:r>
              <a:rPr lang="en-US" dirty="0" smtClean="0"/>
              <a:t>Common Answers</a:t>
            </a:r>
          </a:p>
          <a:p>
            <a:pPr>
              <a:buFontTx/>
              <a:buChar char="-"/>
            </a:pPr>
            <a:r>
              <a:rPr lang="en-US" dirty="0" smtClean="0"/>
              <a:t>Moral Pragmatism </a:t>
            </a:r>
            <a:r>
              <a:rPr lang="en-US" sz="2600" dirty="0" smtClean="0"/>
              <a:t>(What’s right is what works)</a:t>
            </a:r>
          </a:p>
          <a:p>
            <a:pPr>
              <a:buFontTx/>
              <a:buChar char="-"/>
            </a:pPr>
            <a:r>
              <a:rPr lang="en-US" dirty="0" smtClean="0"/>
              <a:t>Moral Relativism </a:t>
            </a:r>
            <a:r>
              <a:rPr lang="en-US" sz="2600" dirty="0" smtClean="0"/>
              <a:t>(What’s right is what I believe is right)</a:t>
            </a:r>
          </a:p>
          <a:p>
            <a:pPr>
              <a:buFontTx/>
              <a:buChar char="-"/>
            </a:pPr>
            <a:r>
              <a:rPr lang="en-US" dirty="0" smtClean="0"/>
              <a:t>Moral Utilitarianism </a:t>
            </a:r>
            <a:r>
              <a:rPr lang="en-US" sz="2600" dirty="0" smtClean="0"/>
              <a:t>(What’s right is what benefits the most people)</a:t>
            </a:r>
          </a:p>
          <a:p>
            <a:pPr>
              <a:buFontTx/>
              <a:buChar char="-"/>
            </a:pPr>
            <a:r>
              <a:rPr lang="en-US" dirty="0" smtClean="0"/>
              <a:t>Moral Hedonism </a:t>
            </a:r>
            <a:r>
              <a:rPr lang="en-US" sz="2600" dirty="0" smtClean="0"/>
              <a:t>(What’s right is what brings the most pleasure)</a:t>
            </a:r>
          </a:p>
          <a:p>
            <a:pPr>
              <a:buFontTx/>
              <a:buChar char="-"/>
            </a:pPr>
            <a:r>
              <a:rPr lang="en-US" dirty="0" smtClean="0"/>
              <a:t>Moral Deontology </a:t>
            </a:r>
            <a:r>
              <a:rPr lang="en-US" sz="2600" dirty="0" smtClean="0"/>
              <a:t>(What’s right is what a </a:t>
            </a:r>
            <a:r>
              <a:rPr lang="en-US" sz="2600" dirty="0" smtClean="0"/>
              <a:t>god </a:t>
            </a:r>
            <a:r>
              <a:rPr lang="en-US" sz="2600" dirty="0" smtClean="0"/>
              <a:t>says is right)</a:t>
            </a:r>
          </a:p>
          <a:p>
            <a:pPr lvl="1">
              <a:buFontTx/>
              <a:buChar char="-"/>
            </a:pPr>
            <a:r>
              <a:rPr lang="en-US" dirty="0" smtClean="0"/>
              <a:t>Moral Absolutism </a:t>
            </a:r>
            <a:r>
              <a:rPr lang="en-US" sz="2600" dirty="0" smtClean="0"/>
              <a:t>(What the deity says is absolutely right)</a:t>
            </a:r>
          </a:p>
          <a:p>
            <a:pPr lvl="2">
              <a:buFontTx/>
              <a:buChar char="-"/>
            </a:pPr>
            <a:r>
              <a:rPr lang="en-US" dirty="0" smtClean="0"/>
              <a:t>Unqualified</a:t>
            </a:r>
          </a:p>
          <a:p>
            <a:pPr lvl="2">
              <a:buFontTx/>
              <a:buChar char="-"/>
            </a:pPr>
            <a:r>
              <a:rPr lang="en-US" dirty="0" smtClean="0"/>
              <a:t>Conflicting </a:t>
            </a:r>
          </a:p>
          <a:p>
            <a:pPr lvl="2">
              <a:buFontTx/>
              <a:buChar char="-"/>
            </a:pPr>
            <a:r>
              <a:rPr lang="en-US" dirty="0" smtClean="0"/>
              <a:t>Graded</a:t>
            </a:r>
          </a:p>
          <a:p>
            <a:pPr>
              <a:buFontTx/>
              <a:buChar char="-"/>
            </a:pPr>
            <a:endParaRPr lang="en-US" dirty="0" smtClean="0"/>
          </a:p>
          <a:p>
            <a:pPr marL="0" indent="0">
              <a:buNone/>
            </a:pPr>
            <a:endParaRPr lang="en-US" dirty="0" smtClean="0"/>
          </a:p>
        </p:txBody>
      </p:sp>
    </p:spTree>
    <p:extLst>
      <p:ext uri="{BB962C8B-B14F-4D97-AF65-F5344CB8AC3E}">
        <p14:creationId xmlns:p14="http://schemas.microsoft.com/office/powerpoint/2010/main" val="490132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Morality?</a:t>
            </a:r>
            <a:endParaRPr lang="en-US" dirty="0"/>
          </a:p>
        </p:txBody>
      </p:sp>
      <p:sp>
        <p:nvSpPr>
          <p:cNvPr id="3" name="Content Placeholder 2"/>
          <p:cNvSpPr>
            <a:spLocks noGrp="1"/>
          </p:cNvSpPr>
          <p:nvPr>
            <p:ph idx="1"/>
          </p:nvPr>
        </p:nvSpPr>
        <p:spPr>
          <a:xfrm>
            <a:off x="457200" y="1600200"/>
            <a:ext cx="8229600" cy="4933244"/>
          </a:xfrm>
        </p:spPr>
        <p:txBody>
          <a:bodyPr>
            <a:normAutofit fontScale="92500" lnSpcReduction="10000"/>
          </a:bodyPr>
          <a:lstStyle/>
          <a:p>
            <a:pPr marL="0" indent="0">
              <a:buNone/>
            </a:pPr>
            <a:r>
              <a:rPr lang="en-US" dirty="0" smtClean="0"/>
              <a:t>Biblical Answers</a:t>
            </a:r>
          </a:p>
          <a:p>
            <a:pPr>
              <a:buFontTx/>
              <a:buChar char="-"/>
            </a:pPr>
            <a:r>
              <a:rPr lang="en-US" dirty="0" smtClean="0"/>
              <a:t>Man was created in the image of God </a:t>
            </a:r>
          </a:p>
          <a:p>
            <a:pPr lvl="1">
              <a:buFontTx/>
              <a:buChar char="-"/>
            </a:pPr>
            <a:r>
              <a:rPr lang="en-US" sz="3200" dirty="0" smtClean="0"/>
              <a:t>(Gen 1:27)</a:t>
            </a:r>
          </a:p>
          <a:p>
            <a:pPr>
              <a:buFontTx/>
              <a:buChar char="-"/>
            </a:pPr>
            <a:r>
              <a:rPr lang="en-US" dirty="0" smtClean="0"/>
              <a:t>Man was created very good</a:t>
            </a:r>
          </a:p>
          <a:p>
            <a:pPr lvl="1">
              <a:buFontTx/>
              <a:buChar char="-"/>
            </a:pPr>
            <a:r>
              <a:rPr lang="en-US" dirty="0" smtClean="0"/>
              <a:t> (Gen 1:31; Rom 1:18-20)</a:t>
            </a:r>
          </a:p>
          <a:p>
            <a:pPr>
              <a:buFontTx/>
              <a:buChar char="-"/>
            </a:pPr>
            <a:r>
              <a:rPr lang="en-US" dirty="0" smtClean="0"/>
              <a:t>Man became corrupted and sinful</a:t>
            </a:r>
          </a:p>
          <a:p>
            <a:pPr lvl="1">
              <a:buFontTx/>
              <a:buChar char="-"/>
            </a:pPr>
            <a:r>
              <a:rPr lang="en-US" dirty="0" smtClean="0"/>
              <a:t>(Gen 3; Romans 1:21-32; 5:12-21)</a:t>
            </a:r>
          </a:p>
          <a:p>
            <a:pPr>
              <a:buFontTx/>
              <a:buChar char="-"/>
            </a:pPr>
            <a:r>
              <a:rPr lang="en-US" dirty="0" smtClean="0"/>
              <a:t>Natural desires untrustworthy, but God’s word is trustworthy</a:t>
            </a:r>
          </a:p>
          <a:p>
            <a:pPr lvl="1">
              <a:buFontTx/>
              <a:buChar char="-"/>
            </a:pPr>
            <a:r>
              <a:rPr lang="en-US" dirty="0" smtClean="0"/>
              <a:t>(Gal 5:cf16, 2 Tim 3:16-17)</a:t>
            </a:r>
          </a:p>
          <a:p>
            <a:pPr marL="0" indent="0">
              <a:buNone/>
            </a:pPr>
            <a:endParaRPr lang="en-US" dirty="0" smtClean="0"/>
          </a:p>
          <a:p>
            <a:pPr>
              <a:buFontTx/>
              <a:buChar char="-"/>
            </a:pPr>
            <a:endParaRPr lang="en-US" dirty="0" smtClean="0"/>
          </a:p>
        </p:txBody>
      </p:sp>
    </p:spTree>
    <p:extLst>
      <p:ext uri="{BB962C8B-B14F-4D97-AF65-F5344CB8AC3E}">
        <p14:creationId xmlns:p14="http://schemas.microsoft.com/office/powerpoint/2010/main" val="20956524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Morality?</a:t>
            </a:r>
            <a:endParaRPr lang="en-US" dirty="0"/>
          </a:p>
        </p:txBody>
      </p:sp>
      <p:sp>
        <p:nvSpPr>
          <p:cNvPr id="3" name="Content Placeholder 2"/>
          <p:cNvSpPr>
            <a:spLocks noGrp="1"/>
          </p:cNvSpPr>
          <p:nvPr>
            <p:ph idx="1"/>
          </p:nvPr>
        </p:nvSpPr>
        <p:spPr/>
        <p:txBody>
          <a:bodyPr/>
          <a:lstStyle/>
          <a:p>
            <a:pPr marL="0" indent="0">
              <a:buNone/>
            </a:pPr>
            <a:r>
              <a:rPr lang="en-US" dirty="0" smtClean="0"/>
              <a:t>Logical Answers</a:t>
            </a:r>
          </a:p>
          <a:p>
            <a:pPr>
              <a:buFontTx/>
              <a:buChar char="-"/>
            </a:pPr>
            <a:r>
              <a:rPr lang="en-US" dirty="0" smtClean="0"/>
              <a:t>God determines what is Good.</a:t>
            </a:r>
          </a:p>
          <a:p>
            <a:pPr>
              <a:buFontTx/>
              <a:buChar char="-"/>
            </a:pPr>
            <a:r>
              <a:rPr lang="en-US" dirty="0" smtClean="0"/>
              <a:t>Morality is learned, though it is objective. </a:t>
            </a:r>
          </a:p>
          <a:p>
            <a:pPr>
              <a:buFontTx/>
              <a:buChar char="-"/>
            </a:pPr>
            <a:r>
              <a:rPr lang="en-US" dirty="0" smtClean="0"/>
              <a:t>Men are basically selfish.</a:t>
            </a:r>
          </a:p>
          <a:p>
            <a:pPr>
              <a:buFontTx/>
              <a:buChar char="-"/>
            </a:pPr>
            <a:r>
              <a:rPr lang="en-US" dirty="0" smtClean="0"/>
              <a:t>God enables men to live morally. </a:t>
            </a:r>
          </a:p>
          <a:p>
            <a:pPr>
              <a:buFontTx/>
              <a:buChar char="-"/>
            </a:pPr>
            <a:endParaRPr lang="en-US" dirty="0" smtClean="0"/>
          </a:p>
          <a:p>
            <a:pPr>
              <a:buFontTx/>
              <a:buChar char="-"/>
            </a:pPr>
            <a:endParaRPr lang="en-US" dirty="0" smtClean="0"/>
          </a:p>
          <a:p>
            <a:pPr marL="0" indent="0">
              <a:buNone/>
            </a:pPr>
            <a:endParaRPr lang="en-US" dirty="0"/>
          </a:p>
        </p:txBody>
      </p:sp>
    </p:spTree>
    <p:extLst>
      <p:ext uri="{BB962C8B-B14F-4D97-AF65-F5344CB8AC3E}">
        <p14:creationId xmlns:p14="http://schemas.microsoft.com/office/powerpoint/2010/main" val="27740577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Morality?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Logical Answers</a:t>
            </a:r>
          </a:p>
          <a:p>
            <a:pPr marL="0" indent="0">
              <a:buNone/>
            </a:pPr>
            <a:r>
              <a:rPr lang="en-US" dirty="0" smtClean="0"/>
              <a:t>“ Human beings, all over the earth, have this curious idea that they ought to behave in a certain way, and they cannot really get rid of it, but they do not in fact behave in that way. They know the Law of Nature (Morality); they break it. These two facts are the foundation of all clear thinking about ourselves and the universe in which we live.”</a:t>
            </a:r>
          </a:p>
          <a:p>
            <a:pPr marL="0" indent="0">
              <a:buNone/>
            </a:pPr>
            <a:r>
              <a:rPr lang="en-US" dirty="0"/>
              <a:t>	</a:t>
            </a:r>
            <a:r>
              <a:rPr lang="en-US" dirty="0" smtClean="0"/>
              <a:t>					</a:t>
            </a:r>
            <a:r>
              <a:rPr lang="en-US" dirty="0"/>
              <a:t> </a:t>
            </a:r>
            <a:r>
              <a:rPr lang="en-US" dirty="0" smtClean="0"/>
              <a:t>	- C.S. Lewis, </a:t>
            </a:r>
            <a:r>
              <a:rPr lang="en-US" i="1" dirty="0" smtClean="0"/>
              <a:t>Mere Christianity</a:t>
            </a:r>
            <a:endParaRPr lang="en-US" dirty="0" smtClean="0"/>
          </a:p>
        </p:txBody>
      </p:sp>
    </p:spTree>
    <p:extLst>
      <p:ext uri="{BB962C8B-B14F-4D97-AF65-F5344CB8AC3E}">
        <p14:creationId xmlns:p14="http://schemas.microsoft.com/office/powerpoint/2010/main" val="92317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Study</a:t>
            </a:r>
            <a:endParaRPr lang="en-US" dirty="0"/>
          </a:p>
        </p:txBody>
      </p:sp>
      <p:sp>
        <p:nvSpPr>
          <p:cNvPr id="3" name="Content Placeholder 2"/>
          <p:cNvSpPr>
            <a:spLocks noGrp="1"/>
          </p:cNvSpPr>
          <p:nvPr>
            <p:ph idx="1"/>
          </p:nvPr>
        </p:nvSpPr>
        <p:spPr>
          <a:xfrm>
            <a:off x="457200" y="1312333"/>
            <a:ext cx="8229600" cy="5348111"/>
          </a:xfrm>
        </p:spPr>
        <p:txBody>
          <a:bodyPr>
            <a:normAutofit fontScale="77500" lnSpcReduction="20000"/>
          </a:bodyPr>
          <a:lstStyle/>
          <a:p>
            <a:pPr marL="0" indent="0">
              <a:buNone/>
            </a:pPr>
            <a:r>
              <a:rPr lang="en-US" dirty="0" smtClean="0"/>
              <a:t>What is Truth?</a:t>
            </a:r>
          </a:p>
          <a:p>
            <a:pPr>
              <a:buFontTx/>
              <a:buChar char="-"/>
            </a:pPr>
            <a:r>
              <a:rPr lang="en-US" i="1" dirty="0" smtClean="0"/>
              <a:t>Unshakable Foundations </a:t>
            </a:r>
            <a:r>
              <a:rPr lang="en-US" dirty="0" smtClean="0"/>
              <a:t>by Norman </a:t>
            </a:r>
            <a:r>
              <a:rPr lang="en-US" dirty="0" err="1" smtClean="0"/>
              <a:t>Geisler</a:t>
            </a:r>
            <a:r>
              <a:rPr lang="en-US" dirty="0" smtClean="0"/>
              <a:t> and Peter </a:t>
            </a:r>
            <a:r>
              <a:rPr lang="en-US" dirty="0" err="1"/>
              <a:t>B</a:t>
            </a:r>
            <a:r>
              <a:rPr lang="en-US" dirty="0" err="1" smtClean="0"/>
              <a:t>occhino</a:t>
            </a:r>
            <a:endParaRPr lang="en-US" dirty="0" smtClean="0"/>
          </a:p>
          <a:p>
            <a:pPr>
              <a:buFontTx/>
              <a:buChar char="-"/>
            </a:pPr>
            <a:r>
              <a:rPr lang="en-US" i="1" dirty="0" smtClean="0"/>
              <a:t>Confident Faith</a:t>
            </a:r>
            <a:r>
              <a:rPr lang="en-US" dirty="0" smtClean="0"/>
              <a:t> by Mark </a:t>
            </a:r>
            <a:r>
              <a:rPr lang="en-US" dirty="0" err="1" smtClean="0"/>
              <a:t>Mittelberg</a:t>
            </a:r>
            <a:endParaRPr lang="en-US" dirty="0" smtClean="0"/>
          </a:p>
          <a:p>
            <a:pPr>
              <a:buFontTx/>
              <a:buChar char="-"/>
            </a:pPr>
            <a:r>
              <a:rPr lang="en-US" i="1" dirty="0" smtClean="0"/>
              <a:t>A History of Western Philosophy and Theology </a:t>
            </a:r>
            <a:r>
              <a:rPr lang="en-US" dirty="0" smtClean="0"/>
              <a:t>by John Frame</a:t>
            </a:r>
          </a:p>
          <a:p>
            <a:pPr>
              <a:buFontTx/>
              <a:buChar char="-"/>
            </a:pPr>
            <a:r>
              <a:rPr lang="en-US" i="1" dirty="0" smtClean="0"/>
              <a:t>The Defense of the Faith </a:t>
            </a:r>
            <a:r>
              <a:rPr lang="en-US" dirty="0" smtClean="0"/>
              <a:t>by Cornelius Van </a:t>
            </a:r>
            <a:r>
              <a:rPr lang="en-US" dirty="0" err="1" smtClean="0"/>
              <a:t>Til</a:t>
            </a:r>
            <a:endParaRPr lang="en-US" dirty="0" smtClean="0"/>
          </a:p>
          <a:p>
            <a:pPr>
              <a:buFontTx/>
              <a:buChar char="-"/>
            </a:pPr>
            <a:r>
              <a:rPr lang="en-US" i="1" dirty="0" smtClean="0"/>
              <a:t>Warranted Christian Belief</a:t>
            </a:r>
            <a:r>
              <a:rPr lang="en-US" dirty="0" smtClean="0"/>
              <a:t> by Alvin </a:t>
            </a:r>
            <a:r>
              <a:rPr lang="en-US" dirty="0" err="1" smtClean="0"/>
              <a:t>Plantinga</a:t>
            </a:r>
            <a:endParaRPr lang="en-US" dirty="0" smtClean="0"/>
          </a:p>
          <a:p>
            <a:pPr>
              <a:buFontTx/>
              <a:buChar char="-"/>
            </a:pPr>
            <a:r>
              <a:rPr lang="en-US" i="1" dirty="0" smtClean="0"/>
              <a:t>Total Truth</a:t>
            </a:r>
            <a:r>
              <a:rPr lang="en-US" dirty="0" smtClean="0"/>
              <a:t> by Nancy </a:t>
            </a:r>
            <a:r>
              <a:rPr lang="en-US" dirty="0" err="1" smtClean="0"/>
              <a:t>Pearcey</a:t>
            </a:r>
            <a:endParaRPr lang="en-US" i="1" dirty="0" smtClean="0"/>
          </a:p>
          <a:p>
            <a:pPr marL="0" indent="0">
              <a:buNone/>
            </a:pPr>
            <a:r>
              <a:rPr lang="en-US" dirty="0" smtClean="0"/>
              <a:t>What is Morality?</a:t>
            </a:r>
          </a:p>
          <a:p>
            <a:pPr>
              <a:buFontTx/>
              <a:buChar char="-"/>
            </a:pPr>
            <a:r>
              <a:rPr lang="en-US" i="1" dirty="0" smtClean="0"/>
              <a:t>Mere Christianity </a:t>
            </a:r>
            <a:r>
              <a:rPr lang="en-US" dirty="0" smtClean="0"/>
              <a:t>by C.S. Lewis</a:t>
            </a:r>
          </a:p>
          <a:p>
            <a:pPr>
              <a:buFontTx/>
              <a:buChar char="-"/>
            </a:pPr>
            <a:r>
              <a:rPr lang="en-US" i="1" dirty="0" smtClean="0"/>
              <a:t>How Should We Then Live? </a:t>
            </a:r>
            <a:r>
              <a:rPr lang="en-US" dirty="0" smtClean="0"/>
              <a:t>by Francis Schaeffer</a:t>
            </a:r>
          </a:p>
          <a:p>
            <a:pPr>
              <a:buFontTx/>
              <a:buChar char="-"/>
            </a:pPr>
            <a:r>
              <a:rPr lang="en-US" i="1" dirty="0" smtClean="0"/>
              <a:t>Christian Ethics </a:t>
            </a:r>
            <a:r>
              <a:rPr lang="en-US" dirty="0" smtClean="0"/>
              <a:t>by Norman </a:t>
            </a:r>
            <a:r>
              <a:rPr lang="en-US" dirty="0" err="1" smtClean="0"/>
              <a:t>Geisler</a:t>
            </a:r>
            <a:endParaRPr lang="en-US" dirty="0" smtClean="0"/>
          </a:p>
          <a:p>
            <a:pPr>
              <a:buFontTx/>
              <a:buChar char="-"/>
            </a:pPr>
            <a:r>
              <a:rPr lang="en-US" i="1" dirty="0" smtClean="0"/>
              <a:t>Saving Leonardo </a:t>
            </a:r>
            <a:r>
              <a:rPr lang="en-US" dirty="0" smtClean="0"/>
              <a:t>by Nancy </a:t>
            </a:r>
            <a:r>
              <a:rPr lang="en-US" dirty="0" err="1" smtClean="0"/>
              <a:t>Pearcey</a:t>
            </a:r>
            <a:endParaRPr lang="en-US" dirty="0" smtClean="0"/>
          </a:p>
          <a:p>
            <a:pPr>
              <a:buFontTx/>
              <a:buChar char="-"/>
            </a:pPr>
            <a:r>
              <a:rPr lang="en-US" i="1" dirty="0" smtClean="0"/>
              <a:t>Christianity for Modern Pagans </a:t>
            </a:r>
            <a:r>
              <a:rPr lang="en-US" dirty="0" smtClean="0"/>
              <a:t>by Peter </a:t>
            </a:r>
            <a:r>
              <a:rPr lang="en-US" dirty="0" err="1" smtClean="0"/>
              <a:t>Kreeft</a:t>
            </a:r>
            <a:endParaRPr lang="en-US" i="1" dirty="0"/>
          </a:p>
          <a:p>
            <a:pPr>
              <a:buFontTx/>
              <a:buChar char="-"/>
            </a:pPr>
            <a:endParaRPr lang="en-US" i="1" dirty="0" smtClean="0"/>
          </a:p>
          <a:p>
            <a:pPr marL="0" indent="0">
              <a:buNone/>
            </a:pPr>
            <a:endParaRPr lang="en-US" dirty="0"/>
          </a:p>
        </p:txBody>
      </p:sp>
    </p:spTree>
    <p:extLst>
      <p:ext uri="{BB962C8B-B14F-4D97-AF65-F5344CB8AC3E}">
        <p14:creationId xmlns:p14="http://schemas.microsoft.com/office/powerpoint/2010/main" val="4052249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426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pPr marL="571500" indent="-571500">
              <a:buFont typeface="+mj-lt"/>
              <a:buAutoNum type="romanUcPeriod"/>
            </a:pPr>
            <a:r>
              <a:rPr lang="en-US" dirty="0" smtClean="0"/>
              <a:t>What is Truth?</a:t>
            </a:r>
          </a:p>
          <a:p>
            <a:pPr marL="971550" lvl="1" indent="-571500">
              <a:buFont typeface="+mj-lt"/>
              <a:buAutoNum type="alphaLcPeriod"/>
            </a:pPr>
            <a:r>
              <a:rPr lang="en-US" dirty="0" smtClean="0"/>
              <a:t>Common Answers</a:t>
            </a:r>
          </a:p>
          <a:p>
            <a:pPr marL="971550" lvl="1" indent="-571500">
              <a:buFont typeface="+mj-lt"/>
              <a:buAutoNum type="alphaLcPeriod"/>
            </a:pPr>
            <a:r>
              <a:rPr lang="en-US" dirty="0" smtClean="0"/>
              <a:t>Biblical Answers</a:t>
            </a:r>
          </a:p>
          <a:p>
            <a:pPr marL="971550" lvl="1" indent="-571500">
              <a:buFont typeface="+mj-lt"/>
              <a:buAutoNum type="alphaLcPeriod"/>
            </a:pPr>
            <a:r>
              <a:rPr lang="en-US" dirty="0" smtClean="0"/>
              <a:t>Logical Answers</a:t>
            </a:r>
          </a:p>
          <a:p>
            <a:pPr marL="571500" indent="-571500">
              <a:buFont typeface="+mj-lt"/>
              <a:buAutoNum type="romanUcPeriod"/>
            </a:pPr>
            <a:r>
              <a:rPr lang="en-US" dirty="0" smtClean="0"/>
              <a:t>What is Morality?</a:t>
            </a:r>
          </a:p>
          <a:p>
            <a:pPr marL="971550" lvl="1" indent="-571500">
              <a:buFont typeface="+mj-lt"/>
              <a:buAutoNum type="alphaLcPeriod"/>
            </a:pPr>
            <a:r>
              <a:rPr lang="en-US" dirty="0" smtClean="0"/>
              <a:t>Common Answers</a:t>
            </a:r>
          </a:p>
          <a:p>
            <a:pPr marL="971550" lvl="1" indent="-571500">
              <a:buFont typeface="+mj-lt"/>
              <a:buAutoNum type="alphaLcPeriod"/>
            </a:pPr>
            <a:r>
              <a:rPr lang="en-US" dirty="0" smtClean="0"/>
              <a:t>Biblical Answers</a:t>
            </a:r>
          </a:p>
          <a:p>
            <a:pPr marL="971550" lvl="1" indent="-571500">
              <a:buFont typeface="+mj-lt"/>
              <a:buAutoNum type="alphaLcPeriod"/>
            </a:pPr>
            <a:r>
              <a:rPr lang="en-US" dirty="0" smtClean="0"/>
              <a:t>Logical Answers</a:t>
            </a:r>
          </a:p>
          <a:p>
            <a:pPr marL="571500" indent="-571500">
              <a:buFont typeface="+mj-lt"/>
              <a:buAutoNum type="romanUcPeriod"/>
            </a:pPr>
            <a:r>
              <a:rPr lang="en-US" dirty="0" smtClean="0"/>
              <a:t>Further Study</a:t>
            </a:r>
          </a:p>
          <a:p>
            <a:pPr marL="0" indent="0">
              <a:buNone/>
            </a:pPr>
            <a:endParaRPr lang="en-US" dirty="0"/>
          </a:p>
        </p:txBody>
      </p:sp>
    </p:spTree>
    <p:extLst>
      <p:ext uri="{BB962C8B-B14F-4D97-AF65-F5344CB8AC3E}">
        <p14:creationId xmlns:p14="http://schemas.microsoft.com/office/powerpoint/2010/main" val="17677927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Truth?</a:t>
            </a:r>
            <a:endParaRPr lang="en-US" dirty="0"/>
          </a:p>
        </p:txBody>
      </p:sp>
      <p:sp>
        <p:nvSpPr>
          <p:cNvPr id="3" name="Content Placeholder 2"/>
          <p:cNvSpPr>
            <a:spLocks noGrp="1"/>
          </p:cNvSpPr>
          <p:nvPr>
            <p:ph idx="1"/>
          </p:nvPr>
        </p:nvSpPr>
        <p:spPr/>
        <p:txBody>
          <a:bodyPr/>
          <a:lstStyle/>
          <a:p>
            <a:pPr>
              <a:buFontTx/>
              <a:buChar char="-"/>
            </a:pPr>
            <a:r>
              <a:rPr lang="en-US" dirty="0" smtClean="0"/>
              <a:t>Relative or Absolute/Universal?</a:t>
            </a:r>
          </a:p>
          <a:p>
            <a:pPr>
              <a:buFontTx/>
              <a:buChar char="-"/>
            </a:pPr>
            <a:r>
              <a:rPr lang="en-US" dirty="0" smtClean="0"/>
              <a:t>Knowable or Unknowable?</a:t>
            </a:r>
          </a:p>
          <a:p>
            <a:pPr>
              <a:buFontTx/>
              <a:buChar char="-"/>
            </a:pPr>
            <a:r>
              <a:rPr lang="en-US" dirty="0" smtClean="0"/>
              <a:t>Innate or Taught?</a:t>
            </a:r>
          </a:p>
          <a:p>
            <a:pPr>
              <a:buFontTx/>
              <a:buChar char="-"/>
            </a:pPr>
            <a:r>
              <a:rPr lang="en-US" dirty="0" smtClean="0"/>
              <a:t>Static or Changing?</a:t>
            </a:r>
          </a:p>
          <a:p>
            <a:pPr marL="0" indent="0">
              <a:buNone/>
            </a:pPr>
            <a:endParaRPr lang="en-US" dirty="0" smtClean="0"/>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27341499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Truth?</a:t>
            </a:r>
            <a:endParaRPr lang="en-US" dirty="0"/>
          </a:p>
        </p:txBody>
      </p:sp>
      <p:sp>
        <p:nvSpPr>
          <p:cNvPr id="3" name="Content Placeholder 2"/>
          <p:cNvSpPr>
            <a:spLocks noGrp="1"/>
          </p:cNvSpPr>
          <p:nvPr>
            <p:ph idx="1"/>
          </p:nvPr>
        </p:nvSpPr>
        <p:spPr/>
        <p:txBody>
          <a:bodyPr/>
          <a:lstStyle/>
          <a:p>
            <a:pPr marL="0" indent="0">
              <a:buNone/>
            </a:pPr>
            <a:r>
              <a:rPr lang="en-US" dirty="0" smtClean="0"/>
              <a:t>Common Answers</a:t>
            </a:r>
          </a:p>
          <a:p>
            <a:pPr>
              <a:buFontTx/>
              <a:buChar char="-"/>
            </a:pPr>
            <a:r>
              <a:rPr lang="en-US" dirty="0" smtClean="0"/>
              <a:t>Pragmatism (Truth is what works)</a:t>
            </a:r>
          </a:p>
          <a:p>
            <a:pPr>
              <a:buFontTx/>
              <a:buChar char="-"/>
            </a:pPr>
            <a:r>
              <a:rPr lang="en-US" dirty="0" smtClean="0"/>
              <a:t>Relativism (Truth is up to the individual)</a:t>
            </a:r>
          </a:p>
          <a:p>
            <a:pPr>
              <a:buFontTx/>
              <a:buChar char="-"/>
            </a:pPr>
            <a:r>
              <a:rPr lang="en-US" dirty="0" smtClean="0"/>
              <a:t>Correspondence Theory (Truth is what corresponds to reality)</a:t>
            </a:r>
          </a:p>
          <a:p>
            <a:pPr>
              <a:buFontTx/>
              <a:buChar char="-"/>
            </a:pPr>
            <a:r>
              <a:rPr lang="en-US" dirty="0" smtClean="0"/>
              <a:t>Consensus Theory (Truth is what the most people agree on)</a:t>
            </a:r>
            <a:endParaRPr lang="en-US" dirty="0"/>
          </a:p>
        </p:txBody>
      </p:sp>
    </p:spTree>
    <p:extLst>
      <p:ext uri="{BB962C8B-B14F-4D97-AF65-F5344CB8AC3E}">
        <p14:creationId xmlns:p14="http://schemas.microsoft.com/office/powerpoint/2010/main" val="1050695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Truth?</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Biblical Answers</a:t>
            </a:r>
          </a:p>
          <a:p>
            <a:pPr>
              <a:buFontTx/>
              <a:buChar char="-"/>
            </a:pPr>
            <a:r>
              <a:rPr lang="en-US" dirty="0" smtClean="0"/>
              <a:t>Psalm 119:142, 160</a:t>
            </a:r>
          </a:p>
          <a:p>
            <a:pPr>
              <a:buFontTx/>
              <a:buChar char="-"/>
            </a:pPr>
            <a:r>
              <a:rPr lang="en-US" dirty="0" smtClean="0"/>
              <a:t>Proverbs 16:13</a:t>
            </a:r>
          </a:p>
          <a:p>
            <a:pPr>
              <a:buFontTx/>
              <a:buChar char="-"/>
            </a:pPr>
            <a:r>
              <a:rPr lang="en-US" dirty="0"/>
              <a:t>John </a:t>
            </a:r>
            <a:r>
              <a:rPr lang="el-GR" dirty="0"/>
              <a:t>1</a:t>
            </a:r>
            <a:r>
              <a:rPr lang="en-US" dirty="0"/>
              <a:t>:14, </a:t>
            </a:r>
            <a:r>
              <a:rPr lang="en-US" dirty="0" smtClean="0"/>
              <a:t>17</a:t>
            </a:r>
          </a:p>
          <a:p>
            <a:pPr>
              <a:buFontTx/>
              <a:buChar char="-"/>
            </a:pPr>
            <a:r>
              <a:rPr lang="en-US" dirty="0"/>
              <a:t>Titus 1:1-2</a:t>
            </a:r>
          </a:p>
          <a:p>
            <a:pPr>
              <a:buFontTx/>
              <a:buChar char="-"/>
            </a:pPr>
            <a:r>
              <a:rPr lang="en-US" dirty="0"/>
              <a:t>Ephesians 1:13-14; 6:14</a:t>
            </a:r>
          </a:p>
          <a:p>
            <a:pPr>
              <a:buFontTx/>
              <a:buChar char="-"/>
            </a:pPr>
            <a:r>
              <a:rPr lang="en-US" dirty="0"/>
              <a:t>2 Timothy 2:15</a:t>
            </a:r>
          </a:p>
          <a:p>
            <a:pPr>
              <a:buFontTx/>
              <a:buChar char="-"/>
            </a:pPr>
            <a:r>
              <a:rPr lang="en-US" dirty="0"/>
              <a:t>1 John 1:8; 3:18</a:t>
            </a:r>
          </a:p>
          <a:p>
            <a:pPr>
              <a:buFontTx/>
              <a:buChar char="-"/>
            </a:pPr>
            <a:r>
              <a:rPr lang="en-US" dirty="0"/>
              <a:t>3 John 3-4</a:t>
            </a:r>
          </a:p>
          <a:p>
            <a:pPr>
              <a:buFontTx/>
              <a:buChar char="-"/>
            </a:pPr>
            <a:endParaRPr lang="en-US" dirty="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marL="0" indent="0">
              <a:buNone/>
            </a:pPr>
            <a:endParaRPr lang="en-US" dirty="0"/>
          </a:p>
        </p:txBody>
      </p:sp>
    </p:spTree>
    <p:extLst>
      <p:ext uri="{BB962C8B-B14F-4D97-AF65-F5344CB8AC3E}">
        <p14:creationId xmlns:p14="http://schemas.microsoft.com/office/powerpoint/2010/main" val="30658197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Truth?</a:t>
            </a:r>
            <a:endParaRPr lang="en-US" dirty="0"/>
          </a:p>
        </p:txBody>
      </p:sp>
      <p:sp>
        <p:nvSpPr>
          <p:cNvPr id="3" name="Content Placeholder 2"/>
          <p:cNvSpPr>
            <a:spLocks noGrp="1"/>
          </p:cNvSpPr>
          <p:nvPr>
            <p:ph idx="1"/>
          </p:nvPr>
        </p:nvSpPr>
        <p:spPr>
          <a:xfrm>
            <a:off x="457200" y="1298222"/>
            <a:ext cx="8229600" cy="5277556"/>
          </a:xfrm>
        </p:spPr>
        <p:txBody>
          <a:bodyPr>
            <a:normAutofit fontScale="85000" lnSpcReduction="10000"/>
          </a:bodyPr>
          <a:lstStyle/>
          <a:p>
            <a:pPr marL="0" indent="0">
              <a:buNone/>
            </a:pPr>
            <a:r>
              <a:rPr lang="en-US" dirty="0" smtClean="0"/>
              <a:t>Biblical Answers</a:t>
            </a:r>
          </a:p>
          <a:p>
            <a:pPr>
              <a:buFontTx/>
              <a:buChar char="-"/>
            </a:pPr>
            <a:r>
              <a:rPr lang="en-US" dirty="0" smtClean="0"/>
              <a:t>John 14-</a:t>
            </a:r>
            <a:r>
              <a:rPr lang="el-GR" dirty="0" smtClean="0"/>
              <a:t>1</a:t>
            </a:r>
            <a:r>
              <a:rPr lang="en-US" dirty="0" smtClean="0"/>
              <a:t>8</a:t>
            </a:r>
          </a:p>
          <a:p>
            <a:pPr lvl="1">
              <a:buFontTx/>
              <a:buChar char="-"/>
            </a:pPr>
            <a:r>
              <a:rPr lang="en-US" dirty="0" smtClean="0"/>
              <a:t>14:</a:t>
            </a:r>
            <a:r>
              <a:rPr lang="en-US" dirty="0"/>
              <a:t>6 Jesus said to him, “I am the way, and the truth, and the life. No one comes to the Father except through me</a:t>
            </a:r>
            <a:r>
              <a:rPr lang="en-US" dirty="0" smtClean="0"/>
              <a:t>.”</a:t>
            </a:r>
          </a:p>
          <a:p>
            <a:pPr lvl="1">
              <a:buFontTx/>
              <a:buChar char="-"/>
            </a:pPr>
            <a:r>
              <a:rPr lang="en-US" dirty="0"/>
              <a:t>14:16-17 And I will ask the Father, and he will give you another Helper, to be with you forever, even the Spirit of truth, whom the world cannot receive, because it neither sees him nor knows him. You know him, for he dwells with you and will be in you.</a:t>
            </a:r>
            <a:endParaRPr lang="en-US" dirty="0" smtClean="0"/>
          </a:p>
          <a:p>
            <a:pPr lvl="1">
              <a:buFontTx/>
              <a:buChar char="-"/>
            </a:pPr>
            <a:r>
              <a:rPr lang="en-US" dirty="0" smtClean="0"/>
              <a:t>16</a:t>
            </a:r>
            <a:r>
              <a:rPr lang="en-US" dirty="0"/>
              <a:t>:13 When the Spirit of truth comes, he will guide you into all the truth, for he will not speak on his own authority, but whatever he hears he will </a:t>
            </a:r>
            <a:r>
              <a:rPr lang="en-US" dirty="0" smtClean="0"/>
              <a:t>speak</a:t>
            </a:r>
          </a:p>
          <a:p>
            <a:pPr lvl="1">
              <a:buFontTx/>
              <a:buChar char="-"/>
            </a:pPr>
            <a:r>
              <a:rPr lang="en-US" dirty="0" smtClean="0"/>
              <a:t>17:17 Sanctify them in truth, your word is truth.</a:t>
            </a:r>
          </a:p>
          <a:p>
            <a:pPr lvl="1">
              <a:buFontTx/>
              <a:buChar char="-"/>
            </a:pPr>
            <a:r>
              <a:rPr lang="en-US" dirty="0" smtClean="0"/>
              <a:t>18:38 Pilate said to him, “What is truth?”</a:t>
            </a:r>
          </a:p>
          <a:p>
            <a:pPr lvl="1">
              <a:buFontTx/>
              <a:buChar char="-"/>
            </a:pPr>
            <a:endParaRPr lang="en-US" dirty="0" smtClean="0"/>
          </a:p>
          <a:p>
            <a:pPr marL="0" indent="0">
              <a:buNone/>
            </a:pPr>
            <a:endParaRPr lang="en-US" dirty="0"/>
          </a:p>
        </p:txBody>
      </p:sp>
    </p:spTree>
    <p:extLst>
      <p:ext uri="{BB962C8B-B14F-4D97-AF65-F5344CB8AC3E}">
        <p14:creationId xmlns:p14="http://schemas.microsoft.com/office/powerpoint/2010/main" val="10755924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Truth?</a:t>
            </a:r>
            <a:endParaRPr lang="en-US" dirty="0"/>
          </a:p>
        </p:txBody>
      </p:sp>
      <p:sp>
        <p:nvSpPr>
          <p:cNvPr id="3" name="Content Placeholder 2"/>
          <p:cNvSpPr>
            <a:spLocks noGrp="1"/>
          </p:cNvSpPr>
          <p:nvPr>
            <p:ph idx="1"/>
          </p:nvPr>
        </p:nvSpPr>
        <p:spPr/>
        <p:txBody>
          <a:bodyPr/>
          <a:lstStyle/>
          <a:p>
            <a:pPr marL="0" indent="0">
              <a:buNone/>
            </a:pPr>
            <a:r>
              <a:rPr lang="en-US" dirty="0" smtClean="0"/>
              <a:t>Biblical Answers</a:t>
            </a:r>
          </a:p>
          <a:p>
            <a:pPr>
              <a:buFontTx/>
              <a:buChar char="-"/>
            </a:pPr>
            <a:r>
              <a:rPr lang="en-US" dirty="0" smtClean="0"/>
              <a:t>Truth comes from GOD.</a:t>
            </a:r>
          </a:p>
          <a:p>
            <a:pPr>
              <a:buFontTx/>
              <a:buChar char="-"/>
            </a:pPr>
            <a:r>
              <a:rPr lang="en-US" dirty="0" smtClean="0"/>
              <a:t>Truth is the gospel.</a:t>
            </a:r>
          </a:p>
          <a:p>
            <a:pPr>
              <a:buFontTx/>
              <a:buChar char="-"/>
            </a:pPr>
            <a:r>
              <a:rPr lang="en-US" dirty="0" smtClean="0"/>
              <a:t>Truth is what corresponds to reality.</a:t>
            </a:r>
          </a:p>
          <a:p>
            <a:pPr>
              <a:buFontTx/>
              <a:buChar char="-"/>
            </a:pPr>
            <a:r>
              <a:rPr lang="en-US" dirty="0" smtClean="0"/>
              <a:t>Truth is intrinsically moral.</a:t>
            </a:r>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37729578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Truth?</a:t>
            </a:r>
            <a:endParaRPr lang="en-US" dirty="0"/>
          </a:p>
        </p:txBody>
      </p:sp>
      <p:sp>
        <p:nvSpPr>
          <p:cNvPr id="3" name="Content Placeholder 2"/>
          <p:cNvSpPr>
            <a:spLocks noGrp="1"/>
          </p:cNvSpPr>
          <p:nvPr>
            <p:ph idx="1"/>
          </p:nvPr>
        </p:nvSpPr>
        <p:spPr/>
        <p:txBody>
          <a:bodyPr/>
          <a:lstStyle/>
          <a:p>
            <a:pPr marL="0" indent="0">
              <a:buNone/>
            </a:pPr>
            <a:r>
              <a:rPr lang="en-US" dirty="0" smtClean="0"/>
              <a:t>Logical Answers</a:t>
            </a:r>
          </a:p>
          <a:p>
            <a:pPr>
              <a:buFontTx/>
              <a:buChar char="-"/>
            </a:pPr>
            <a:r>
              <a:rPr lang="en-US" dirty="0" smtClean="0"/>
              <a:t>“</a:t>
            </a:r>
            <a:r>
              <a:rPr lang="en-US" dirty="0"/>
              <a:t>Truth is that which corresponds with reality, identifies things as they actually are, can never fail diminish change or be extinguished, must be able to be expressed in logical propositions, sourced in the God of the Bible, the author of all truth.” </a:t>
            </a:r>
            <a:r>
              <a:rPr lang="en-US" dirty="0" smtClean="0"/>
              <a:t>– Paul R. Shockley</a:t>
            </a:r>
          </a:p>
          <a:p>
            <a:pPr>
              <a:buFontTx/>
              <a:buChar char="-"/>
            </a:pPr>
            <a:endParaRPr lang="en-US" dirty="0" smtClean="0"/>
          </a:p>
          <a:p>
            <a:pPr marL="0" indent="0">
              <a:buNone/>
            </a:pPr>
            <a:endParaRPr lang="en-US" dirty="0"/>
          </a:p>
        </p:txBody>
      </p:sp>
    </p:spTree>
    <p:extLst>
      <p:ext uri="{BB962C8B-B14F-4D97-AF65-F5344CB8AC3E}">
        <p14:creationId xmlns:p14="http://schemas.microsoft.com/office/powerpoint/2010/main" val="31494936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Truth?</a:t>
            </a:r>
            <a:endParaRPr lang="en-US" dirty="0"/>
          </a:p>
        </p:txBody>
      </p:sp>
      <p:sp>
        <p:nvSpPr>
          <p:cNvPr id="3" name="Content Placeholder 2"/>
          <p:cNvSpPr>
            <a:spLocks noGrp="1"/>
          </p:cNvSpPr>
          <p:nvPr>
            <p:ph idx="1"/>
          </p:nvPr>
        </p:nvSpPr>
        <p:spPr/>
        <p:txBody>
          <a:bodyPr/>
          <a:lstStyle/>
          <a:p>
            <a:pPr marL="0" indent="0">
              <a:buNone/>
            </a:pPr>
            <a:r>
              <a:rPr lang="en-US" dirty="0" smtClean="0"/>
              <a:t>Logical Answers</a:t>
            </a:r>
          </a:p>
          <a:p>
            <a:pPr>
              <a:buFontTx/>
              <a:buChar char="-"/>
            </a:pPr>
            <a:r>
              <a:rPr lang="en-US" dirty="0" smtClean="0"/>
              <a:t>Some aspects of many theories</a:t>
            </a:r>
          </a:p>
          <a:p>
            <a:pPr>
              <a:buFontTx/>
              <a:buChar char="-"/>
            </a:pPr>
            <a:r>
              <a:rPr lang="en-US" dirty="0" smtClean="0"/>
              <a:t>Truth is not relative</a:t>
            </a:r>
          </a:p>
          <a:p>
            <a:pPr>
              <a:buFontTx/>
              <a:buChar char="-"/>
            </a:pPr>
            <a:r>
              <a:rPr lang="en-US" dirty="0" smtClean="0"/>
              <a:t>Truth is independently established by God</a:t>
            </a:r>
          </a:p>
          <a:p>
            <a:pPr>
              <a:buFontTx/>
              <a:buChar char="-"/>
            </a:pPr>
            <a:r>
              <a:rPr lang="en-US" dirty="0" smtClean="0"/>
              <a:t>Truth’s nature verses our perception? </a:t>
            </a:r>
          </a:p>
          <a:p>
            <a:pPr lvl="1">
              <a:buFontTx/>
              <a:buChar char="-"/>
            </a:pPr>
            <a:r>
              <a:rPr lang="en-US" dirty="0" smtClean="0">
                <a:hlinkClick r:id="rId2"/>
              </a:rPr>
              <a:t>Elephant example</a:t>
            </a:r>
            <a:endParaRPr lang="en-US" dirty="0"/>
          </a:p>
          <a:p>
            <a:pPr>
              <a:buFontTx/>
              <a:buChar char="-"/>
            </a:pPr>
            <a:r>
              <a:rPr lang="en-US" dirty="0" smtClean="0"/>
              <a:t>Thoughts?</a:t>
            </a:r>
          </a:p>
          <a:p>
            <a:pPr>
              <a:buFontTx/>
              <a:buChar char="-"/>
            </a:pPr>
            <a:endParaRPr lang="en-US" dirty="0" smtClean="0"/>
          </a:p>
          <a:p>
            <a:pPr>
              <a:buFontTx/>
              <a:buChar char="-"/>
            </a:pPr>
            <a:endParaRPr lang="en-US" dirty="0" smtClean="0"/>
          </a:p>
          <a:p>
            <a:pPr marL="0" indent="0">
              <a:buNone/>
            </a:pPr>
            <a:endParaRPr lang="en-US" dirty="0"/>
          </a:p>
        </p:txBody>
      </p:sp>
    </p:spTree>
    <p:extLst>
      <p:ext uri="{BB962C8B-B14F-4D97-AF65-F5344CB8AC3E}">
        <p14:creationId xmlns:p14="http://schemas.microsoft.com/office/powerpoint/2010/main" val="40279107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ater">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eyorange">
  <a:themeElements>
    <a:clrScheme name="Custom 2">
      <a:dk1>
        <a:srgbClr val="921F07"/>
      </a:dk1>
      <a:lt1>
        <a:sysClr val="window" lastClr="FFFFFF"/>
      </a:lt1>
      <a:dk2>
        <a:srgbClr val="000000"/>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ld and Grey">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59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water.thmx</Template>
  <TotalTime>567</TotalTime>
  <Words>869</Words>
  <Application>Microsoft Macintosh PowerPoint</Application>
  <PresentationFormat>On-screen Show (4:3)</PresentationFormat>
  <Paragraphs>123</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water</vt:lpstr>
      <vt:lpstr>greyorange</vt:lpstr>
      <vt:lpstr>Old and Grey</vt:lpstr>
      <vt:lpstr>Truth and Morality</vt:lpstr>
      <vt:lpstr>Outline</vt:lpstr>
      <vt:lpstr>What is Truth?</vt:lpstr>
      <vt:lpstr>What is Truth?</vt:lpstr>
      <vt:lpstr>What is Truth?</vt:lpstr>
      <vt:lpstr>What is Truth?</vt:lpstr>
      <vt:lpstr>What is Truth?</vt:lpstr>
      <vt:lpstr>What is Truth?</vt:lpstr>
      <vt:lpstr>What is Truth?</vt:lpstr>
      <vt:lpstr>What is Morality?</vt:lpstr>
      <vt:lpstr>What is Morality?</vt:lpstr>
      <vt:lpstr>What is Morality?</vt:lpstr>
      <vt:lpstr>What is Morality?</vt:lpstr>
      <vt:lpstr>What is Morality?</vt:lpstr>
      <vt:lpstr>Further Study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Truth and Morality</dc:title>
  <dc:creator>Stephen Curto</dc:creator>
  <cp:lastModifiedBy>Stephen Curto</cp:lastModifiedBy>
  <cp:revision>15</cp:revision>
  <dcterms:created xsi:type="dcterms:W3CDTF">2016-08-27T00:34:10Z</dcterms:created>
  <dcterms:modified xsi:type="dcterms:W3CDTF">2016-08-28T21:43:14Z</dcterms:modified>
</cp:coreProperties>
</file>