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3996" r:id="rId2"/>
    <p:sldMasterId id="2147484008" r:id="rId3"/>
    <p:sldMasterId id="214748403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944" y="2611685"/>
            <a:ext cx="7772400" cy="1470025"/>
          </a:xfrm>
        </p:spPr>
        <p:txBody>
          <a:bodyPr>
            <a:normAutofit/>
          </a:bodyPr>
          <a:lstStyle>
            <a:lvl1pPr>
              <a:defRPr sz="4800" b="1" i="1">
                <a:latin typeface="Apple Chancery"/>
                <a:cs typeface="Apple Chancer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1229" y="4228491"/>
            <a:ext cx="4514193" cy="1345398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Apple Chancery"/>
                <a:cs typeface="Apple Chancer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5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April 17,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April 17,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8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944" y="2466975"/>
            <a:ext cx="7772400" cy="147002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sdemona"/>
                <a:cs typeface="Desdemo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1229" y="3937000"/>
            <a:ext cx="4514193" cy="1875214"/>
          </a:xfrm>
        </p:spPr>
        <p:txBody>
          <a:bodyPr/>
          <a:lstStyle>
            <a:lvl1pPr marL="0" indent="0" algn="ctr">
              <a:buNone/>
              <a:defRPr b="0" cap="small" spc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ngLiU-ExtB"/>
                <a:ea typeface="MingLiU-ExtB"/>
                <a:cs typeface="MingLiU-ExtB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54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60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63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9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1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9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20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6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60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57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April 17,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2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April 17,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8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66" y="3494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9007" y="1840103"/>
            <a:ext cx="4514193" cy="39721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avoye LET Plain:1.0"/>
                <a:cs typeface="Savoye LET Plain:1.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60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63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99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11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9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2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63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62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57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2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8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64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12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26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53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87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7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99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1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9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78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April 17,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70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April 17,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1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2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5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9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8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ln>
            <a:solidFill>
              <a:schemeClr val="bg1">
                <a:lumMod val="8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pple Chancery"/>
          <a:ea typeface="+mj-ea"/>
          <a:cs typeface="Apple Chancer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ln>
            <a:solidFill>
              <a:schemeClr val="bg1">
                <a:lumMod val="7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pple Chancery"/>
          <a:ea typeface="+mn-ea"/>
          <a:cs typeface="Apple Chancer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ln>
            <a:solidFill>
              <a:schemeClr val="bg1">
                <a:lumMod val="7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pple Chancery"/>
          <a:ea typeface="+mn-ea"/>
          <a:cs typeface="Apple Chancer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ln>
            <a:solidFill>
              <a:schemeClr val="bg1">
                <a:lumMod val="7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pple Chancery"/>
          <a:ea typeface="+mn-ea"/>
          <a:cs typeface="Apple Chancer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ln>
            <a:solidFill>
              <a:schemeClr val="bg1">
                <a:lumMod val="7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pple Chancery"/>
          <a:ea typeface="+mn-ea"/>
          <a:cs typeface="Apple Chancer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ln>
            <a:solidFill>
              <a:schemeClr val="bg1">
                <a:lumMod val="7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pple Chancery"/>
          <a:ea typeface="+mn-ea"/>
          <a:cs typeface="Apple Chancer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96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17000"/>
                    </a14:imgEffect>
                    <a14:imgEffect>
                      <a14:brightnessContrast bright="-37000" contrast="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8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 cap="small">
          <a:ln>
            <a:solidFill>
              <a:schemeClr val="bg1">
                <a:lumMod val="85000"/>
              </a:schemeClr>
            </a:solidFill>
          </a:ln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Desdemona"/>
          <a:ea typeface="+mj-ea"/>
          <a:cs typeface="Desdemo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spc="0">
          <a:ln>
            <a:solidFill>
              <a:schemeClr val="tx1">
                <a:lumMod val="50000"/>
                <a:lumOff val="50000"/>
              </a:schemeClr>
            </a:solidFill>
          </a:ln>
          <a:noFill/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spc="0">
          <a:ln>
            <a:solidFill>
              <a:schemeClr val="tx1">
                <a:lumMod val="50000"/>
                <a:lumOff val="50000"/>
              </a:schemeClr>
            </a:solidFill>
          </a:ln>
          <a:noFill/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spc="0">
          <a:ln>
            <a:solidFill>
              <a:schemeClr val="tx1">
                <a:lumMod val="50000"/>
                <a:lumOff val="50000"/>
              </a:schemeClr>
            </a:solidFill>
          </a:ln>
          <a:noFill/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spc="0">
          <a:ln>
            <a:solidFill>
              <a:schemeClr val="tx1">
                <a:lumMod val="50000"/>
                <a:lumOff val="50000"/>
              </a:schemeClr>
            </a:solidFill>
          </a:ln>
          <a:noFill/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spc="0">
          <a:ln>
            <a:solidFill>
              <a:schemeClr val="tx1">
                <a:lumMod val="50000"/>
                <a:lumOff val="50000"/>
              </a:schemeClr>
            </a:solidFill>
          </a:ln>
          <a:noFill/>
          <a:effectLst>
            <a:outerShdw blurRad="50800" dist="38100" dir="2700000" sx="48000" sy="48000" algn="tl" rotWithShape="0">
              <a:prstClr val="black">
                <a:alpha val="40000"/>
              </a:prstClr>
            </a:outerShdw>
          </a:effectLst>
          <a:latin typeface="MingLiU-ExtB"/>
          <a:ea typeface="MingLiU-ExtB"/>
          <a:cs typeface="MingLiU-ExtB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4/17/16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8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Sunday, April 17,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9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hyperlink" Target="https://www.youtube.com/watch?v=z6kgvhG3Ak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Creation Views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the Genesis Account </a:t>
            </a:r>
          </a:p>
          <a:p>
            <a:r>
              <a:rPr lang="en-US" dirty="0" smtClean="0"/>
              <a:t>Interplays with Modern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8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15318" cy="1143000"/>
          </a:xfrm>
        </p:spPr>
        <p:txBody>
          <a:bodyPr/>
          <a:lstStyle/>
          <a:p>
            <a:r>
              <a:rPr lang="en-US" dirty="0" smtClean="0"/>
              <a:t>Day-Age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Basics:</a:t>
            </a:r>
          </a:p>
          <a:p>
            <a:pPr marL="0" indent="0">
              <a:buNone/>
            </a:pPr>
            <a:r>
              <a:rPr lang="en-US" dirty="0"/>
              <a:t>- God created in six phases of history but they weren’t literal days. A “day” in Genesis is a much longer period of time.</a:t>
            </a:r>
          </a:p>
          <a:p>
            <a:pPr marL="0" indent="0">
              <a:buNone/>
            </a:pPr>
            <a:r>
              <a:rPr lang="en-US" dirty="0"/>
              <a:t>- May or may not have followed evolutionary process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ubber-b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8725" y="-686207"/>
            <a:ext cx="1799068" cy="31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7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Pros/Arguments For: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Attempts to hold higher view of Biblical texts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Explains calculated age of earth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Adheres to mosaic Authorship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Some linguistic support for </a:t>
            </a:r>
            <a:r>
              <a:rPr lang="en-US" i="1" dirty="0" err="1"/>
              <a:t>yom</a:t>
            </a:r>
            <a:r>
              <a:rPr lang="en-US" dirty="0"/>
              <a:t> as “time” instead of “day”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Cons/Arguments Against: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Abandons literal Hermeneutic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Uses verses out of context to support theory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Fossil record does not support gradual creation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Assumes death prior to sin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15318" cy="1143000"/>
          </a:xfrm>
        </p:spPr>
        <p:txBody>
          <a:bodyPr/>
          <a:lstStyle/>
          <a:p>
            <a:r>
              <a:rPr lang="en-US" dirty="0" smtClean="0"/>
              <a:t>Day-Age Theory</a:t>
            </a:r>
            <a:endParaRPr lang="en-US" dirty="0"/>
          </a:p>
        </p:txBody>
      </p:sp>
      <p:pic>
        <p:nvPicPr>
          <p:cNvPr id="6" name="Picture 5" descr="rubber-b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8725" y="-686207"/>
            <a:ext cx="1799068" cy="31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834904" cy="1143000"/>
          </a:xfrm>
        </p:spPr>
        <p:txBody>
          <a:bodyPr/>
          <a:lstStyle/>
          <a:p>
            <a:r>
              <a:rPr lang="en-US" dirty="0" smtClean="0"/>
              <a:t>2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Basics:</a:t>
            </a:r>
          </a:p>
          <a:p>
            <a:pPr marL="0" indent="0">
              <a:buNone/>
            </a:pPr>
            <a:r>
              <a:rPr lang="en-US" dirty="0"/>
              <a:t>- God created the earth in two phases, one recorded in Genesis 1, the other in Genesis 2 with a great length of time in between</a:t>
            </a:r>
          </a:p>
          <a:p>
            <a:pPr marL="0" indent="0">
              <a:buNone/>
            </a:pPr>
            <a:r>
              <a:rPr lang="en-US" dirty="0"/>
              <a:t>- Often uses pieces of other views in the first phase.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Betsy_Curtains_background_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12" y="0"/>
            <a:ext cx="3718488" cy="19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2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Pros/Arguments For: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*See arguments a-c on Day-Age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Explains the repeat account in Genesis 2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Can be held while holding to a literal hermeneutic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Explains calculated age of earth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Cons/Arguments Against: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no evidence for break of time between 2:3 and 2:4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Unnecessary to explain biblical text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Assumes death prior to sin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834904" cy="1143000"/>
          </a:xfrm>
        </p:spPr>
        <p:txBody>
          <a:bodyPr/>
          <a:lstStyle/>
          <a:p>
            <a:r>
              <a:rPr lang="en-US" dirty="0" smtClean="0"/>
              <a:t>2 Phase</a:t>
            </a:r>
            <a:endParaRPr lang="en-US" dirty="0"/>
          </a:p>
        </p:txBody>
      </p:sp>
      <p:pic>
        <p:nvPicPr>
          <p:cNvPr id="6" name="Picture 5" descr="Betsy_Curtains_background_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12" y="0"/>
            <a:ext cx="3718488" cy="19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7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44182" cy="1143000"/>
          </a:xfrm>
        </p:spPr>
        <p:txBody>
          <a:bodyPr/>
          <a:lstStyle/>
          <a:p>
            <a:r>
              <a:rPr lang="en-US" dirty="0" smtClean="0"/>
              <a:t>Gap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Basics:</a:t>
            </a:r>
          </a:p>
          <a:p>
            <a:pPr marL="0" indent="0">
              <a:buNone/>
            </a:pPr>
            <a:r>
              <a:rPr lang="en-US" dirty="0"/>
              <a:t>- God created everything in 1:1 and began refashioning it in verse 2 with a large gap of time in between</a:t>
            </a:r>
          </a:p>
          <a:p>
            <a:pPr marL="0" indent="0">
              <a:buNone/>
            </a:pPr>
            <a:r>
              <a:rPr lang="en-US" dirty="0"/>
              <a:t>- Uses mostly linguistic theological necessity arguments for support. </a:t>
            </a:r>
          </a:p>
          <a:p>
            <a:pPr marL="0" indent="0">
              <a:buNone/>
            </a:pPr>
            <a:r>
              <a:rPr lang="en-US" dirty="0"/>
              <a:t>-  Age of earth is indeterminate, but age since refashioning is identical to LSD</a:t>
            </a:r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8" b="12258"/>
          <a:stretch/>
        </p:blipFill>
        <p:spPr>
          <a:xfrm>
            <a:off x="4978092" y="2"/>
            <a:ext cx="4165908" cy="17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2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Pros/Arguments For: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Accounts for change in word “made.” </a:t>
            </a:r>
            <a:r>
              <a:rPr lang="en-US" i="1" dirty="0"/>
              <a:t>Bara- v.1 Asa-v.7ff</a:t>
            </a:r>
            <a:endParaRPr lang="en-US" dirty="0"/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Explains calculated age of earth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Can be held while holding literal hermeneutic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Explains when Satan fell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Attempts to Hold Higher-view of Biblical text</a:t>
            </a:r>
          </a:p>
          <a:p>
            <a:pPr marL="0" indent="0">
              <a:buNone/>
            </a:pPr>
            <a:r>
              <a:rPr lang="en-US" i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Cons/Arguments Against: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Hyper-literal interpretation of Hebrew words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Unnecessary to explain biblical text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Assumes death prior to sin (reasonable counter-arguments available)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Adds a lot to the text that isn’t </a:t>
            </a:r>
            <a:r>
              <a:rPr lang="en-US" dirty="0" smtClean="0"/>
              <a:t>explicit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44182" cy="1143000"/>
          </a:xfrm>
        </p:spPr>
        <p:txBody>
          <a:bodyPr/>
          <a:lstStyle/>
          <a:p>
            <a:r>
              <a:rPr lang="en-US" dirty="0" smtClean="0"/>
              <a:t>Gap Theory</a:t>
            </a:r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8" b="12258"/>
          <a:stretch/>
        </p:blipFill>
        <p:spPr>
          <a:xfrm>
            <a:off x="4978092" y="2"/>
            <a:ext cx="4165908" cy="17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07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3701" cy="1143000"/>
          </a:xfrm>
        </p:spPr>
        <p:txBody>
          <a:bodyPr/>
          <a:lstStyle/>
          <a:p>
            <a:r>
              <a:rPr lang="en-US" dirty="0" smtClean="0"/>
              <a:t>Literal Six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Basics:</a:t>
            </a:r>
          </a:p>
          <a:p>
            <a:pPr marL="0" indent="0">
              <a:buNone/>
            </a:pPr>
            <a:r>
              <a:rPr lang="en-US" dirty="0"/>
              <a:t>- God created everything in 6 literal days just as the Bible describes. </a:t>
            </a:r>
          </a:p>
          <a:p>
            <a:pPr marL="0" indent="0">
              <a:buNone/>
            </a:pPr>
            <a:r>
              <a:rPr lang="en-US" dirty="0"/>
              <a:t>- The Chapter 2 retelling is a more detailed/particularized account</a:t>
            </a:r>
          </a:p>
          <a:p>
            <a:pPr marL="0" indent="0">
              <a:buNone/>
            </a:pPr>
            <a:r>
              <a:rPr lang="en-US" dirty="0"/>
              <a:t>- Holds that the earth is between 6 and 10,000 years old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6'eren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40" y="0"/>
            <a:ext cx="2052580" cy="20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1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75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Pros/Arguments For: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Best use of literal hermeneutic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Holds Biblical text as highest standard of truth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Explains Genesis 2 account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Adheres to Mosaic authorship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No death prior to sin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Does not add to or take away from the </a:t>
            </a:r>
            <a:r>
              <a:rPr lang="en-US" dirty="0" smtClean="0"/>
              <a:t>text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Cons/Arguments Against: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Does not explain calculated age of earth</a:t>
            </a:r>
          </a:p>
          <a:p>
            <a:pPr lvl="1"/>
            <a:r>
              <a:rPr lang="en-US" dirty="0"/>
              <a:t>“Apparent Age” argument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Minority View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Overly Simplistic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3701" cy="1143000"/>
          </a:xfrm>
        </p:spPr>
        <p:txBody>
          <a:bodyPr/>
          <a:lstStyle/>
          <a:p>
            <a:r>
              <a:rPr lang="en-US" dirty="0" smtClean="0"/>
              <a:t>Literal Six Day</a:t>
            </a:r>
            <a:endParaRPr lang="en-US" dirty="0"/>
          </a:p>
        </p:txBody>
      </p:sp>
      <p:pic>
        <p:nvPicPr>
          <p:cNvPr id="6" name="Picture 5" descr="6'eren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40" y="0"/>
            <a:ext cx="2052580" cy="20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85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3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Matters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0775" y="1600201"/>
            <a:ext cx="6426026" cy="5082050"/>
          </a:xfrm>
        </p:spPr>
        <p:txBody>
          <a:bodyPr>
            <a:normAutofit fontScale="77500" lnSpcReduction="20000"/>
          </a:bodyPr>
          <a:lstStyle/>
          <a:p>
            <a:pPr marL="18288" indent="0">
              <a:buNone/>
            </a:pPr>
            <a:r>
              <a:rPr lang="en-US" dirty="0">
                <a:effectLst/>
              </a:rPr>
              <a:t>a. Genesis </a:t>
            </a:r>
            <a:r>
              <a:rPr lang="en-US" dirty="0" smtClean="0">
                <a:effectLst/>
              </a:rPr>
              <a:t>1-2</a:t>
            </a:r>
            <a:endParaRPr lang="en-US" dirty="0">
              <a:effectLst/>
            </a:endParaRPr>
          </a:p>
          <a:p>
            <a:pPr marL="18288" indent="0">
              <a:buNone/>
            </a:pPr>
            <a:r>
              <a:rPr lang="en-US" dirty="0">
                <a:effectLst/>
              </a:rPr>
              <a:t>	- Two successive accounts</a:t>
            </a:r>
          </a:p>
          <a:p>
            <a:pPr marL="18288" indent="0">
              <a:buNone/>
            </a:pPr>
            <a:r>
              <a:rPr lang="en-US" dirty="0">
                <a:effectLst/>
              </a:rPr>
              <a:t> </a:t>
            </a:r>
          </a:p>
          <a:p>
            <a:pPr marL="18288" indent="0">
              <a:buNone/>
            </a:pPr>
            <a:r>
              <a:rPr lang="en-US" dirty="0">
                <a:effectLst/>
              </a:rPr>
              <a:t>b. To be scientifically proven…</a:t>
            </a:r>
          </a:p>
          <a:p>
            <a:pPr marL="18288" lvl="0" indent="0">
              <a:buNone/>
            </a:pPr>
            <a:r>
              <a:rPr lang="en-US" dirty="0" smtClean="0">
                <a:effectLst/>
              </a:rPr>
              <a:t>	Observable</a:t>
            </a:r>
            <a:endParaRPr lang="en-US" dirty="0">
              <a:effectLst/>
            </a:endParaRPr>
          </a:p>
          <a:p>
            <a:pPr marL="18288" lvl="0" indent="0">
              <a:buNone/>
            </a:pPr>
            <a:r>
              <a:rPr lang="en-US" dirty="0" smtClean="0">
                <a:effectLst/>
              </a:rPr>
              <a:t>	Testable</a:t>
            </a:r>
            <a:endParaRPr lang="en-US" dirty="0">
              <a:effectLst/>
            </a:endParaRPr>
          </a:p>
          <a:p>
            <a:pPr marL="18288" lvl="0" indent="0">
              <a:buNone/>
            </a:pPr>
            <a:r>
              <a:rPr lang="en-US" dirty="0" smtClean="0">
                <a:effectLst/>
              </a:rPr>
              <a:t>	Repeatable</a:t>
            </a:r>
            <a:endParaRPr lang="en-US" dirty="0">
              <a:effectLst/>
            </a:endParaRPr>
          </a:p>
          <a:p>
            <a:pPr marL="18288" indent="0">
              <a:buNone/>
            </a:pPr>
            <a:r>
              <a:rPr lang="en-US" dirty="0">
                <a:effectLst/>
              </a:rPr>
              <a:t> </a:t>
            </a:r>
          </a:p>
          <a:p>
            <a:pPr marL="18288" indent="0">
              <a:buNone/>
            </a:pPr>
            <a:r>
              <a:rPr lang="en-US" dirty="0">
                <a:effectLst/>
              </a:rPr>
              <a:t>c. “Historical Science” </a:t>
            </a:r>
            <a:r>
              <a:rPr lang="en-US" dirty="0" err="1">
                <a:effectLst/>
              </a:rPr>
              <a:t>vs</a:t>
            </a:r>
            <a:r>
              <a:rPr lang="en-US" dirty="0">
                <a:effectLst/>
              </a:rPr>
              <a:t> “Science” </a:t>
            </a:r>
            <a:r>
              <a:rPr lang="en-US" dirty="0">
                <a:effectLst/>
                <a:hlinkClick r:id="rId2"/>
              </a:rPr>
              <a:t>(*see Bill Nye/Ken Ham debate</a:t>
            </a:r>
            <a:r>
              <a:rPr lang="en-US" dirty="0" smtClean="0">
                <a:effectLst/>
                <a:hlinkClick r:id="rId2"/>
              </a:rPr>
              <a:t>)</a:t>
            </a:r>
            <a:r>
              <a:rPr lang="en-US" dirty="0" smtClean="0">
                <a:effectLst/>
              </a:rPr>
              <a:t> (18:48-21:15)</a:t>
            </a:r>
            <a:endParaRPr lang="en-US" dirty="0">
              <a:effectLst/>
            </a:endParaRPr>
          </a:p>
          <a:p>
            <a:pPr marL="18288" indent="0">
              <a:buNone/>
            </a:pPr>
            <a:r>
              <a:rPr lang="en-US" dirty="0">
                <a:effectLst/>
              </a:rPr>
              <a:t> </a:t>
            </a:r>
          </a:p>
          <a:p>
            <a:pPr marL="18288" indent="0">
              <a:buNone/>
            </a:pPr>
            <a:r>
              <a:rPr lang="en-US" dirty="0">
                <a:effectLst/>
              </a:rPr>
              <a:t>d. “Macro” </a:t>
            </a:r>
            <a:r>
              <a:rPr lang="en-US" dirty="0" err="1">
                <a:effectLst/>
              </a:rPr>
              <a:t>vs</a:t>
            </a:r>
            <a:r>
              <a:rPr lang="en-US" dirty="0">
                <a:effectLst/>
              </a:rPr>
              <a:t> “Micro” </a:t>
            </a:r>
            <a:r>
              <a:rPr lang="en-US" dirty="0" smtClean="0">
                <a:effectLst/>
              </a:rPr>
              <a:t>Evolution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781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Views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9819" y="1735122"/>
            <a:ext cx="6096000" cy="3709691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effectLst/>
              </a:rPr>
              <a:t>Evolution</a:t>
            </a:r>
            <a:endParaRPr lang="en-US" sz="2800" dirty="0">
              <a:effectLst/>
            </a:endParaRPr>
          </a:p>
          <a:p>
            <a:pPr lvl="0"/>
            <a:r>
              <a:rPr lang="en-US" sz="2800" dirty="0">
                <a:effectLst/>
              </a:rPr>
              <a:t>Creative Evolution</a:t>
            </a:r>
          </a:p>
          <a:p>
            <a:pPr lvl="0"/>
            <a:r>
              <a:rPr lang="en-US" sz="2800" dirty="0">
                <a:effectLst/>
              </a:rPr>
              <a:t>Literary Approach</a:t>
            </a:r>
          </a:p>
          <a:p>
            <a:pPr lvl="0"/>
            <a:r>
              <a:rPr lang="en-US" sz="2800" dirty="0">
                <a:effectLst/>
              </a:rPr>
              <a:t>Day-Age</a:t>
            </a:r>
          </a:p>
          <a:p>
            <a:pPr lvl="0"/>
            <a:r>
              <a:rPr lang="en-US" sz="2800" dirty="0">
                <a:effectLst/>
              </a:rPr>
              <a:t>2 Phase</a:t>
            </a:r>
          </a:p>
          <a:p>
            <a:pPr lvl="0"/>
            <a:r>
              <a:rPr lang="en-US" sz="2800" dirty="0">
                <a:effectLst/>
              </a:rPr>
              <a:t>Gap Theory (aka. Prior Creation)</a:t>
            </a:r>
          </a:p>
          <a:p>
            <a:pPr lvl="0"/>
            <a:r>
              <a:rPr lang="en-US" sz="2800" dirty="0">
                <a:effectLst/>
              </a:rPr>
              <a:t>Literal Six-Day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96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52430" cy="1143000"/>
          </a:xfrm>
        </p:spPr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Basics:</a:t>
            </a:r>
          </a:p>
          <a:p>
            <a:pPr marL="0" indent="0">
              <a:buNone/>
            </a:pPr>
            <a:r>
              <a:rPr lang="en-US" dirty="0"/>
              <a:t>- Says that earth randomly evolved over an enormous period of time to create life</a:t>
            </a:r>
          </a:p>
          <a:p>
            <a:pPr marL="0" indent="0">
              <a:buNone/>
            </a:pPr>
            <a:r>
              <a:rPr lang="en-US" dirty="0"/>
              <a:t>- Earth is however old Modern Scientists now claim (currently 5 Billion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- Uses Radiometric dating of meteoric material and volumetric/luminosity of sun compared to other stars. Oldest material=minimum age of earth, age of sun=maximum age of earth (because </a:t>
            </a:r>
            <a:r>
              <a:rPr lang="en-US" dirty="0" smtClean="0"/>
              <a:t>no sun means no </a:t>
            </a:r>
            <a:r>
              <a:rPr lang="en-US" dirty="0"/>
              <a:t>solar system)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vo2_2210436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55" y="0"/>
            <a:ext cx="3292445" cy="205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6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Pros/Arguments For: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Explains calculated age of earth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Cons/Arguments Against: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Radiometric dating inaccurate after 2,000 years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Assumes unchanging conditions throughout earth’s existence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Is not scientifically proven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Contradicts two scientific Laws: (1) Biogenesis (i.e. life comes from life) (2) 2</a:t>
            </a:r>
            <a:r>
              <a:rPr lang="en-US" baseline="30000" dirty="0"/>
              <a:t>nd</a:t>
            </a:r>
            <a:r>
              <a:rPr lang="en-US" dirty="0"/>
              <a:t> Law of Thermodynamics (i.e. things, if left to themselves, progress toward chaos, not order)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Assumes death prior to sin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Ignores God’s involvement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52430" cy="1143000"/>
          </a:xfrm>
        </p:spPr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pic>
        <p:nvPicPr>
          <p:cNvPr id="8" name="Picture 7" descr="evo2_2210436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55" y="0"/>
            <a:ext cx="3292445" cy="205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4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4047" cy="1143000"/>
          </a:xfrm>
        </p:spPr>
        <p:txBody>
          <a:bodyPr/>
          <a:lstStyle/>
          <a:p>
            <a:r>
              <a:rPr lang="en-US" dirty="0" smtClean="0"/>
              <a:t>Creative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Basics:</a:t>
            </a:r>
          </a:p>
          <a:p>
            <a:pPr marL="0" indent="0">
              <a:buNone/>
            </a:pPr>
            <a:r>
              <a:rPr lang="en-US" dirty="0"/>
              <a:t>- Says that God used the evolutionary process to create earth</a:t>
            </a:r>
          </a:p>
          <a:p>
            <a:pPr marL="0" indent="0">
              <a:buNone/>
            </a:pPr>
            <a:r>
              <a:rPr lang="en-US" dirty="0"/>
              <a:t>- *see Basics of Evolution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creativeevolu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55" y="0"/>
            <a:ext cx="3292445" cy="205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2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Pros/Arguments For: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Tries to account for God’s involvement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Explains calculated age of earth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Cons</a:t>
            </a:r>
            <a:r>
              <a:rPr lang="en-US" dirty="0"/>
              <a:t>/Arguments Against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*see arguments a-d on Evolution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Evolution and Genesis have different orders of creation (evolution puts light and stars before the earth, and the land before the ocean)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Assumes uniformitarianism (i.e. everything is the same as it always was)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4047" cy="1143000"/>
          </a:xfrm>
        </p:spPr>
        <p:txBody>
          <a:bodyPr/>
          <a:lstStyle/>
          <a:p>
            <a:r>
              <a:rPr lang="en-US" dirty="0" smtClean="0"/>
              <a:t>Creative Evolution</a:t>
            </a:r>
            <a:endParaRPr lang="en-US" dirty="0"/>
          </a:p>
        </p:txBody>
      </p:sp>
      <p:pic>
        <p:nvPicPr>
          <p:cNvPr id="7" name="Picture 6" descr="creativeevolu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55" y="0"/>
            <a:ext cx="3292445" cy="205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5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75799" cy="1143000"/>
          </a:xfrm>
        </p:spPr>
        <p:txBody>
          <a:bodyPr/>
          <a:lstStyle/>
          <a:p>
            <a:r>
              <a:rPr lang="en-US" dirty="0" smtClean="0"/>
              <a:t>Literary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Basics:</a:t>
            </a:r>
          </a:p>
          <a:p>
            <a:pPr marL="0" indent="0">
              <a:buNone/>
            </a:pPr>
            <a:r>
              <a:rPr lang="en-US" dirty="0"/>
              <a:t>- God created, but the Genesis account is purely poetic/literary</a:t>
            </a:r>
          </a:p>
          <a:p>
            <a:pPr marL="0" indent="0">
              <a:buNone/>
            </a:pPr>
            <a:r>
              <a:rPr lang="en-US" dirty="0"/>
              <a:t>- Most who take literary approach adhere to Creative Evolution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ord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38" y="0"/>
            <a:ext cx="3203162" cy="21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Pros/Arguments For: 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Attempts to explain the differences between biblical texts and Evolutionary theory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Explains calculated age of earth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Usually adheres to Mosaic Authorship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Cons/Arguments Against: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*see arguments a-c on Creative Evolution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Does not use literal hermeneutic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dirty="0"/>
              <a:t>Assumes higher view of science than the Bible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75799" cy="1143000"/>
          </a:xfrm>
        </p:spPr>
        <p:txBody>
          <a:bodyPr/>
          <a:lstStyle/>
          <a:p>
            <a:r>
              <a:rPr lang="en-US" dirty="0" smtClean="0"/>
              <a:t>Literary Approach</a:t>
            </a:r>
            <a:endParaRPr lang="en-US" dirty="0"/>
          </a:p>
        </p:txBody>
      </p:sp>
      <p:pic>
        <p:nvPicPr>
          <p:cNvPr id="6" name="Picture 5" descr="word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38" y="0"/>
            <a:ext cx="3203162" cy="21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77056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roll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ubber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ck smok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 on blue (riggin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roll.thmx</Template>
  <TotalTime>213</TotalTime>
  <Words>656</Words>
  <Application>Microsoft Macintosh PowerPoint</Application>
  <PresentationFormat>On-screen Show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purple roll</vt:lpstr>
      <vt:lpstr>Rubber</vt:lpstr>
      <vt:lpstr>black smoke</vt:lpstr>
      <vt:lpstr>White on blue (riggins)</vt:lpstr>
      <vt:lpstr>Creation Views</vt:lpstr>
      <vt:lpstr>Introductory Matters</vt:lpstr>
      <vt:lpstr>The Views</vt:lpstr>
      <vt:lpstr>Evolution</vt:lpstr>
      <vt:lpstr>Evolution</vt:lpstr>
      <vt:lpstr>Creative Evolution</vt:lpstr>
      <vt:lpstr>Creative Evolution</vt:lpstr>
      <vt:lpstr>Literary Approach</vt:lpstr>
      <vt:lpstr>Literary Approach</vt:lpstr>
      <vt:lpstr>Day-Age Theory</vt:lpstr>
      <vt:lpstr>Day-Age Theory</vt:lpstr>
      <vt:lpstr>2 Phase</vt:lpstr>
      <vt:lpstr>2 Phase</vt:lpstr>
      <vt:lpstr>Gap Theory</vt:lpstr>
      <vt:lpstr>Gap Theory</vt:lpstr>
      <vt:lpstr>Literal Six Day</vt:lpstr>
      <vt:lpstr>Literal Six Day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Creation Views</dc:title>
  <dc:creator>Stephen Curto</dc:creator>
  <cp:lastModifiedBy>Stephen Curto</cp:lastModifiedBy>
  <cp:revision>7</cp:revision>
  <dcterms:created xsi:type="dcterms:W3CDTF">2015-08-19T20:45:58Z</dcterms:created>
  <dcterms:modified xsi:type="dcterms:W3CDTF">2016-04-17T18:48:19Z</dcterms:modified>
</cp:coreProperties>
</file>