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6" r:id="rId5"/>
    <p:sldId id="267" r:id="rId6"/>
    <p:sldId id="261" r:id="rId7"/>
    <p:sldId id="269" r:id="rId8"/>
    <p:sldId id="279" r:id="rId9"/>
    <p:sldId id="270" r:id="rId10"/>
    <p:sldId id="278" r:id="rId11"/>
    <p:sldId id="271" r:id="rId12"/>
    <p:sldId id="274" r:id="rId13"/>
    <p:sldId id="277" r:id="rId14"/>
    <p:sldId id="268" r:id="rId15"/>
    <p:sldId id="262" r:id="rId16"/>
    <p:sldId id="272" r:id="rId17"/>
    <p:sldId id="263" r:id="rId18"/>
    <p:sldId id="264" r:id="rId19"/>
    <p:sldId id="27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/>
    <p:restoredTop sz="94728"/>
  </p:normalViewPr>
  <p:slideViewPr>
    <p:cSldViewPr snapToGrid="0" snapToObjects="1">
      <p:cViewPr>
        <p:scale>
          <a:sx n="81" d="100"/>
          <a:sy n="81" d="100"/>
        </p:scale>
        <p:origin x="1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D019B-21B1-C748-9A7D-15DD809AE7D9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36DD-DF33-4245-BD4A-72D26864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5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0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6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0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FAC8-49A0-374C-8ACE-E1952E1AB606}" type="datetimeFigureOut">
              <a:rPr lang="en-US" smtClean="0"/>
              <a:t>4/23/17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0601-F90C-F246-A451-A3A67B498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dist="63500" dir="2700000" algn="tl" rotWithShape="0">
              <a:schemeClr val="tx1">
                <a:lumMod val="75000"/>
                <a:lumOff val="25000"/>
              </a:schemeClr>
            </a:outerShdw>
          </a:effectLst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ln>
            <a:noFill/>
          </a:ln>
          <a:solidFill>
            <a:schemeClr val="bg1"/>
          </a:solidFill>
          <a:effectLst>
            <a:outerShdw blurRad="12700" dist="63500" dir="2700000" algn="tl" rotWithShape="0">
              <a:schemeClr val="tx1">
                <a:lumMod val="75000"/>
                <a:lumOff val="25000"/>
              </a:schemeClr>
            </a:outerShdw>
          </a:effectLst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ln>
            <a:noFill/>
          </a:ln>
          <a:solidFill>
            <a:schemeClr val="bg1"/>
          </a:solidFill>
          <a:effectLst>
            <a:outerShdw blurRad="12700" dist="63500" dir="2700000" algn="tl" rotWithShape="0">
              <a:schemeClr val="tx1">
                <a:lumMod val="75000"/>
                <a:lumOff val="25000"/>
              </a:schemeClr>
            </a:outerShdw>
          </a:effectLst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ln>
            <a:noFill/>
          </a:ln>
          <a:solidFill>
            <a:schemeClr val="bg1"/>
          </a:solidFill>
          <a:effectLst>
            <a:outerShdw blurRad="12700" dist="63500" dir="2700000" algn="tl" rotWithShape="0">
              <a:schemeClr val="tx1">
                <a:lumMod val="75000"/>
                <a:lumOff val="25000"/>
              </a:schemeClr>
            </a:outerShdw>
          </a:effectLst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ln>
            <a:noFill/>
          </a:ln>
          <a:solidFill>
            <a:schemeClr val="bg1"/>
          </a:solidFill>
          <a:effectLst>
            <a:outerShdw blurRad="12700" dist="63500" dir="2700000" algn="tl" rotWithShape="0">
              <a:schemeClr val="tx1">
                <a:lumMod val="75000"/>
                <a:lumOff val="25000"/>
              </a:schemeClr>
            </a:outerShdw>
          </a:effectLst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ln>
            <a:noFill/>
          </a:ln>
          <a:solidFill>
            <a:schemeClr val="bg1"/>
          </a:solidFill>
          <a:effectLst>
            <a:outerShdw blurRad="12700" dist="63500" dir="2700000" algn="tl" rotWithShape="0">
              <a:schemeClr val="tx1">
                <a:lumMod val="75000"/>
                <a:lumOff val="25000"/>
              </a:schemeClr>
            </a:outerShdw>
          </a:effectLst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Eschatology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“Words About the End”</a:t>
            </a: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586654" y="6094241"/>
            <a:ext cx="1689847" cy="83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By Stephen </a:t>
            </a:r>
            <a:r>
              <a:rPr lang="en-US" sz="120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Curto</a:t>
            </a:r>
            <a:endParaRPr lang="en-US" sz="1200" dirty="0" smtClean="0">
              <a:ln w="3175">
                <a:noFill/>
              </a:ln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For </a:t>
            </a:r>
            <a:r>
              <a:rPr lang="en-US" sz="120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Homegroup</a:t>
            </a:r>
            <a:endParaRPr lang="en-US" sz="1200" dirty="0" smtClean="0">
              <a:ln w="3175">
                <a:noFill/>
              </a:ln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April </a:t>
            </a: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23, </a:t>
            </a:r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2017</a:t>
            </a:r>
            <a:endParaRPr lang="en-US" sz="1200" dirty="0">
              <a:ln w="3175">
                <a:noFill/>
              </a:ln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39921"/>
            <a:ext cx="643467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0" cy="6858000"/>
            <a:chOff x="709854" y="367100"/>
            <a:chExt cx="11166231" cy="6049108"/>
          </a:xfrm>
        </p:grpSpPr>
        <p:sp>
          <p:nvSpPr>
            <p:cNvPr id="58" name="Rectangle 57"/>
            <p:cNvSpPr/>
            <p:nvPr/>
          </p:nvSpPr>
          <p:spPr>
            <a:xfrm>
              <a:off x="709854" y="367100"/>
              <a:ext cx="11166231" cy="60491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33047" y="1214742"/>
              <a:ext cx="29621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PREMILLENNIALISM</a:t>
              </a:r>
              <a:endParaRPr lang="en-US" altLang="x-none" b="1" dirty="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133046" y="2901448"/>
              <a:ext cx="28666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POSTMILLENNIALISM</a:t>
              </a:r>
              <a:endParaRPr lang="en-US" altLang="x-none" b="1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33046" y="4652180"/>
              <a:ext cx="305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AMILLENNIALISM</a:t>
              </a:r>
              <a:endParaRPr lang="en-US" altLang="x-none" b="1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419709" y="2152753"/>
              <a:ext cx="8820185" cy="3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706372" y="1647670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15264" y="1864134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19708" y="3767305"/>
              <a:ext cx="8886535" cy="22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06371" y="3262222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15263" y="3478686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19709" y="5518037"/>
              <a:ext cx="869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706371" y="5012954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515263" y="5229418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286333" y="1791980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491705" y="3406531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491705" y="5157263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491705" y="609934"/>
              <a:ext cx="1720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RAPTURE </a:t>
              </a:r>
              <a:r>
                <a:rPr lang="en-US" altLang="x-none" b="1" smtClean="0"/>
                <a:t>(various views)</a:t>
              </a:r>
              <a:endParaRPr lang="en-US" altLang="x-none" b="1" dirty="0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378570" y="1648487"/>
              <a:ext cx="21021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/>
                <a:t>7 YEAR TRIBULATION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605177" y="3402764"/>
              <a:ext cx="210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 dirty="0" smtClean="0"/>
                <a:t> </a:t>
              </a:r>
              <a:r>
                <a:rPr lang="en-US" altLang="x-none" sz="1600" dirty="0"/>
                <a:t>TRIBULATION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544791" y="5226082"/>
              <a:ext cx="210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 smtClean="0"/>
                <a:t>TRIBULATION</a:t>
              </a:r>
              <a:endParaRPr lang="en-US" altLang="x-none" sz="160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675187" y="1791980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5119772" y="5080829"/>
              <a:ext cx="3844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Millennium (not 1,000 literal years)</a:t>
              </a:r>
              <a:endParaRPr lang="en-US" altLang="x-none" b="1" dirty="0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4177342" y="2828441"/>
              <a:ext cx="49465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Millennium (may be 1,000 years prior to Christ’s return, or may be entire period; Church is reforming world to usher in Christ’s return)</a:t>
              </a:r>
              <a:endParaRPr lang="en-US" altLang="x-none" b="1" dirty="0"/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6684476" y="1544871"/>
              <a:ext cx="2959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smtClean="0"/>
                <a:t>Literal 1000 year </a:t>
              </a:r>
              <a:r>
                <a:rPr lang="en-US" altLang="x-none" b="1" dirty="0"/>
                <a:t>Millennium</a:t>
              </a:r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 flipV="1">
              <a:off x="4104513" y="1304238"/>
              <a:ext cx="286662" cy="360774"/>
            </a:xfrm>
            <a:custGeom>
              <a:avLst/>
              <a:gdLst>
                <a:gd name="T0" fmla="*/ 116046504 w 21600"/>
                <a:gd name="T1" fmla="*/ 0 h 21600"/>
                <a:gd name="T2" fmla="*/ 38326522 w 21600"/>
                <a:gd name="T3" fmla="*/ 2090924422 h 21600"/>
                <a:gd name="T4" fmla="*/ 122005512 w 21600"/>
                <a:gd name="T5" fmla="*/ 804424200 h 21600"/>
                <a:gd name="T6" fmla="*/ 196488148 w 21600"/>
                <a:gd name="T7" fmla="*/ 1382820091 h 21600"/>
                <a:gd name="T8" fmla="*/ 270983951 w 21600"/>
                <a:gd name="T9" fmla="*/ 80442420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286333" y="1286897"/>
              <a:ext cx="238885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675187" y="1286897"/>
              <a:ext cx="0" cy="36077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>
              <a:off x="9851032" y="2963440"/>
              <a:ext cx="1" cy="735987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9851032" y="4688425"/>
              <a:ext cx="26873" cy="76173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AutoShape 54"/>
            <p:cNvSpPr>
              <a:spLocks/>
            </p:cNvSpPr>
            <p:nvPr/>
          </p:nvSpPr>
          <p:spPr bwMode="auto">
            <a:xfrm>
              <a:off x="9871272" y="1549527"/>
              <a:ext cx="434972" cy="3968510"/>
            </a:xfrm>
            <a:prstGeom prst="rightBracket">
              <a:avLst>
                <a:gd name="adj" fmla="val 45833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6" name="WordArt 55"/>
            <p:cNvSpPr>
              <a:spLocks noChangeArrowheads="1" noChangeShapeType="1" noTextEdit="1"/>
            </p:cNvSpPr>
            <p:nvPr/>
          </p:nvSpPr>
          <p:spPr bwMode="auto">
            <a:xfrm rot="5400000">
              <a:off x="9164547" y="3271635"/>
              <a:ext cx="3407807" cy="66887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wordArtVert" wrap="none" fromWordArt="1">
              <a:prstTxWarp prst="textWave4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 fontAlgn="auto"/>
              <a:r>
                <a:rPr lang="en-US" sz="3600" kern="10">
                  <a:effectLst>
                    <a:outerShdw blurRad="101600" dist="50800" dir="7788334" sx="101000" sy="101000" algn="ctr" rotWithShape="0">
                      <a:schemeClr val="tx1">
                        <a:alpha val="88000"/>
                      </a:schemeClr>
                    </a:outerShdw>
                  </a:effectLst>
                  <a:latin typeface="Arial Black" charset="0"/>
                  <a:ea typeface="Arial Black" charset="0"/>
                  <a:cs typeface="Arial Black" charset="0"/>
                </a:rPr>
                <a:t>ETERNITY</a:t>
              </a:r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5814866" y="602007"/>
              <a:ext cx="1720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SECOND COMING</a:t>
              </a:r>
              <a:endParaRPr lang="en-US" altLang="x-none" b="1" dirty="0"/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auto">
            <a:xfrm>
              <a:off x="9147643" y="2215108"/>
              <a:ext cx="10685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smtClean="0"/>
                <a:t>SECOND COMING &amp; GWTJ</a:t>
              </a:r>
              <a:endParaRPr lang="en-US" altLang="x-none" sz="1400" b="1" dirty="0"/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1813868" y="2154304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5030026" y="3784789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5030026" y="5532483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566358" y="5518037"/>
              <a:ext cx="0" cy="2265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359113" y="5675489"/>
              <a:ext cx="3249296" cy="65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Not all </a:t>
              </a:r>
              <a:r>
                <a:rPr lang="en-US" sz="1400" dirty="0" err="1"/>
                <a:t>A</a:t>
              </a:r>
              <a:r>
                <a:rPr lang="en-US" sz="1400" dirty="0" err="1" smtClean="0"/>
                <a:t>millennialists</a:t>
              </a:r>
              <a:r>
                <a:rPr lang="en-US" sz="1400" dirty="0" smtClean="0"/>
                <a:t> believe the tribulation has already happened in AD 70. Some would put it just before the 2</a:t>
              </a:r>
              <a:r>
                <a:rPr lang="en-US" sz="1400" baseline="30000" dirty="0" smtClean="0"/>
                <a:t>nd</a:t>
              </a:r>
              <a:r>
                <a:rPr lang="en-US" sz="1400" dirty="0" smtClean="0"/>
                <a:t> Coming. </a:t>
              </a:r>
              <a:endParaRPr lang="en-US" sz="1400" dirty="0"/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2016822" y="1766573"/>
              <a:ext cx="198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Church Age</a:t>
              </a:r>
              <a:endParaRPr lang="en-US" altLang="x-none" b="1" dirty="0"/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 flipH="1" flipV="1">
              <a:off x="9652793" y="1481490"/>
              <a:ext cx="10952" cy="69411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8783186" y="738179"/>
              <a:ext cx="172063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dirty="0" smtClean="0"/>
                <a:t>GREAT WHITE THRONE JUDGMENT</a:t>
              </a:r>
              <a:endParaRPr lang="en-US" altLang="x-none" sz="1400" b="1" dirty="0"/>
            </a:p>
          </p:txBody>
        </p:sp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9171353" y="3928330"/>
              <a:ext cx="10685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smtClean="0"/>
                <a:t>SECOND COMING &amp; GWTJ</a:t>
              </a:r>
              <a:endParaRPr lang="en-US" altLang="x-non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2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Views and the Millennium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861"/>
          </a:xfrm>
        </p:spPr>
        <p:txBody>
          <a:bodyPr>
            <a:normAutofit/>
          </a:bodyPr>
          <a:lstStyle/>
          <a:p>
            <a:r>
              <a:rPr lang="en-US" dirty="0"/>
              <a:t>Revelation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Premillennialism</a:t>
            </a:r>
          </a:p>
          <a:p>
            <a:r>
              <a:rPr lang="en-US" dirty="0" smtClean="0"/>
              <a:t>Postmillennialism</a:t>
            </a:r>
          </a:p>
          <a:p>
            <a:r>
              <a:rPr lang="en-US" dirty="0" err="1" smtClean="0"/>
              <a:t>Amillennialism</a:t>
            </a:r>
            <a:endParaRPr lang="en-US" dirty="0" smtClean="0"/>
          </a:p>
          <a:p>
            <a:pPr lvl="1"/>
            <a:r>
              <a:rPr lang="en-US" dirty="0" smtClean="0"/>
              <a:t>There is no literal Millennium</a:t>
            </a:r>
          </a:p>
          <a:p>
            <a:pPr lvl="1"/>
            <a:r>
              <a:rPr lang="en-US" dirty="0" smtClean="0"/>
              <a:t>The church is the “Millennial Kingdom” described in Revelation 20</a:t>
            </a:r>
          </a:p>
          <a:p>
            <a:pPr lvl="1"/>
            <a:r>
              <a:rPr lang="en-US" dirty="0" smtClean="0"/>
              <a:t>Christ will return and usher in the eternal 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0" cy="6858000"/>
            <a:chOff x="709854" y="367100"/>
            <a:chExt cx="11166231" cy="6049108"/>
          </a:xfrm>
        </p:grpSpPr>
        <p:sp>
          <p:nvSpPr>
            <p:cNvPr id="58" name="Rectangle 57"/>
            <p:cNvSpPr/>
            <p:nvPr/>
          </p:nvSpPr>
          <p:spPr>
            <a:xfrm>
              <a:off x="709854" y="367100"/>
              <a:ext cx="11166231" cy="60491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33047" y="1214742"/>
              <a:ext cx="29621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PREMILLENNIALISM</a:t>
              </a:r>
              <a:endParaRPr lang="en-US" altLang="x-none" b="1" dirty="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133046" y="2901448"/>
              <a:ext cx="28666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POSTMILLENNIALISM</a:t>
              </a:r>
              <a:endParaRPr lang="en-US" altLang="x-none" b="1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33046" y="4652180"/>
              <a:ext cx="305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AMILLENNIALISM</a:t>
              </a:r>
              <a:endParaRPr lang="en-US" altLang="x-none" b="1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419709" y="2152753"/>
              <a:ext cx="8820185" cy="3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706372" y="1647670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15264" y="1864134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19708" y="3767305"/>
              <a:ext cx="8886535" cy="22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06371" y="3262222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15263" y="3478686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19709" y="5518037"/>
              <a:ext cx="869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706371" y="5012954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515263" y="5229418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286333" y="1791980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491705" y="3406531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491705" y="5157263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491705" y="609934"/>
              <a:ext cx="1720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RAPTURE </a:t>
              </a:r>
              <a:r>
                <a:rPr lang="en-US" altLang="x-none" b="1" smtClean="0"/>
                <a:t>(various views)</a:t>
              </a:r>
              <a:endParaRPr lang="en-US" altLang="x-none" b="1" dirty="0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378570" y="1648487"/>
              <a:ext cx="21021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/>
                <a:t>7 YEAR TRIBULATION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605177" y="3402764"/>
              <a:ext cx="210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 dirty="0" smtClean="0"/>
                <a:t> </a:t>
              </a:r>
              <a:r>
                <a:rPr lang="en-US" altLang="x-none" sz="1600" dirty="0"/>
                <a:t>TRIBULATION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544791" y="5226082"/>
              <a:ext cx="210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 smtClean="0"/>
                <a:t>TRIBULATION</a:t>
              </a:r>
              <a:endParaRPr lang="en-US" altLang="x-none" sz="160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675187" y="1791980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5119772" y="5080829"/>
              <a:ext cx="3844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Millennium (not 1,000 literal years)</a:t>
              </a:r>
              <a:endParaRPr lang="en-US" altLang="x-none" b="1" dirty="0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4177342" y="2828441"/>
              <a:ext cx="49465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Millennium (may be 1,000 years prior to Christ’s return, or may be entire period; Church is reforming world to usher in Christ’s return)</a:t>
              </a:r>
              <a:endParaRPr lang="en-US" altLang="x-none" b="1" dirty="0"/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6684476" y="1544871"/>
              <a:ext cx="2959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smtClean="0"/>
                <a:t>Literal 1000 year </a:t>
              </a:r>
              <a:r>
                <a:rPr lang="en-US" altLang="x-none" b="1" dirty="0"/>
                <a:t>Millennium</a:t>
              </a:r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 flipV="1">
              <a:off x="4104513" y="1304238"/>
              <a:ext cx="286662" cy="360774"/>
            </a:xfrm>
            <a:custGeom>
              <a:avLst/>
              <a:gdLst>
                <a:gd name="T0" fmla="*/ 116046504 w 21600"/>
                <a:gd name="T1" fmla="*/ 0 h 21600"/>
                <a:gd name="T2" fmla="*/ 38326522 w 21600"/>
                <a:gd name="T3" fmla="*/ 2090924422 h 21600"/>
                <a:gd name="T4" fmla="*/ 122005512 w 21600"/>
                <a:gd name="T5" fmla="*/ 804424200 h 21600"/>
                <a:gd name="T6" fmla="*/ 196488148 w 21600"/>
                <a:gd name="T7" fmla="*/ 1382820091 h 21600"/>
                <a:gd name="T8" fmla="*/ 270983951 w 21600"/>
                <a:gd name="T9" fmla="*/ 80442420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286333" y="1286897"/>
              <a:ext cx="238885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675187" y="1286897"/>
              <a:ext cx="0" cy="36077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>
              <a:off x="9851032" y="2963440"/>
              <a:ext cx="1" cy="735987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9851032" y="4688425"/>
              <a:ext cx="26873" cy="76173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AutoShape 54"/>
            <p:cNvSpPr>
              <a:spLocks/>
            </p:cNvSpPr>
            <p:nvPr/>
          </p:nvSpPr>
          <p:spPr bwMode="auto">
            <a:xfrm>
              <a:off x="9871272" y="1549527"/>
              <a:ext cx="434972" cy="3968510"/>
            </a:xfrm>
            <a:prstGeom prst="rightBracket">
              <a:avLst>
                <a:gd name="adj" fmla="val 45833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6" name="WordArt 55"/>
            <p:cNvSpPr>
              <a:spLocks noChangeArrowheads="1" noChangeShapeType="1" noTextEdit="1"/>
            </p:cNvSpPr>
            <p:nvPr/>
          </p:nvSpPr>
          <p:spPr bwMode="auto">
            <a:xfrm rot="5400000">
              <a:off x="9164547" y="3271635"/>
              <a:ext cx="3407807" cy="66887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wordArtVert" wrap="none" fromWordArt="1">
              <a:prstTxWarp prst="textWave4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 fontAlgn="auto"/>
              <a:r>
                <a:rPr lang="en-US" sz="3600" kern="10">
                  <a:effectLst>
                    <a:outerShdw blurRad="101600" dist="50800" dir="7788334" sx="101000" sy="101000" algn="ctr" rotWithShape="0">
                      <a:schemeClr val="tx1">
                        <a:alpha val="88000"/>
                      </a:schemeClr>
                    </a:outerShdw>
                  </a:effectLst>
                  <a:latin typeface="Arial Black" charset="0"/>
                  <a:ea typeface="Arial Black" charset="0"/>
                  <a:cs typeface="Arial Black" charset="0"/>
                </a:rPr>
                <a:t>ETERNITY</a:t>
              </a:r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5814866" y="602007"/>
              <a:ext cx="1720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SECOND COMING</a:t>
              </a:r>
              <a:endParaRPr lang="en-US" altLang="x-none" b="1" dirty="0"/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auto">
            <a:xfrm>
              <a:off x="9147643" y="2215108"/>
              <a:ext cx="10685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smtClean="0"/>
                <a:t>SECOND COMING &amp; GWTJ</a:t>
              </a:r>
              <a:endParaRPr lang="en-US" altLang="x-none" sz="1400" b="1" dirty="0"/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1813868" y="2154304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5030026" y="3784789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5030026" y="5532483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566358" y="5518037"/>
              <a:ext cx="0" cy="2265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359113" y="5675489"/>
              <a:ext cx="3249296" cy="65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Not all </a:t>
              </a:r>
              <a:r>
                <a:rPr lang="en-US" sz="1400" dirty="0" err="1"/>
                <a:t>A</a:t>
              </a:r>
              <a:r>
                <a:rPr lang="en-US" sz="1400" dirty="0" err="1" smtClean="0"/>
                <a:t>millennialists</a:t>
              </a:r>
              <a:r>
                <a:rPr lang="en-US" sz="1400" dirty="0" smtClean="0"/>
                <a:t> believe the tribulation has already happened in AD 70. Some would put it just before the 2</a:t>
              </a:r>
              <a:r>
                <a:rPr lang="en-US" sz="1400" baseline="30000" dirty="0" smtClean="0"/>
                <a:t>nd</a:t>
              </a:r>
              <a:r>
                <a:rPr lang="en-US" sz="1400" dirty="0" smtClean="0"/>
                <a:t> Coming. </a:t>
              </a:r>
              <a:endParaRPr lang="en-US" sz="1400" dirty="0"/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2016822" y="1766573"/>
              <a:ext cx="198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Church Age</a:t>
              </a:r>
              <a:endParaRPr lang="en-US" altLang="x-none" b="1" dirty="0"/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 flipH="1" flipV="1">
              <a:off x="9652793" y="1481490"/>
              <a:ext cx="10952" cy="69411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8783186" y="738179"/>
              <a:ext cx="172063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dirty="0" smtClean="0"/>
                <a:t>GREAT WHITE THRONE JUDGMENT</a:t>
              </a:r>
              <a:endParaRPr lang="en-US" altLang="x-none" sz="1400" b="1" dirty="0"/>
            </a:p>
          </p:txBody>
        </p:sp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9171353" y="3928330"/>
              <a:ext cx="10685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smtClean="0"/>
                <a:t>SECOND COMING &amp; GWTJ</a:t>
              </a:r>
              <a:endParaRPr lang="en-US" altLang="x-non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6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005" y="39058"/>
            <a:ext cx="6219990" cy="1690688"/>
          </a:xfrm>
        </p:spPr>
        <p:txBody>
          <a:bodyPr/>
          <a:lstStyle/>
          <a:p>
            <a:r>
              <a:rPr lang="en-US" smtClean="0"/>
              <a:t>Abrahamic Covenant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98179" y="1615555"/>
            <a:ext cx="10381594" cy="4771478"/>
            <a:chOff x="3124200" y="2212040"/>
            <a:chExt cx="8534400" cy="4384023"/>
          </a:xfrm>
        </p:grpSpPr>
        <p:pic>
          <p:nvPicPr>
            <p:cNvPr id="6" name="Picture 5" descr="C:\Documents and Settings\Owner\Application Data\Microsoft\Media Catalog\Downloaded Clips\cl0\SY01656_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835" y="5207280"/>
              <a:ext cx="1066800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C:\Documents and Settings\Owner\Application Data\Microsoft\Media Catalog\Downloaded Clips\cl5f\j0237940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109" y="5208654"/>
              <a:ext cx="1258888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:\Documents and Settings\Owner\Application Data\Microsoft\Media Catalog\Downloaded Clips\cl5e\j0237268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633" y="5242639"/>
              <a:ext cx="1290638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175068"/>
                </p:ext>
              </p:extLst>
            </p:nvPr>
          </p:nvGraphicFramePr>
          <p:xfrm>
            <a:off x="4517164" y="2212040"/>
            <a:ext cx="5214937" cy="291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MS Org Chart" r:id="rId6" imgW="6717960" imgH="3752640" progId="OrgPlusWOPX.4">
                    <p:embed followColorScheme="full"/>
                  </p:oleObj>
                </mc:Choice>
                <mc:Fallback>
                  <p:oleObj name="MS Org Chart" r:id="rId6" imgW="6717960" imgH="3752640" progId="OrgPlusWOPX.4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7164" y="2212040"/>
                          <a:ext cx="5214937" cy="291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124200" y="6169025"/>
              <a:ext cx="85344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200" b="1" i="1">
                  <a:solidFill>
                    <a:srgbClr val="FFFFFF"/>
                  </a:solidFill>
                </a:rPr>
                <a:t>Unconditional</a:t>
              </a:r>
              <a:r>
                <a:rPr lang="en-US" altLang="x-none" sz="2200">
                  <a:solidFill>
                    <a:srgbClr val="FFFFFF"/>
                  </a:solidFill>
                </a:rPr>
                <a:t> covenant with a conditional blessing  (Deut. 28; Lev. 26)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Views and the Millennium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Promises of the Kingdom to Israel:</a:t>
            </a:r>
          </a:p>
          <a:p>
            <a:r>
              <a:rPr lang="en-US" dirty="0" smtClean="0"/>
              <a:t>Joel 3:18-21</a:t>
            </a:r>
          </a:p>
          <a:p>
            <a:r>
              <a:rPr lang="en-US" dirty="0" smtClean="0"/>
              <a:t>Amos 9:11-15</a:t>
            </a:r>
          </a:p>
          <a:p>
            <a:r>
              <a:rPr lang="en-US" dirty="0" err="1" smtClean="0"/>
              <a:t>Zech</a:t>
            </a:r>
            <a:r>
              <a:rPr lang="en-US" dirty="0" smtClean="0"/>
              <a:t> 8; 14?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Rapture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Pre-</a:t>
            </a:r>
            <a:r>
              <a:rPr lang="en-US" dirty="0" err="1" smtClean="0"/>
              <a:t>trib</a:t>
            </a:r>
            <a:endParaRPr lang="en-US" dirty="0" smtClean="0"/>
          </a:p>
          <a:p>
            <a:pPr lvl="1"/>
            <a:r>
              <a:rPr lang="en-US" dirty="0" smtClean="0"/>
              <a:t>The rapture will occur before the tribulation</a:t>
            </a:r>
          </a:p>
          <a:p>
            <a:r>
              <a:rPr lang="en-US" dirty="0" smtClean="0"/>
              <a:t>Mid-</a:t>
            </a:r>
            <a:r>
              <a:rPr lang="en-US" dirty="0" err="1" smtClean="0"/>
              <a:t>trib</a:t>
            </a:r>
            <a:endParaRPr lang="en-US" dirty="0" smtClean="0"/>
          </a:p>
          <a:p>
            <a:pPr lvl="1"/>
            <a:r>
              <a:rPr lang="en-US" dirty="0" smtClean="0"/>
              <a:t>The rapture will happen at the half-way point of the tribulation</a:t>
            </a:r>
          </a:p>
          <a:p>
            <a:r>
              <a:rPr lang="en-US" dirty="0" smtClean="0"/>
              <a:t>Post-</a:t>
            </a:r>
            <a:r>
              <a:rPr lang="en-US" dirty="0" err="1" smtClean="0"/>
              <a:t>trib</a:t>
            </a:r>
            <a:endParaRPr lang="en-US" dirty="0" smtClean="0"/>
          </a:p>
          <a:p>
            <a:pPr lvl="1"/>
            <a:r>
              <a:rPr lang="en-US" dirty="0" smtClean="0"/>
              <a:t>The rapture will happen after the tribulation (at the same time as the second coming</a:t>
            </a:r>
          </a:p>
          <a:p>
            <a:r>
              <a:rPr lang="en-US" dirty="0" smtClean="0"/>
              <a:t>Pre-wrath</a:t>
            </a:r>
          </a:p>
          <a:p>
            <a:pPr lvl="1"/>
            <a:r>
              <a:rPr lang="en-US" dirty="0" smtClean="0"/>
              <a:t>The rapture will happen before the bowl judgments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3077"/>
            <a:ext cx="12192000" cy="75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Eternal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 numCol="2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Revelation 21-22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There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</a:t>
            </a:r>
            <a:r>
              <a:rPr lang="en-US" dirty="0" smtClean="0"/>
              <a:t>e: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GOD (21:3; 22:5)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A city [new Jerusalem] (21:10)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Tree of life (22:2)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</a:t>
            </a:r>
            <a:r>
              <a:rPr lang="en-US" dirty="0" smtClean="0"/>
              <a:t>iver of life (22:1)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What There Won’t Be: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night, sun, moon (21:22, 25)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temple (21:22)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sea (21:1)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death, pain, mourning (21:4)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sinners (21:8, 27)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64" y="0"/>
            <a:ext cx="1078774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Timeline of </a:t>
            </a:r>
            <a:r>
              <a:rPr lang="en-US" sz="3200" dirty="0" err="1"/>
              <a:t>Premil</a:t>
            </a:r>
            <a:r>
              <a:rPr lang="en-US" sz="3200" dirty="0"/>
              <a:t>. </a:t>
            </a:r>
            <a:r>
              <a:rPr lang="en-US" sz="3200" dirty="0" err="1"/>
              <a:t>Pretrib</a:t>
            </a:r>
            <a:r>
              <a:rPr lang="en-US" sz="3200" dirty="0"/>
              <a:t>. Dispensational </a:t>
            </a:r>
            <a:r>
              <a:rPr lang="en-US" sz="3200" dirty="0" smtClean="0"/>
              <a:t>Eschatology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3" y="976786"/>
            <a:ext cx="10787743" cy="5849971"/>
          </a:xfrm>
        </p:spPr>
      </p:pic>
      <p:sp>
        <p:nvSpPr>
          <p:cNvPr id="5" name="Rectangle 4"/>
          <p:cNvSpPr/>
          <p:nvPr/>
        </p:nvSpPr>
        <p:spPr>
          <a:xfrm>
            <a:off x="656262" y="5710651"/>
            <a:ext cx="4830136" cy="1116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1697" y="4265123"/>
            <a:ext cx="1114268" cy="32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64" y="0"/>
            <a:ext cx="10787743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Timeline of </a:t>
            </a:r>
            <a:r>
              <a:rPr lang="en-US" sz="3200" dirty="0" err="1"/>
              <a:t>Premil</a:t>
            </a:r>
            <a:r>
              <a:rPr lang="en-US" sz="3200" dirty="0"/>
              <a:t>. </a:t>
            </a:r>
            <a:r>
              <a:rPr lang="en-US" sz="3200" dirty="0" err="1"/>
              <a:t>Pretrib</a:t>
            </a:r>
            <a:r>
              <a:rPr lang="en-US" sz="3200" dirty="0"/>
              <a:t>. Dispensational </a:t>
            </a:r>
            <a:r>
              <a:rPr lang="en-US" sz="3200" dirty="0" smtClean="0"/>
              <a:t>Eschatology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15" y="-297828"/>
            <a:ext cx="13891846" cy="8682405"/>
          </a:xfrm>
        </p:spPr>
      </p:pic>
    </p:spTree>
    <p:extLst>
      <p:ext uri="{BB962C8B-B14F-4D97-AF65-F5344CB8AC3E}">
        <p14:creationId xmlns:p14="http://schemas.microsoft.com/office/powerpoint/2010/main" val="8012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Introduction and Terms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Millennial </a:t>
            </a:r>
            <a:r>
              <a:rPr lang="en-US" dirty="0"/>
              <a:t>Views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Rapture Views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Eternal State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Timeline of </a:t>
            </a:r>
            <a:r>
              <a:rPr lang="en-US" dirty="0" err="1" smtClean="0"/>
              <a:t>Premil</a:t>
            </a:r>
            <a:r>
              <a:rPr lang="en-US" dirty="0" smtClean="0"/>
              <a:t>. </a:t>
            </a:r>
            <a:r>
              <a:rPr lang="en-US" dirty="0" err="1" smtClean="0"/>
              <a:t>Pretrib</a:t>
            </a:r>
            <a:r>
              <a:rPr lang="en-US" dirty="0" smtClean="0"/>
              <a:t>. Dispensational Eschatology</a:t>
            </a:r>
          </a:p>
        </p:txBody>
      </p:sp>
    </p:spTree>
    <p:extLst>
      <p:ext uri="{BB962C8B-B14F-4D97-AF65-F5344CB8AC3E}">
        <p14:creationId xmlns:p14="http://schemas.microsoft.com/office/powerpoint/2010/main" val="16122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043057" cy="4351338"/>
          </a:xfrm>
        </p:spPr>
        <p:txBody>
          <a:bodyPr/>
          <a:lstStyle/>
          <a:p>
            <a:r>
              <a:rPr lang="en-US" dirty="0" smtClean="0"/>
              <a:t>The Non-Negotiable Eschatological Truths </a:t>
            </a:r>
          </a:p>
          <a:p>
            <a:pPr lvl="1"/>
            <a:r>
              <a:rPr lang="en-US" dirty="0" smtClean="0"/>
              <a:t>Bodily Resurrection (1 </a:t>
            </a:r>
            <a:r>
              <a:rPr lang="en-US" dirty="0" err="1" smtClean="0"/>
              <a:t>Cor</a:t>
            </a:r>
            <a:r>
              <a:rPr lang="en-US" dirty="0" smtClean="0"/>
              <a:t> 15; Rev 20)</a:t>
            </a:r>
          </a:p>
          <a:p>
            <a:pPr lvl="1"/>
            <a:r>
              <a:rPr lang="en-US" dirty="0" smtClean="0"/>
              <a:t>Physical Return of Christ (Acts 1:11;   1 </a:t>
            </a:r>
            <a:r>
              <a:rPr lang="en-US" dirty="0" err="1" smtClean="0"/>
              <a:t>Thess</a:t>
            </a:r>
            <a:r>
              <a:rPr lang="en-US" dirty="0" smtClean="0"/>
              <a:t> 4; Matt 24; Rev 19)</a:t>
            </a:r>
          </a:p>
          <a:p>
            <a:pPr lvl="1"/>
            <a:r>
              <a:rPr lang="en-US" dirty="0" smtClean="0"/>
              <a:t>Not Everyone Will be Saved (Rev 21:8; John 3:17-18; Matt 25:46; Ps 145:20)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811" y="2968954"/>
            <a:ext cx="3373237" cy="3685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6" y="903671"/>
            <a:ext cx="3004471" cy="22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669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Terms:</a:t>
            </a:r>
          </a:p>
          <a:p>
            <a:r>
              <a:rPr lang="en-US" dirty="0" smtClean="0"/>
              <a:t>Millennium - 1,000 year reign of Christ described in Rev 20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Coming - return of Christ to earth described in Rev 19</a:t>
            </a:r>
          </a:p>
          <a:p>
            <a:r>
              <a:rPr lang="en-US" dirty="0" smtClean="0"/>
              <a:t>Rapture - catching up of Church into air with Christ described in 1 </a:t>
            </a:r>
            <a:r>
              <a:rPr lang="en-US" dirty="0" err="1" smtClean="0"/>
              <a:t>Thess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Great White Throne Judgment – Final judgment of all who have ever lived described in Rev 20</a:t>
            </a:r>
          </a:p>
          <a:p>
            <a:r>
              <a:rPr lang="en-US" dirty="0" smtClean="0"/>
              <a:t>Tribulation – 7 year period of great and terrible judgment on the whole earth. (Dan 9; Revelation, Matt 24:22;           1 </a:t>
            </a:r>
            <a:r>
              <a:rPr lang="en-US" dirty="0" err="1" smtClean="0"/>
              <a:t>Thess</a:t>
            </a:r>
            <a:r>
              <a:rPr lang="en-US" dirty="0" smtClean="0"/>
              <a:t> 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Terms:</a:t>
            </a:r>
          </a:p>
          <a:p>
            <a:r>
              <a:rPr lang="en-US" dirty="0" smtClean="0"/>
              <a:t>Hell – Final place of torment, termed “Lake of Fire” in Revelation 19-20. 3 Greek words translated hell: </a:t>
            </a:r>
            <a:r>
              <a:rPr lang="en-US" i="1" dirty="0" smtClean="0"/>
              <a:t>hades </a:t>
            </a:r>
            <a:r>
              <a:rPr lang="en-US" dirty="0" smtClean="0"/>
              <a:t>(Matt 11:23; Rev 20:13) </a:t>
            </a:r>
            <a:r>
              <a:rPr lang="en-US" i="1" dirty="0" err="1" smtClean="0"/>
              <a:t>gehenna</a:t>
            </a:r>
            <a:r>
              <a:rPr lang="en-US" i="1" dirty="0" smtClean="0"/>
              <a:t> </a:t>
            </a:r>
            <a:r>
              <a:rPr lang="en-US" dirty="0" smtClean="0"/>
              <a:t>(Matt 5:29-30) </a:t>
            </a:r>
            <a:r>
              <a:rPr lang="en-US" i="1" dirty="0" smtClean="0"/>
              <a:t>lake of fire  </a:t>
            </a:r>
            <a:r>
              <a:rPr lang="en-US" dirty="0" smtClean="0"/>
              <a:t>(OT: </a:t>
            </a:r>
            <a:r>
              <a:rPr lang="en-US" i="1" dirty="0" err="1" smtClean="0"/>
              <a:t>sheol</a:t>
            </a:r>
            <a:r>
              <a:rPr lang="en-US" dirty="0" smtClean="0"/>
              <a:t> “grave” or “death”)</a:t>
            </a:r>
            <a:endParaRPr lang="en-US" i="1" dirty="0" smtClean="0"/>
          </a:p>
          <a:p>
            <a:r>
              <a:rPr lang="en-US" dirty="0" smtClean="0"/>
              <a:t>Heaven – The residing place of God and angels, not the final destination of </a:t>
            </a:r>
            <a:r>
              <a:rPr lang="en-US" dirty="0"/>
              <a:t>C</a:t>
            </a:r>
            <a:r>
              <a:rPr lang="en-US" dirty="0" smtClean="0"/>
              <a:t>hristians. (Matt 5:16, Rev 19-22)</a:t>
            </a:r>
          </a:p>
          <a:p>
            <a:r>
              <a:rPr lang="en-US" dirty="0" smtClean="0"/>
              <a:t>New Earth/New Jerusalem – The final destination of </a:t>
            </a:r>
            <a:r>
              <a:rPr lang="en-US" dirty="0"/>
              <a:t>C</a:t>
            </a:r>
            <a:r>
              <a:rPr lang="en-US" dirty="0" smtClean="0"/>
              <a:t>hristians. (Rev 21-22)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Views and the Millennium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861"/>
          </a:xfrm>
        </p:spPr>
        <p:txBody>
          <a:bodyPr>
            <a:normAutofit/>
          </a:bodyPr>
          <a:lstStyle/>
          <a:p>
            <a:r>
              <a:rPr lang="en-US" dirty="0"/>
              <a:t>Revelation </a:t>
            </a:r>
            <a:r>
              <a:rPr lang="en-US" dirty="0" smtClean="0"/>
              <a:t>20</a:t>
            </a:r>
          </a:p>
          <a:p>
            <a:pPr lvl="1"/>
            <a:r>
              <a:rPr lang="en-US" dirty="0" smtClean="0"/>
              <a:t>1,000 years (repeated x6)</a:t>
            </a:r>
          </a:p>
          <a:p>
            <a:pPr lvl="1"/>
            <a:r>
              <a:rPr lang="en-US" dirty="0" smtClean="0"/>
              <a:t>Christ ruling on earth with </a:t>
            </a:r>
            <a:r>
              <a:rPr lang="en-US" dirty="0" smtClean="0"/>
              <a:t>others</a:t>
            </a:r>
            <a:endParaRPr lang="en-US" dirty="0" smtClean="0"/>
          </a:p>
          <a:p>
            <a:pPr lvl="1"/>
            <a:r>
              <a:rPr lang="en-US" dirty="0" smtClean="0"/>
              <a:t>Satan bound</a:t>
            </a:r>
          </a:p>
          <a:p>
            <a:pPr lvl="1"/>
            <a:r>
              <a:rPr lang="en-US" dirty="0" smtClean="0"/>
              <a:t>those reigning with Christ were alive during the mark of the beast episode</a:t>
            </a:r>
          </a:p>
          <a:p>
            <a:r>
              <a:rPr lang="en-US" dirty="0" smtClean="0"/>
              <a:t>Premillennialism</a:t>
            </a:r>
          </a:p>
          <a:p>
            <a:r>
              <a:rPr lang="en-US" dirty="0" smtClean="0"/>
              <a:t>Postmillennialism</a:t>
            </a:r>
          </a:p>
          <a:p>
            <a:r>
              <a:rPr lang="en-US" dirty="0" err="1" smtClean="0"/>
              <a:t>Amillennialism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Views and the Millennium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861"/>
          </a:xfrm>
        </p:spPr>
        <p:txBody>
          <a:bodyPr>
            <a:normAutofit/>
          </a:bodyPr>
          <a:lstStyle/>
          <a:p>
            <a:r>
              <a:rPr lang="en-US" dirty="0"/>
              <a:t>Revelation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Premillennialism</a:t>
            </a:r>
          </a:p>
          <a:p>
            <a:pPr lvl="1"/>
            <a:r>
              <a:rPr lang="en-US" dirty="0" smtClean="0"/>
              <a:t>Christ will return before the millennium </a:t>
            </a:r>
          </a:p>
          <a:p>
            <a:pPr lvl="1"/>
            <a:r>
              <a:rPr lang="en-US" dirty="0" smtClean="0"/>
              <a:t>Millennium will be literal 1,000 year reign on earth</a:t>
            </a:r>
          </a:p>
          <a:p>
            <a:r>
              <a:rPr lang="en-US" dirty="0" smtClean="0"/>
              <a:t>Postmillennialism</a:t>
            </a:r>
          </a:p>
          <a:p>
            <a:r>
              <a:rPr lang="en-US" dirty="0" err="1" smtClean="0"/>
              <a:t>Amillennialism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0" cy="6858000"/>
            <a:chOff x="709854" y="367100"/>
            <a:chExt cx="11166231" cy="6049108"/>
          </a:xfrm>
        </p:grpSpPr>
        <p:sp>
          <p:nvSpPr>
            <p:cNvPr id="58" name="Rectangle 57"/>
            <p:cNvSpPr/>
            <p:nvPr/>
          </p:nvSpPr>
          <p:spPr>
            <a:xfrm>
              <a:off x="709854" y="367100"/>
              <a:ext cx="11166231" cy="60491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133047" y="1214742"/>
              <a:ext cx="29621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PREMILLENNIALISM</a:t>
              </a:r>
              <a:endParaRPr lang="en-US" altLang="x-none" b="1" dirty="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133046" y="2901448"/>
              <a:ext cx="28666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POSTMILLENNIALISM</a:t>
              </a:r>
              <a:endParaRPr lang="en-US" altLang="x-none" b="1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33046" y="4652180"/>
              <a:ext cx="305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b="1" dirty="0" smtClean="0"/>
                <a:t>AMILLENNIALISM</a:t>
              </a:r>
              <a:endParaRPr lang="en-US" altLang="x-none" b="1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419709" y="2152753"/>
              <a:ext cx="8820185" cy="3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706372" y="1647670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15264" y="1864134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19708" y="3767305"/>
              <a:ext cx="8886535" cy="22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06371" y="3262222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15263" y="3478686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19709" y="5518037"/>
              <a:ext cx="869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706371" y="5012954"/>
              <a:ext cx="0" cy="5050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515263" y="5229418"/>
              <a:ext cx="3822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286333" y="1791980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491705" y="3406531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491705" y="5157263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491705" y="609934"/>
              <a:ext cx="1720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RAPTURE </a:t>
              </a:r>
              <a:r>
                <a:rPr lang="en-US" altLang="x-none" b="1" smtClean="0"/>
                <a:t>(various views)</a:t>
              </a:r>
              <a:endParaRPr lang="en-US" altLang="x-none" b="1" dirty="0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378570" y="1648487"/>
              <a:ext cx="21021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/>
                <a:t>7 YEAR TRIBULATION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605177" y="3402764"/>
              <a:ext cx="210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 dirty="0" smtClean="0"/>
                <a:t> </a:t>
              </a:r>
              <a:r>
                <a:rPr lang="en-US" altLang="x-none" sz="1600" dirty="0"/>
                <a:t>TRIBULATION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544791" y="5226082"/>
              <a:ext cx="210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600" smtClean="0"/>
                <a:t>TRIBULATION</a:t>
              </a:r>
              <a:endParaRPr lang="en-US" altLang="x-none" sz="160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675187" y="1791980"/>
              <a:ext cx="0" cy="360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5119772" y="5080829"/>
              <a:ext cx="3844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Millennium (not 1,000 literal years)</a:t>
              </a:r>
              <a:endParaRPr lang="en-US" altLang="x-none" b="1" dirty="0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4177342" y="2828441"/>
              <a:ext cx="49465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Millennium (may be 1,000 years prior to Christ’s return, or may be entire period; Church is reforming world to usher in Christ’s return)</a:t>
              </a:r>
              <a:endParaRPr lang="en-US" altLang="x-none" b="1" dirty="0"/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6684476" y="1544871"/>
              <a:ext cx="2959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smtClean="0"/>
                <a:t>Literal 1000 year </a:t>
              </a:r>
              <a:r>
                <a:rPr lang="en-US" altLang="x-none" b="1" dirty="0"/>
                <a:t>Millennium</a:t>
              </a:r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 flipV="1">
              <a:off x="4104513" y="1304238"/>
              <a:ext cx="286662" cy="360774"/>
            </a:xfrm>
            <a:custGeom>
              <a:avLst/>
              <a:gdLst>
                <a:gd name="T0" fmla="*/ 116046504 w 21600"/>
                <a:gd name="T1" fmla="*/ 0 h 21600"/>
                <a:gd name="T2" fmla="*/ 38326522 w 21600"/>
                <a:gd name="T3" fmla="*/ 2090924422 h 21600"/>
                <a:gd name="T4" fmla="*/ 122005512 w 21600"/>
                <a:gd name="T5" fmla="*/ 804424200 h 21600"/>
                <a:gd name="T6" fmla="*/ 196488148 w 21600"/>
                <a:gd name="T7" fmla="*/ 1382820091 h 21600"/>
                <a:gd name="T8" fmla="*/ 270983951 w 21600"/>
                <a:gd name="T9" fmla="*/ 80442420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286333" y="1286897"/>
              <a:ext cx="2388853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675187" y="1286897"/>
              <a:ext cx="0" cy="36077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>
              <a:off x="9851032" y="2963440"/>
              <a:ext cx="1" cy="735987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9851032" y="4688425"/>
              <a:ext cx="26873" cy="761735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AutoShape 54"/>
            <p:cNvSpPr>
              <a:spLocks/>
            </p:cNvSpPr>
            <p:nvPr/>
          </p:nvSpPr>
          <p:spPr bwMode="auto">
            <a:xfrm>
              <a:off x="9871272" y="1549527"/>
              <a:ext cx="434972" cy="3968510"/>
            </a:xfrm>
            <a:prstGeom prst="rightBracket">
              <a:avLst>
                <a:gd name="adj" fmla="val 45833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6" name="WordArt 55"/>
            <p:cNvSpPr>
              <a:spLocks noChangeArrowheads="1" noChangeShapeType="1" noTextEdit="1"/>
            </p:cNvSpPr>
            <p:nvPr/>
          </p:nvSpPr>
          <p:spPr bwMode="auto">
            <a:xfrm rot="5400000">
              <a:off x="9164547" y="3271635"/>
              <a:ext cx="3407807" cy="66887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wordArtVert" wrap="none" fromWordArt="1">
              <a:prstTxWarp prst="textWave4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 fontAlgn="auto"/>
              <a:r>
                <a:rPr lang="en-US" sz="3600" kern="10">
                  <a:effectLst>
                    <a:outerShdw blurRad="101600" dist="50800" dir="7788334" sx="101000" sy="101000" algn="ctr" rotWithShape="0">
                      <a:schemeClr val="tx1">
                        <a:alpha val="88000"/>
                      </a:schemeClr>
                    </a:outerShdw>
                  </a:effectLst>
                  <a:latin typeface="Arial Black" charset="0"/>
                  <a:ea typeface="Arial Black" charset="0"/>
                  <a:cs typeface="Arial Black" charset="0"/>
                </a:rPr>
                <a:t>ETERNITY</a:t>
              </a:r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5814866" y="602007"/>
              <a:ext cx="1720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SECOND COMING</a:t>
              </a:r>
              <a:endParaRPr lang="en-US" altLang="x-none" b="1" dirty="0"/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auto">
            <a:xfrm>
              <a:off x="9147643" y="2215108"/>
              <a:ext cx="10685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smtClean="0"/>
                <a:t>SECOND COMING &amp; GWTJ</a:t>
              </a:r>
              <a:endParaRPr lang="en-US" altLang="x-none" sz="1400" b="1" dirty="0"/>
            </a:p>
          </p:txBody>
        </p:sp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1813868" y="2154304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5030026" y="3784789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5030026" y="5532483"/>
              <a:ext cx="2370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>
                  <a:solidFill>
                    <a:srgbClr val="FF0000"/>
                  </a:solidFill>
                </a:rPr>
                <a:t>We are </a:t>
              </a:r>
              <a:r>
                <a:rPr lang="en-US" altLang="x-none" b="1" smtClean="0">
                  <a:solidFill>
                    <a:srgbClr val="FF0000"/>
                  </a:solidFill>
                </a:rPr>
                <a:t>living Here</a:t>
              </a:r>
              <a:endParaRPr lang="en-US" altLang="x-none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566358" y="5518037"/>
              <a:ext cx="0" cy="2265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359113" y="5675489"/>
              <a:ext cx="3249296" cy="65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Not all </a:t>
              </a:r>
              <a:r>
                <a:rPr lang="en-US" sz="1400" dirty="0" err="1"/>
                <a:t>A</a:t>
              </a:r>
              <a:r>
                <a:rPr lang="en-US" sz="1400" dirty="0" err="1" smtClean="0"/>
                <a:t>millennialists</a:t>
              </a:r>
              <a:r>
                <a:rPr lang="en-US" sz="1400" dirty="0" smtClean="0"/>
                <a:t> believe the tribulation has already happened in AD 70. Some would put it just before the 2</a:t>
              </a:r>
              <a:r>
                <a:rPr lang="en-US" sz="1400" baseline="30000" dirty="0" smtClean="0"/>
                <a:t>nd</a:t>
              </a:r>
              <a:r>
                <a:rPr lang="en-US" sz="1400" dirty="0" smtClean="0"/>
                <a:t> Coming. </a:t>
              </a:r>
              <a:endParaRPr lang="en-US" sz="1400" dirty="0"/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2016822" y="1766573"/>
              <a:ext cx="198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b="1" dirty="0" smtClean="0"/>
                <a:t>Church Age</a:t>
              </a:r>
              <a:endParaRPr lang="en-US" altLang="x-none" b="1" dirty="0"/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 flipH="1" flipV="1">
              <a:off x="9652793" y="1481490"/>
              <a:ext cx="10952" cy="69411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8783186" y="738179"/>
              <a:ext cx="172063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dirty="0" smtClean="0"/>
                <a:t>GREAT WHITE THRONE JUDGMENT</a:t>
              </a:r>
              <a:endParaRPr lang="en-US" altLang="x-none" sz="1400" b="1" dirty="0"/>
            </a:p>
          </p:txBody>
        </p:sp>
        <p:sp>
          <p:nvSpPr>
            <p:cNvPr id="80" name="Text Box 23"/>
            <p:cNvSpPr txBox="1">
              <a:spLocks noChangeArrowheads="1"/>
            </p:cNvSpPr>
            <p:nvPr/>
          </p:nvSpPr>
          <p:spPr bwMode="auto">
            <a:xfrm>
              <a:off x="9171353" y="3928330"/>
              <a:ext cx="106854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1400" b="1" smtClean="0"/>
                <a:t>SECOND COMING &amp; GWTJ</a:t>
              </a:r>
              <a:endParaRPr lang="en-US" altLang="x-non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67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Views and the Millennium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861"/>
          </a:xfrm>
        </p:spPr>
        <p:txBody>
          <a:bodyPr>
            <a:normAutofit/>
          </a:bodyPr>
          <a:lstStyle/>
          <a:p>
            <a:r>
              <a:rPr lang="en-US" dirty="0"/>
              <a:t>Revelation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Premillennialism</a:t>
            </a:r>
          </a:p>
          <a:p>
            <a:r>
              <a:rPr lang="en-US" dirty="0" smtClean="0"/>
              <a:t>Postmillennialism</a:t>
            </a:r>
          </a:p>
          <a:p>
            <a:pPr lvl="1"/>
            <a:r>
              <a:rPr lang="en-US" dirty="0" smtClean="0"/>
              <a:t>Christ will return after the Millennium</a:t>
            </a:r>
          </a:p>
          <a:p>
            <a:pPr lvl="1"/>
            <a:r>
              <a:rPr lang="en-US" dirty="0" smtClean="0"/>
              <a:t>Millennium may or may not be a literal 1,000 years</a:t>
            </a:r>
          </a:p>
          <a:p>
            <a:pPr lvl="1"/>
            <a:r>
              <a:rPr lang="en-US" dirty="0" smtClean="0"/>
              <a:t>Christ’s reign is mediated through the </a:t>
            </a:r>
            <a:r>
              <a:rPr lang="en-US" dirty="0"/>
              <a:t>C</a:t>
            </a:r>
            <a:r>
              <a:rPr lang="en-US" dirty="0" smtClean="0"/>
              <a:t>hurch</a:t>
            </a:r>
          </a:p>
          <a:p>
            <a:pPr lvl="1"/>
            <a:r>
              <a:rPr lang="en-US" dirty="0" smtClean="0"/>
              <a:t>The Church will gradually improve and reform the world </a:t>
            </a:r>
          </a:p>
          <a:p>
            <a:pPr lvl="1"/>
            <a:r>
              <a:rPr lang="en-US" dirty="0" smtClean="0"/>
              <a:t>Christ will return and usher in the eternal state</a:t>
            </a:r>
          </a:p>
          <a:p>
            <a:r>
              <a:rPr lang="en-US" dirty="0" err="1" smtClean="0"/>
              <a:t>Amillennialism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905</Words>
  <Application>Microsoft Macintosh PowerPoint</Application>
  <PresentationFormat>Widescreen</PresentationFormat>
  <Paragraphs>162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Black</vt:lpstr>
      <vt:lpstr>Calibri</vt:lpstr>
      <vt:lpstr>Century Gothic</vt:lpstr>
      <vt:lpstr>Franklin Gothic Book</vt:lpstr>
      <vt:lpstr>Helvetica</vt:lpstr>
      <vt:lpstr>Times New Roman</vt:lpstr>
      <vt:lpstr>Arial</vt:lpstr>
      <vt:lpstr>Office Theme</vt:lpstr>
      <vt:lpstr>MS Org Chart</vt:lpstr>
      <vt:lpstr>Eschatology</vt:lpstr>
      <vt:lpstr>Outline</vt:lpstr>
      <vt:lpstr>Introduction and Terms</vt:lpstr>
      <vt:lpstr>Introduction and Terms</vt:lpstr>
      <vt:lpstr>Introduction and Terms</vt:lpstr>
      <vt:lpstr>Millennial Views and the Millennium</vt:lpstr>
      <vt:lpstr>Millennial Views and the Millennium</vt:lpstr>
      <vt:lpstr>PowerPoint Presentation</vt:lpstr>
      <vt:lpstr>Millennial Views and the Millennium</vt:lpstr>
      <vt:lpstr>PowerPoint Presentation</vt:lpstr>
      <vt:lpstr>Millennial Views and the Millennium</vt:lpstr>
      <vt:lpstr>PowerPoint Presentation</vt:lpstr>
      <vt:lpstr>Abrahamic Covenant</vt:lpstr>
      <vt:lpstr>Millennial Views and the Millennium</vt:lpstr>
      <vt:lpstr>Rapture Views</vt:lpstr>
      <vt:lpstr>PowerPoint Presentation</vt:lpstr>
      <vt:lpstr>Eternal State</vt:lpstr>
      <vt:lpstr>Timeline of Premil. Pretrib. Dispensational Eschatology</vt:lpstr>
      <vt:lpstr>Timeline of Premil. Pretrib. Dispensational Eschatology</vt:lpstr>
      <vt:lpstr>`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meeeeeeewith7es@gmail.com</dc:creator>
  <cp:lastModifiedBy>meeeeeeewith7es@gmail.com</cp:lastModifiedBy>
  <cp:revision>26</cp:revision>
  <dcterms:created xsi:type="dcterms:W3CDTF">2016-12-21T15:12:39Z</dcterms:created>
  <dcterms:modified xsi:type="dcterms:W3CDTF">2017-04-24T03:08:53Z</dcterms:modified>
</cp:coreProperties>
</file>