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8" r:id="rId2"/>
    <p:sldId id="257" r:id="rId3"/>
    <p:sldId id="259" r:id="rId4"/>
    <p:sldId id="260" r:id="rId5"/>
    <p:sldId id="266" r:id="rId6"/>
    <p:sldId id="263" r:id="rId7"/>
    <p:sldId id="264" r:id="rId8"/>
    <p:sldId id="265" r:id="rId9"/>
    <p:sldId id="277" r:id="rId10"/>
    <p:sldId id="267" r:id="rId11"/>
    <p:sldId id="271" r:id="rId12"/>
    <p:sldId id="268" r:id="rId13"/>
    <p:sldId id="270" r:id="rId14"/>
    <p:sldId id="272" r:id="rId15"/>
    <p:sldId id="273" r:id="rId16"/>
    <p:sldId id="269" r:id="rId17"/>
    <p:sldId id="274" r:id="rId18"/>
    <p:sldId id="276" r:id="rId19"/>
    <p:sldId id="275" r:id="rId20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8"/>
    <p:restoredTop sz="94701"/>
  </p:normalViewPr>
  <p:slideViewPr>
    <p:cSldViewPr snapToGrid="0" snapToObjects="1">
      <p:cViewPr varScale="1">
        <p:scale>
          <a:sx n="100" d="100"/>
          <a:sy n="100" d="100"/>
        </p:scale>
        <p:origin x="3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595FD-27FE-6346-9E22-DEF5E6D6AEF9}" type="datetimeFigureOut">
              <a:rPr lang="en-US" smtClean="0"/>
              <a:t>12/4/16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A0CCB-8891-794E-9EDB-BA34CC769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52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548CF-9FAA-5D42-9DA6-4DA3CE91AA11}" type="datetimeFigureOut">
              <a:rPr lang="en-US" smtClean="0"/>
              <a:t>12/4/16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4847E-5C0F-1842-8BAA-EDB607BC0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62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292FA-68F4-4B40-B64E-5A7F7F3BD3C9}" type="datetimeFigureOut">
              <a:rPr lang="en-US" smtClean="0"/>
              <a:t>12/4/16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0A49-886C-6B4C-B102-95DA98FD089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292FA-68F4-4B40-B64E-5A7F7F3BD3C9}" type="datetimeFigureOut">
              <a:rPr lang="en-US" smtClean="0"/>
              <a:t>12/4/16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0A49-886C-6B4C-B102-95DA98FD089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292FA-68F4-4B40-B64E-5A7F7F3BD3C9}" type="datetimeFigureOut">
              <a:rPr lang="en-US" smtClean="0"/>
              <a:t>12/4/16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0A49-886C-6B4C-B102-95DA98FD089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292FA-68F4-4B40-B64E-5A7F7F3BD3C9}" type="datetimeFigureOut">
              <a:rPr lang="en-US" smtClean="0"/>
              <a:t>12/4/16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0A49-886C-6B4C-B102-95DA98FD089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292FA-68F4-4B40-B64E-5A7F7F3BD3C9}" type="datetimeFigureOut">
              <a:rPr lang="en-US" smtClean="0"/>
              <a:t>12/4/16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0A49-886C-6B4C-B102-95DA98FD089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292FA-68F4-4B40-B64E-5A7F7F3BD3C9}" type="datetimeFigureOut">
              <a:rPr lang="en-US" smtClean="0"/>
              <a:t>12/4/16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0A49-886C-6B4C-B102-95DA98FD089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292FA-68F4-4B40-B64E-5A7F7F3BD3C9}" type="datetimeFigureOut">
              <a:rPr lang="en-US" smtClean="0"/>
              <a:t>12/4/16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0A49-886C-6B4C-B102-95DA98FD089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292FA-68F4-4B40-B64E-5A7F7F3BD3C9}" type="datetimeFigureOut">
              <a:rPr lang="en-US" smtClean="0"/>
              <a:t>12/4/16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0A49-886C-6B4C-B102-95DA98FD089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292FA-68F4-4B40-B64E-5A7F7F3BD3C9}" type="datetimeFigureOut">
              <a:rPr lang="en-US" smtClean="0"/>
              <a:t>12/4/16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0A49-886C-6B4C-B102-95DA98FD089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292FA-68F4-4B40-B64E-5A7F7F3BD3C9}" type="datetimeFigureOut">
              <a:rPr lang="en-US" smtClean="0"/>
              <a:t>12/4/16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0A49-886C-6B4C-B102-95DA98FD089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292FA-68F4-4B40-B64E-5A7F7F3BD3C9}" type="datetimeFigureOut">
              <a:rPr lang="en-US" smtClean="0"/>
              <a:t>12/4/16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0A49-886C-6B4C-B102-95DA98FD089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292FA-68F4-4B40-B64E-5A7F7F3BD3C9}" type="datetimeFigureOut">
              <a:rPr lang="en-US" smtClean="0"/>
              <a:t>12/4/16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20A49-886C-6B4C-B102-95DA98FD0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66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Arial Black"/>
          <a:ea typeface="+mj-ea"/>
          <a:cs typeface="Arial 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Third Declension Nouns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Greek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96400" y="6226748"/>
            <a:ext cx="1371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By Stephen Curto</a:t>
            </a:r>
          </a:p>
          <a:p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For Intro to Greek</a:t>
            </a:r>
          </a:p>
          <a:p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Dec 4, 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2016</a:t>
            </a:r>
          </a:p>
        </p:txBody>
      </p:sp>
      <p:pic>
        <p:nvPicPr>
          <p:cNvPr id="5" name="Picture 4" descr="logo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6622" y="6297303"/>
            <a:ext cx="479778" cy="479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36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Declension Endings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Introduction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Declension: pattern of noun forms (we’ve been working with first and second declension nouns so far)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Third Declension nouns: Nouns who don’t fit in the other two patterns (grab-bag declension)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New case endings</a:t>
            </a:r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Saucy Ah. </a:t>
            </a:r>
            <a:r>
              <a:rPr lang="en-US" dirty="0" err="1" smtClean="0"/>
              <a:t>Es</a:t>
            </a:r>
            <a:r>
              <a:rPr lang="en-US" dirty="0" smtClean="0"/>
              <a:t> own </a:t>
            </a:r>
            <a:r>
              <a:rPr lang="en-US" dirty="0" err="1" smtClean="0"/>
              <a:t>Sias</a:t>
            </a:r>
            <a:r>
              <a:rPr lang="en-US" dirty="0" smtClean="0"/>
              <a:t>. (</a:t>
            </a:r>
            <a:r>
              <a:rPr lang="el-GR" dirty="0" smtClean="0"/>
              <a:t>ς, </a:t>
            </a:r>
            <a:r>
              <a:rPr lang="el-GR" dirty="0" err="1" smtClean="0"/>
              <a:t>ος</a:t>
            </a:r>
            <a:r>
              <a:rPr lang="el-GR" dirty="0" smtClean="0"/>
              <a:t>, ι, α, </a:t>
            </a:r>
            <a:r>
              <a:rPr lang="el-GR" dirty="0" err="1" smtClean="0"/>
              <a:t>ες</a:t>
            </a:r>
            <a:r>
              <a:rPr lang="el-GR" dirty="0" smtClean="0"/>
              <a:t>, ων, </a:t>
            </a:r>
            <a:r>
              <a:rPr lang="el-GR" dirty="0" err="1" smtClean="0"/>
              <a:t>σι</a:t>
            </a:r>
            <a:r>
              <a:rPr lang="el-GR" dirty="0" smtClean="0"/>
              <a:t>, ας)</a:t>
            </a:r>
            <a:endParaRPr lang="en-US" dirty="0" smtClean="0"/>
          </a:p>
          <a:p>
            <a:pPr defTabSz="914400">
              <a:spcBef>
                <a:spcPts val="0"/>
              </a:spcBef>
            </a:pPr>
            <a:r>
              <a:rPr lang="en-US" dirty="0" smtClean="0"/>
              <a:t>4 hints to 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08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Declension Endings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914400">
              <a:spcBef>
                <a:spcPts val="0"/>
              </a:spcBef>
              <a:buNone/>
            </a:pPr>
            <a:r>
              <a:rPr lang="en-US" dirty="0" smtClean="0"/>
              <a:t>4 Hints to Help</a:t>
            </a:r>
          </a:p>
          <a:p>
            <a:pPr marL="514350" indent="-514350" defTabSz="9144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The nominative singular usually acts weird</a:t>
            </a:r>
            <a:r>
              <a:rPr lang="is-IS" dirty="0" smtClean="0"/>
              <a:t>… so memorize the genitive singular also when you learn the word. </a:t>
            </a:r>
          </a:p>
          <a:p>
            <a:pPr marL="514350" indent="-514350" defTabSz="9144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Whatever happens in the Nom Sing, also happens in the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Plur</a:t>
            </a:r>
            <a:r>
              <a:rPr lang="en-US" dirty="0" smtClean="0"/>
              <a:t>. (the endings both begin with </a:t>
            </a:r>
            <a:r>
              <a:rPr lang="el-GR" dirty="0" smtClean="0"/>
              <a:t>ς</a:t>
            </a:r>
            <a:r>
              <a:rPr lang="en-US" dirty="0" smtClean="0"/>
              <a:t>)</a:t>
            </a:r>
          </a:p>
          <a:p>
            <a:pPr marL="514350" indent="-514350" defTabSz="9144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A nu drops out when followed by a sigma.</a:t>
            </a:r>
          </a:p>
          <a:p>
            <a:pPr marL="514350" indent="-514350" defTabSz="9144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a tau drops out when it is followed by a sigma or ends a word.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54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2-1-2 Declension Endings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3913528"/>
              </p:ext>
            </p:extLst>
          </p:nvPr>
        </p:nvGraphicFramePr>
        <p:xfrm>
          <a:off x="304800" y="1765300"/>
          <a:ext cx="3606800" cy="433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800"/>
                <a:gridCol w="1143000"/>
                <a:gridCol w="889000"/>
              </a:tblGrid>
              <a:tr h="855980">
                <a:tc>
                  <a:txBody>
                    <a:bodyPr/>
                    <a:lstStyle/>
                    <a:p>
                      <a:r>
                        <a:rPr lang="en-US" dirty="0" smtClean="0"/>
                        <a:t>SECOND</a:t>
                      </a:r>
                      <a:r>
                        <a:rPr lang="en-US" baseline="0" dirty="0" smtClean="0"/>
                        <a:t> DECLENSION</a:t>
                      </a:r>
                      <a:r>
                        <a:rPr lang="el-GR" baseline="0" dirty="0" smtClean="0"/>
                        <a:t> (</a:t>
                      </a:r>
                      <a:r>
                        <a:rPr lang="en-US" baseline="0" dirty="0" err="1" smtClean="0"/>
                        <a:t>masc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Paradigm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Ending</a:t>
                      </a:r>
                      <a:endParaRPr lang="en-US" dirty="0"/>
                    </a:p>
                  </a:txBody>
                  <a:tcPr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Nom Sing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λογος</a:t>
                      </a:r>
                      <a:endParaRPr lang="el-GR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smtClean="0"/>
                        <a:t>ς</a:t>
                      </a:r>
                      <a:endParaRPr lang="en-US" sz="2400" dirty="0"/>
                    </a:p>
                  </a:txBody>
                  <a:tcPr anchor="ctr"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Gen Sing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λογου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smtClean="0"/>
                        <a:t>υ</a:t>
                      </a:r>
                      <a:endParaRPr lang="en-US" sz="2400" dirty="0"/>
                    </a:p>
                  </a:txBody>
                  <a:tcPr anchor="ctr"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Dat</a:t>
                      </a:r>
                      <a:r>
                        <a:rPr lang="en-US" sz="2400" dirty="0" smtClean="0"/>
                        <a:t> Sing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λογῳ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err="1" smtClean="0"/>
                        <a:t>ῳ</a:t>
                      </a:r>
                      <a:r>
                        <a:rPr lang="el-GR" sz="2400" dirty="0" smtClean="0"/>
                        <a:t> (</a:t>
                      </a:r>
                      <a:r>
                        <a:rPr lang="el-GR" sz="2400" baseline="0" dirty="0" smtClean="0"/>
                        <a:t>ι)</a:t>
                      </a:r>
                      <a:endParaRPr lang="en-US" sz="2400" dirty="0"/>
                    </a:p>
                  </a:txBody>
                  <a:tcPr anchor="ctr"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Acc</a:t>
                      </a:r>
                      <a:r>
                        <a:rPr lang="en-US" sz="2400" dirty="0" smtClean="0"/>
                        <a:t> Sing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λογον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smtClean="0"/>
                        <a:t>ν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7803258"/>
              </p:ext>
            </p:extLst>
          </p:nvPr>
        </p:nvGraphicFramePr>
        <p:xfrm>
          <a:off x="4121150" y="1765300"/>
          <a:ext cx="3733800" cy="433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800"/>
                <a:gridCol w="1320800"/>
                <a:gridCol w="838200"/>
              </a:tblGrid>
              <a:tr h="855980">
                <a:tc>
                  <a:txBody>
                    <a:bodyPr/>
                    <a:lstStyle/>
                    <a:p>
                      <a:r>
                        <a:rPr lang="en-US" dirty="0" smtClean="0"/>
                        <a:t>FIRST</a:t>
                      </a:r>
                      <a:r>
                        <a:rPr lang="en-US" baseline="0" dirty="0" smtClean="0"/>
                        <a:t> DECLENSION</a:t>
                      </a:r>
                    </a:p>
                    <a:p>
                      <a:r>
                        <a:rPr lang="en-US" baseline="0" dirty="0" smtClean="0"/>
                        <a:t>(fem)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Paradigm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Ending</a:t>
                      </a:r>
                      <a:endParaRPr lang="en-US" dirty="0"/>
                    </a:p>
                  </a:txBody>
                  <a:tcPr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Nom Sing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γραφη</a:t>
                      </a:r>
                      <a:endParaRPr lang="el-GR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 anchor="ctr"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Gen Sing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γραφης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smtClean="0"/>
                        <a:t>ς</a:t>
                      </a:r>
                      <a:endParaRPr lang="en-US" sz="2400" dirty="0"/>
                    </a:p>
                  </a:txBody>
                  <a:tcPr anchor="ctr"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Dat</a:t>
                      </a:r>
                      <a:r>
                        <a:rPr lang="en-US" sz="2400" dirty="0" smtClean="0"/>
                        <a:t> Sing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γραφῃ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err="1" smtClean="0"/>
                        <a:t>ῃ</a:t>
                      </a:r>
                      <a:r>
                        <a:rPr lang="el-GR" sz="2400" dirty="0" smtClean="0"/>
                        <a:t> (ι)</a:t>
                      </a:r>
                      <a:endParaRPr lang="en-US" sz="2400" dirty="0"/>
                    </a:p>
                  </a:txBody>
                  <a:tcPr anchor="ctr"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Acc</a:t>
                      </a:r>
                      <a:r>
                        <a:rPr lang="en-US" sz="2400" dirty="0" smtClean="0"/>
                        <a:t> Sing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γραφην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smtClean="0"/>
                        <a:t>ν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9721655"/>
              </p:ext>
            </p:extLst>
          </p:nvPr>
        </p:nvGraphicFramePr>
        <p:xfrm>
          <a:off x="8064500" y="1765300"/>
          <a:ext cx="3797300" cy="433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300"/>
                <a:gridCol w="1231900"/>
                <a:gridCol w="1054100"/>
              </a:tblGrid>
              <a:tr h="855980">
                <a:tc>
                  <a:txBody>
                    <a:bodyPr/>
                    <a:lstStyle/>
                    <a:p>
                      <a:r>
                        <a:rPr lang="en-US" dirty="0" smtClean="0"/>
                        <a:t>SECOND</a:t>
                      </a:r>
                      <a:r>
                        <a:rPr lang="en-US" baseline="0" dirty="0" smtClean="0"/>
                        <a:t> DECLENSION</a:t>
                      </a:r>
                      <a:r>
                        <a:rPr lang="el-GR" baseline="0" dirty="0" smtClean="0"/>
                        <a:t> (</a:t>
                      </a:r>
                      <a:r>
                        <a:rPr lang="en-US" baseline="0" dirty="0" err="1" smtClean="0"/>
                        <a:t>neut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Paradigm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Ending</a:t>
                      </a:r>
                      <a:endParaRPr lang="en-US" dirty="0"/>
                    </a:p>
                  </a:txBody>
                  <a:tcPr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Nom Sing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ἐργον</a:t>
                      </a:r>
                      <a:endParaRPr lang="el-GR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smtClean="0"/>
                        <a:t>ν</a:t>
                      </a:r>
                      <a:endParaRPr lang="en-US" sz="2400" dirty="0"/>
                    </a:p>
                  </a:txBody>
                  <a:tcPr anchor="ctr"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Gen Sing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ἐργου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smtClean="0"/>
                        <a:t>υ</a:t>
                      </a:r>
                      <a:endParaRPr lang="en-US" sz="2400" dirty="0"/>
                    </a:p>
                  </a:txBody>
                  <a:tcPr anchor="ctr"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Dat</a:t>
                      </a:r>
                      <a:r>
                        <a:rPr lang="en-US" sz="2400" dirty="0" smtClean="0"/>
                        <a:t> Sing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ἐργῳ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err="1" smtClean="0"/>
                        <a:t>ῳ</a:t>
                      </a:r>
                      <a:r>
                        <a:rPr lang="el-GR" sz="2400" dirty="0" smtClean="0"/>
                        <a:t> (</a:t>
                      </a:r>
                      <a:r>
                        <a:rPr lang="el-GR" sz="2400" baseline="0" dirty="0" smtClean="0"/>
                        <a:t>ι)</a:t>
                      </a:r>
                      <a:endParaRPr lang="en-US" sz="2400" dirty="0"/>
                    </a:p>
                  </a:txBody>
                  <a:tcPr anchor="ctr"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Acc</a:t>
                      </a:r>
                      <a:r>
                        <a:rPr lang="en-US" sz="2400" dirty="0" smtClean="0"/>
                        <a:t> Sing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ἐργον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smtClean="0"/>
                        <a:t>ν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16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Declension Endings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6744678"/>
              </p:ext>
            </p:extLst>
          </p:nvPr>
        </p:nvGraphicFramePr>
        <p:xfrm>
          <a:off x="1308100" y="1752600"/>
          <a:ext cx="4787900" cy="433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800"/>
                <a:gridCol w="1562100"/>
                <a:gridCol w="1651000"/>
              </a:tblGrid>
              <a:tr h="855980">
                <a:tc>
                  <a:txBody>
                    <a:bodyPr/>
                    <a:lstStyle/>
                    <a:p>
                      <a:r>
                        <a:rPr lang="en-US" dirty="0" smtClean="0"/>
                        <a:t>THIRD</a:t>
                      </a:r>
                      <a:r>
                        <a:rPr lang="en-US" baseline="0" dirty="0" smtClean="0"/>
                        <a:t> DECLENSION</a:t>
                      </a:r>
                    </a:p>
                    <a:p>
                      <a:r>
                        <a:rPr lang="en-US" baseline="0" dirty="0" smtClean="0"/>
                        <a:t>(</a:t>
                      </a:r>
                      <a:r>
                        <a:rPr lang="en-US" baseline="0" dirty="0" err="1" smtClean="0"/>
                        <a:t>masc</a:t>
                      </a:r>
                      <a:r>
                        <a:rPr lang="en-US" baseline="0" dirty="0" smtClean="0"/>
                        <a:t> &amp; fem)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Paradigm</a:t>
                      </a:r>
                      <a:endParaRPr lang="el-GR" dirty="0" smtClean="0"/>
                    </a:p>
                    <a:p>
                      <a:r>
                        <a:rPr lang="el-GR" sz="2800" dirty="0" smtClean="0"/>
                        <a:t>*</a:t>
                      </a:r>
                      <a:r>
                        <a:rPr lang="el-GR" sz="2800" dirty="0" err="1" smtClean="0"/>
                        <a:t>σαρκ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Ending</a:t>
                      </a:r>
                      <a:endParaRPr lang="en-US" dirty="0"/>
                    </a:p>
                  </a:txBody>
                  <a:tcPr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Nom Sing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σαρξ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smtClean="0"/>
                        <a:t>ς</a:t>
                      </a:r>
                      <a:endParaRPr lang="en-US" sz="2400" dirty="0"/>
                    </a:p>
                  </a:txBody>
                  <a:tcPr anchor="ctr"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Gen Sing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σαρκος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err="1" smtClean="0"/>
                        <a:t>ος</a:t>
                      </a:r>
                      <a:endParaRPr lang="en-US" sz="2400" dirty="0"/>
                    </a:p>
                  </a:txBody>
                  <a:tcPr anchor="ctr"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Dat</a:t>
                      </a:r>
                      <a:r>
                        <a:rPr lang="en-US" sz="2400" dirty="0" smtClean="0"/>
                        <a:t> Sing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σαρκι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baseline="0" dirty="0" smtClean="0"/>
                        <a:t>ι</a:t>
                      </a:r>
                      <a:endParaRPr lang="en-US" sz="2400" dirty="0"/>
                    </a:p>
                  </a:txBody>
                  <a:tcPr anchor="ctr"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Acc</a:t>
                      </a:r>
                      <a:r>
                        <a:rPr lang="en-US" sz="2400" dirty="0" smtClean="0"/>
                        <a:t> Sing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σαρκα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smtClean="0"/>
                        <a:t>α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8244756"/>
              </p:ext>
            </p:extLst>
          </p:nvPr>
        </p:nvGraphicFramePr>
        <p:xfrm>
          <a:off x="6223000" y="1765300"/>
          <a:ext cx="4787900" cy="433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7500"/>
                <a:gridCol w="1562100"/>
                <a:gridCol w="1638300"/>
              </a:tblGrid>
              <a:tr h="85598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THIRD DECLENSION</a:t>
                      </a:r>
                      <a:r>
                        <a:rPr lang="el-GR" baseline="0" dirty="0" smtClean="0"/>
                        <a:t> (</a:t>
                      </a:r>
                      <a:r>
                        <a:rPr lang="en-US" baseline="0" dirty="0" err="1" smtClean="0"/>
                        <a:t>neut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Paradigm</a:t>
                      </a:r>
                      <a:endParaRPr lang="el-GR" dirty="0" smtClean="0"/>
                    </a:p>
                    <a:p>
                      <a:r>
                        <a:rPr lang="el-GR" sz="2800" dirty="0" smtClean="0"/>
                        <a:t>*</a:t>
                      </a:r>
                      <a:r>
                        <a:rPr lang="el-GR" sz="2800" dirty="0" err="1" smtClean="0"/>
                        <a:t>ονοματ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Ending</a:t>
                      </a:r>
                      <a:endParaRPr lang="en-US" dirty="0"/>
                    </a:p>
                  </a:txBody>
                  <a:tcPr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Nom Sing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ὀνομα</a:t>
                      </a:r>
                      <a:endParaRPr lang="el-GR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 anchor="ctr"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Gen Sing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ὀνοματος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err="1" smtClean="0"/>
                        <a:t>ος</a:t>
                      </a:r>
                      <a:endParaRPr lang="en-US" sz="2400" dirty="0"/>
                    </a:p>
                  </a:txBody>
                  <a:tcPr anchor="ctr"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Dat</a:t>
                      </a:r>
                      <a:r>
                        <a:rPr lang="en-US" sz="2400" dirty="0" smtClean="0"/>
                        <a:t> Sing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ὀνοματι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smtClean="0"/>
                        <a:t>ι</a:t>
                      </a:r>
                      <a:endParaRPr lang="en-US" sz="2400" dirty="0"/>
                    </a:p>
                  </a:txBody>
                  <a:tcPr anchor="ctr"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Acc</a:t>
                      </a:r>
                      <a:r>
                        <a:rPr lang="en-US" sz="2400" dirty="0" smtClean="0"/>
                        <a:t> Sing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ὀνομα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57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2-1-2 Declension Endings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3653580"/>
              </p:ext>
            </p:extLst>
          </p:nvPr>
        </p:nvGraphicFramePr>
        <p:xfrm>
          <a:off x="304800" y="1765300"/>
          <a:ext cx="3606800" cy="433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800"/>
                <a:gridCol w="1143000"/>
                <a:gridCol w="889000"/>
              </a:tblGrid>
              <a:tr h="855980">
                <a:tc>
                  <a:txBody>
                    <a:bodyPr/>
                    <a:lstStyle/>
                    <a:p>
                      <a:r>
                        <a:rPr lang="en-US" dirty="0" smtClean="0"/>
                        <a:t>SECOND</a:t>
                      </a:r>
                      <a:r>
                        <a:rPr lang="en-US" baseline="0" dirty="0" smtClean="0"/>
                        <a:t> DECLENSION</a:t>
                      </a:r>
                      <a:r>
                        <a:rPr lang="el-GR" baseline="0" dirty="0" smtClean="0"/>
                        <a:t> (</a:t>
                      </a:r>
                      <a:r>
                        <a:rPr lang="en-US" baseline="0" dirty="0" err="1" smtClean="0"/>
                        <a:t>masc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Paradigm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Ending</a:t>
                      </a:r>
                      <a:endParaRPr lang="en-US" dirty="0"/>
                    </a:p>
                  </a:txBody>
                  <a:tcPr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Nom </a:t>
                      </a:r>
                      <a:r>
                        <a:rPr lang="en-US" sz="2400" dirty="0" err="1" smtClean="0"/>
                        <a:t>Plur</a:t>
                      </a:r>
                      <a:endParaRPr 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λογοι</a:t>
                      </a:r>
                      <a:endParaRPr lang="el-GR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smtClean="0"/>
                        <a:t>ι</a:t>
                      </a:r>
                      <a:endParaRPr lang="en-US" sz="2400" dirty="0"/>
                    </a:p>
                  </a:txBody>
                  <a:tcPr anchor="ctr"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Gen </a:t>
                      </a:r>
                      <a:r>
                        <a:rPr lang="en-US" sz="2400" dirty="0" err="1" smtClean="0"/>
                        <a:t>Plur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λογων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smtClean="0"/>
                        <a:t>ων</a:t>
                      </a:r>
                      <a:endParaRPr lang="en-US" sz="2400" dirty="0"/>
                    </a:p>
                  </a:txBody>
                  <a:tcPr anchor="ctr"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Dat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Plur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λογοις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err="1" smtClean="0"/>
                        <a:t>ις</a:t>
                      </a:r>
                      <a:endParaRPr lang="en-US" sz="2400" dirty="0"/>
                    </a:p>
                  </a:txBody>
                  <a:tcPr anchor="ctr"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Acc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Plur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λογους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err="1" smtClean="0"/>
                        <a:t>υς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8158123"/>
              </p:ext>
            </p:extLst>
          </p:nvPr>
        </p:nvGraphicFramePr>
        <p:xfrm>
          <a:off x="4121150" y="1765300"/>
          <a:ext cx="3733800" cy="433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800"/>
                <a:gridCol w="1320800"/>
                <a:gridCol w="838200"/>
              </a:tblGrid>
              <a:tr h="855980">
                <a:tc>
                  <a:txBody>
                    <a:bodyPr/>
                    <a:lstStyle/>
                    <a:p>
                      <a:r>
                        <a:rPr lang="en-US" dirty="0" smtClean="0"/>
                        <a:t>FIRST</a:t>
                      </a:r>
                      <a:r>
                        <a:rPr lang="en-US" baseline="0" dirty="0" smtClean="0"/>
                        <a:t> DECLENSION</a:t>
                      </a:r>
                    </a:p>
                    <a:p>
                      <a:r>
                        <a:rPr lang="en-US" baseline="0" dirty="0" smtClean="0"/>
                        <a:t>(fem)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Paradigm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Ending</a:t>
                      </a:r>
                      <a:endParaRPr lang="en-US" dirty="0"/>
                    </a:p>
                  </a:txBody>
                  <a:tcPr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Nom </a:t>
                      </a:r>
                      <a:r>
                        <a:rPr lang="en-US" sz="2400" dirty="0" err="1" smtClean="0"/>
                        <a:t>Plur</a:t>
                      </a:r>
                      <a:endParaRPr 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γραφαι</a:t>
                      </a:r>
                      <a:endParaRPr lang="el-GR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smtClean="0"/>
                        <a:t>ι</a:t>
                      </a:r>
                      <a:endParaRPr lang="en-US" sz="2400" dirty="0"/>
                    </a:p>
                  </a:txBody>
                  <a:tcPr anchor="ctr"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Gen </a:t>
                      </a:r>
                      <a:r>
                        <a:rPr lang="en-US" sz="2400" dirty="0" err="1" smtClean="0"/>
                        <a:t>Plur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γραφων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smtClean="0"/>
                        <a:t>ων</a:t>
                      </a:r>
                      <a:endParaRPr lang="en-US" sz="2400" dirty="0"/>
                    </a:p>
                  </a:txBody>
                  <a:tcPr anchor="ctr"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Dat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Plur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γραφαις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err="1" smtClean="0"/>
                        <a:t>ις</a:t>
                      </a:r>
                      <a:endParaRPr lang="en-US" sz="2400" dirty="0"/>
                    </a:p>
                  </a:txBody>
                  <a:tcPr anchor="ctr"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Acc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Plur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γραφας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smtClean="0"/>
                        <a:t>ς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9189910"/>
              </p:ext>
            </p:extLst>
          </p:nvPr>
        </p:nvGraphicFramePr>
        <p:xfrm>
          <a:off x="8064500" y="1765300"/>
          <a:ext cx="3797300" cy="433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300"/>
                <a:gridCol w="1231900"/>
                <a:gridCol w="1054100"/>
              </a:tblGrid>
              <a:tr h="855980">
                <a:tc>
                  <a:txBody>
                    <a:bodyPr/>
                    <a:lstStyle/>
                    <a:p>
                      <a:r>
                        <a:rPr lang="en-US" dirty="0" smtClean="0"/>
                        <a:t>SECOND</a:t>
                      </a:r>
                      <a:r>
                        <a:rPr lang="en-US" baseline="0" dirty="0" smtClean="0"/>
                        <a:t> DECLENSION</a:t>
                      </a:r>
                      <a:r>
                        <a:rPr lang="el-GR" baseline="0" dirty="0" smtClean="0"/>
                        <a:t> (</a:t>
                      </a:r>
                      <a:r>
                        <a:rPr lang="en-US" baseline="0" dirty="0" err="1" smtClean="0"/>
                        <a:t>neut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Paradigm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Ending</a:t>
                      </a:r>
                      <a:endParaRPr lang="en-US" dirty="0"/>
                    </a:p>
                  </a:txBody>
                  <a:tcPr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Nom </a:t>
                      </a:r>
                      <a:r>
                        <a:rPr lang="en-US" sz="2400" dirty="0" err="1" smtClean="0"/>
                        <a:t>Plur</a:t>
                      </a:r>
                      <a:endParaRPr 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ἐργα</a:t>
                      </a:r>
                      <a:endParaRPr lang="el-GR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smtClean="0"/>
                        <a:t>α</a:t>
                      </a:r>
                      <a:endParaRPr lang="en-US" sz="2400" dirty="0"/>
                    </a:p>
                  </a:txBody>
                  <a:tcPr anchor="ctr"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Gen </a:t>
                      </a:r>
                      <a:r>
                        <a:rPr lang="en-US" sz="2400" dirty="0" err="1" smtClean="0"/>
                        <a:t>Plur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ἐργων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smtClean="0"/>
                        <a:t>ων</a:t>
                      </a:r>
                      <a:endParaRPr lang="en-US" sz="2400" dirty="0"/>
                    </a:p>
                  </a:txBody>
                  <a:tcPr anchor="ctr"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Dat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Plur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ἐργοις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err="1" smtClean="0"/>
                        <a:t>ις</a:t>
                      </a:r>
                      <a:endParaRPr lang="en-US" sz="2400" dirty="0"/>
                    </a:p>
                  </a:txBody>
                  <a:tcPr anchor="ctr"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Acc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Plur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ἐργα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smtClean="0"/>
                        <a:t>α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130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Declension Endings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9682634"/>
              </p:ext>
            </p:extLst>
          </p:nvPr>
        </p:nvGraphicFramePr>
        <p:xfrm>
          <a:off x="1308100" y="1752600"/>
          <a:ext cx="4787900" cy="433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800"/>
                <a:gridCol w="1562100"/>
                <a:gridCol w="1651000"/>
              </a:tblGrid>
              <a:tr h="855980">
                <a:tc>
                  <a:txBody>
                    <a:bodyPr/>
                    <a:lstStyle/>
                    <a:p>
                      <a:r>
                        <a:rPr lang="en-US" dirty="0" smtClean="0"/>
                        <a:t>THIRD</a:t>
                      </a:r>
                      <a:r>
                        <a:rPr lang="en-US" baseline="0" dirty="0" smtClean="0"/>
                        <a:t> DECLENSION</a:t>
                      </a:r>
                    </a:p>
                    <a:p>
                      <a:r>
                        <a:rPr lang="en-US" baseline="0" dirty="0" smtClean="0"/>
                        <a:t>(</a:t>
                      </a:r>
                      <a:r>
                        <a:rPr lang="en-US" baseline="0" dirty="0" err="1" smtClean="0"/>
                        <a:t>masc</a:t>
                      </a:r>
                      <a:r>
                        <a:rPr lang="en-US" baseline="0" dirty="0" smtClean="0"/>
                        <a:t> &amp; fem)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Paradigm</a:t>
                      </a:r>
                      <a:endParaRPr lang="el-GR" dirty="0" smtClean="0"/>
                    </a:p>
                    <a:p>
                      <a:r>
                        <a:rPr lang="el-GR" sz="2800" dirty="0" smtClean="0"/>
                        <a:t>*</a:t>
                      </a:r>
                      <a:r>
                        <a:rPr lang="el-GR" sz="2800" dirty="0" err="1" smtClean="0"/>
                        <a:t>σαρκ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Ending</a:t>
                      </a:r>
                      <a:endParaRPr lang="en-US" dirty="0"/>
                    </a:p>
                  </a:txBody>
                  <a:tcPr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Nom </a:t>
                      </a:r>
                      <a:r>
                        <a:rPr lang="en-US" sz="2400" dirty="0" err="1" smtClean="0"/>
                        <a:t>Plur</a:t>
                      </a:r>
                      <a:endParaRPr 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σαρκες</a:t>
                      </a:r>
                      <a:endParaRPr lang="el-GR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err="1" smtClean="0"/>
                        <a:t>ες</a:t>
                      </a:r>
                      <a:endParaRPr lang="en-US" sz="2400" dirty="0"/>
                    </a:p>
                  </a:txBody>
                  <a:tcPr anchor="ctr"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Gen </a:t>
                      </a:r>
                      <a:r>
                        <a:rPr lang="en-US" sz="2400" dirty="0" err="1" smtClean="0"/>
                        <a:t>Plur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σαρκων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smtClean="0"/>
                        <a:t>ων</a:t>
                      </a:r>
                      <a:endParaRPr lang="en-US" sz="2400" dirty="0"/>
                    </a:p>
                  </a:txBody>
                  <a:tcPr anchor="ctr"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Dat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Plur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σαρξι</a:t>
                      </a:r>
                      <a:r>
                        <a:rPr lang="el-GR" sz="2400" dirty="0" smtClean="0"/>
                        <a:t>(ν</a:t>
                      </a:r>
                      <a:r>
                        <a:rPr lang="el-GR" sz="2400" dirty="0" smtClean="0"/>
                        <a:t>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baseline="0" dirty="0" err="1" smtClean="0"/>
                        <a:t>σι</a:t>
                      </a:r>
                      <a:endParaRPr lang="en-US" sz="2400" dirty="0"/>
                    </a:p>
                  </a:txBody>
                  <a:tcPr anchor="ctr"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Acc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Plur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σαρκας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smtClean="0"/>
                        <a:t>ας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9481481"/>
              </p:ext>
            </p:extLst>
          </p:nvPr>
        </p:nvGraphicFramePr>
        <p:xfrm>
          <a:off x="6223000" y="1765300"/>
          <a:ext cx="4787900" cy="433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7500"/>
                <a:gridCol w="1562100"/>
                <a:gridCol w="1638300"/>
              </a:tblGrid>
              <a:tr h="85598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THIRD DECLENSION</a:t>
                      </a:r>
                      <a:r>
                        <a:rPr lang="el-GR" baseline="0" dirty="0" smtClean="0"/>
                        <a:t> (</a:t>
                      </a:r>
                      <a:r>
                        <a:rPr lang="en-US" baseline="0" dirty="0" err="1" smtClean="0"/>
                        <a:t>neut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Paradigm</a:t>
                      </a:r>
                      <a:endParaRPr lang="el-GR" dirty="0" smtClean="0"/>
                    </a:p>
                    <a:p>
                      <a:r>
                        <a:rPr lang="el-GR" sz="2800" dirty="0" smtClean="0"/>
                        <a:t>*</a:t>
                      </a:r>
                      <a:r>
                        <a:rPr lang="el-GR" sz="2800" dirty="0" err="1" smtClean="0"/>
                        <a:t>ονοματ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Ending</a:t>
                      </a:r>
                      <a:endParaRPr lang="en-US" dirty="0"/>
                    </a:p>
                  </a:txBody>
                  <a:tcPr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Nom </a:t>
                      </a:r>
                      <a:r>
                        <a:rPr lang="en-US" sz="2400" dirty="0" err="1" smtClean="0"/>
                        <a:t>Plur</a:t>
                      </a:r>
                      <a:endParaRPr 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ὀνοματα</a:t>
                      </a:r>
                      <a:endParaRPr lang="el-GR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smtClean="0"/>
                        <a:t>α</a:t>
                      </a:r>
                      <a:endParaRPr lang="en-US" sz="2400" dirty="0"/>
                    </a:p>
                  </a:txBody>
                  <a:tcPr anchor="ctr"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Gen </a:t>
                      </a:r>
                      <a:r>
                        <a:rPr lang="en-US" sz="2400" dirty="0" err="1" smtClean="0"/>
                        <a:t>Plur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ὀνοματων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smtClean="0"/>
                        <a:t>ων</a:t>
                      </a:r>
                      <a:endParaRPr lang="en-US" sz="2400" dirty="0"/>
                    </a:p>
                  </a:txBody>
                  <a:tcPr anchor="ctr"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Dat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Plur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ὀνομασι</a:t>
                      </a:r>
                      <a:r>
                        <a:rPr lang="el-GR" sz="2400" dirty="0" smtClean="0"/>
                        <a:t>(ν)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err="1" smtClean="0"/>
                        <a:t>σι</a:t>
                      </a:r>
                      <a:r>
                        <a:rPr lang="el-GR" sz="2400" dirty="0" smtClean="0"/>
                        <a:t>(ν)</a:t>
                      </a:r>
                      <a:endParaRPr lang="en-US" sz="2400" dirty="0"/>
                    </a:p>
                  </a:txBody>
                  <a:tcPr anchor="ctr"/>
                </a:tc>
              </a:tr>
              <a:tr h="8559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Acc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Plur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ὀνοματα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l-GR" sz="2400" dirty="0" smtClean="0"/>
                        <a:t>α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36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of Stops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Stops: consonants that slow or stop the flow of air when pronounced </a:t>
            </a:r>
          </a:p>
          <a:p>
            <a:r>
              <a:rPr lang="en-US" dirty="0" smtClean="0"/>
              <a:t>Square of stops: When labials interact with </a:t>
            </a:r>
            <a:r>
              <a:rPr lang="el-GR" dirty="0" smtClean="0"/>
              <a:t>σ</a:t>
            </a:r>
            <a:r>
              <a:rPr lang="en-US" dirty="0" smtClean="0"/>
              <a:t> they change to reflect that interaction</a:t>
            </a:r>
            <a:endParaRPr lang="el-GR" dirty="0" smtClean="0"/>
          </a:p>
          <a:p>
            <a:r>
              <a:rPr lang="en-US" dirty="0" smtClean="0"/>
              <a:t>Think of it as a natural contraction</a:t>
            </a:r>
          </a:p>
        </p:txBody>
      </p:sp>
    </p:spTree>
    <p:extLst>
      <p:ext uri="{BB962C8B-B14F-4D97-AF65-F5344CB8AC3E}">
        <p14:creationId xmlns:p14="http://schemas.microsoft.com/office/powerpoint/2010/main" val="210205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of Stops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5102568"/>
              </p:ext>
            </p:extLst>
          </p:nvPr>
        </p:nvGraphicFramePr>
        <p:xfrm>
          <a:off x="3441700" y="2019300"/>
          <a:ext cx="5308600" cy="280670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41500"/>
                <a:gridCol w="1181100"/>
                <a:gridCol w="1193800"/>
                <a:gridCol w="1092200"/>
              </a:tblGrid>
              <a:tr h="93556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Labial </a:t>
                      </a:r>
                      <a:endParaRPr lang="el-GR" b="1" dirty="0" smtClean="0"/>
                    </a:p>
                    <a:p>
                      <a:pPr algn="ctr"/>
                      <a:r>
                        <a:rPr lang="en-US" b="1" dirty="0" smtClean="0"/>
                        <a:t>(Lips Letters)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b="0" dirty="0" smtClean="0"/>
                        <a:t>π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b="0" dirty="0" smtClean="0"/>
                        <a:t>β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b="0" dirty="0" smtClean="0"/>
                        <a:t>φ</a:t>
                      </a:r>
                      <a:endParaRPr lang="en-US" sz="2800" b="0" dirty="0"/>
                    </a:p>
                  </a:txBody>
                  <a:tcPr anchor="ctr"/>
                </a:tc>
              </a:tr>
              <a:tr h="93556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Velar </a:t>
                      </a:r>
                      <a:endParaRPr lang="el-GR" b="1" dirty="0" smtClean="0"/>
                    </a:p>
                    <a:p>
                      <a:pPr algn="ctr"/>
                      <a:r>
                        <a:rPr lang="en-US" b="1" dirty="0" smtClean="0"/>
                        <a:t>(Throat</a:t>
                      </a:r>
                      <a:r>
                        <a:rPr lang="en-US" b="1" baseline="0" dirty="0" smtClean="0"/>
                        <a:t> Letters)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b="0" dirty="0" smtClean="0"/>
                        <a:t>κ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b="0" dirty="0" smtClean="0"/>
                        <a:t>γ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b="0" dirty="0" smtClean="0"/>
                        <a:t>χ</a:t>
                      </a:r>
                      <a:endParaRPr lang="en-US" sz="2800" b="0" dirty="0"/>
                    </a:p>
                  </a:txBody>
                  <a:tcPr anchor="ctr"/>
                </a:tc>
              </a:tr>
              <a:tr h="93556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Dentals </a:t>
                      </a:r>
                      <a:endParaRPr lang="el-GR" b="1" dirty="0" smtClean="0"/>
                    </a:p>
                    <a:p>
                      <a:pPr algn="ctr"/>
                      <a:r>
                        <a:rPr lang="en-US" b="1" dirty="0" smtClean="0"/>
                        <a:t>(Teeth Letters)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b="0" dirty="0" smtClean="0"/>
                        <a:t>τ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b="0" dirty="0" smtClean="0"/>
                        <a:t>δ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b="0" dirty="0" smtClean="0"/>
                        <a:t>θ</a:t>
                      </a:r>
                      <a:endParaRPr lang="en-US" sz="2800" b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94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of Stops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114840"/>
              </p:ext>
            </p:extLst>
          </p:nvPr>
        </p:nvGraphicFramePr>
        <p:xfrm>
          <a:off x="3441700" y="1701800"/>
          <a:ext cx="5308600" cy="280670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41500"/>
                <a:gridCol w="1181100"/>
                <a:gridCol w="1193800"/>
                <a:gridCol w="1092200"/>
              </a:tblGrid>
              <a:tr h="93556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Labial </a:t>
                      </a:r>
                      <a:endParaRPr lang="el-GR" b="1" dirty="0" smtClean="0"/>
                    </a:p>
                    <a:p>
                      <a:pPr algn="ctr"/>
                      <a:r>
                        <a:rPr lang="en-US" b="1" dirty="0" smtClean="0"/>
                        <a:t>(Lips Letters)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+</a:t>
                      </a:r>
                      <a:r>
                        <a:rPr lang="en-US" sz="2800" b="0" baseline="0" dirty="0" smtClean="0"/>
                        <a:t> </a:t>
                      </a:r>
                      <a:r>
                        <a:rPr lang="el-GR" sz="2800" b="0" baseline="0" dirty="0" smtClean="0"/>
                        <a:t>σ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b="0" dirty="0" smtClean="0"/>
                        <a:t>&gt;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b="0" dirty="0" smtClean="0"/>
                        <a:t>ψ</a:t>
                      </a:r>
                      <a:endParaRPr lang="en-US" sz="2800" b="0" dirty="0"/>
                    </a:p>
                  </a:txBody>
                  <a:tcPr anchor="ctr"/>
                </a:tc>
              </a:tr>
              <a:tr h="93556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Velar </a:t>
                      </a:r>
                      <a:endParaRPr lang="el-GR" b="1" dirty="0" smtClean="0"/>
                    </a:p>
                    <a:p>
                      <a:pPr algn="ctr"/>
                      <a:r>
                        <a:rPr lang="en-US" b="1" dirty="0" smtClean="0"/>
                        <a:t>(Throat</a:t>
                      </a:r>
                      <a:r>
                        <a:rPr lang="en-US" b="1" baseline="0" dirty="0" smtClean="0"/>
                        <a:t> Letters)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+</a:t>
                      </a:r>
                      <a:r>
                        <a:rPr lang="el-GR" sz="2800" b="0" dirty="0" smtClean="0"/>
                        <a:t> σ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&gt;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b="0" dirty="0" smtClean="0"/>
                        <a:t>ξ</a:t>
                      </a:r>
                      <a:endParaRPr lang="en-US" sz="2800" b="0" dirty="0"/>
                    </a:p>
                  </a:txBody>
                  <a:tcPr anchor="ctr"/>
                </a:tc>
              </a:tr>
              <a:tr h="93556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Dentals </a:t>
                      </a:r>
                      <a:endParaRPr lang="el-GR" b="1" dirty="0" smtClean="0"/>
                    </a:p>
                    <a:p>
                      <a:pPr algn="ctr"/>
                      <a:r>
                        <a:rPr lang="en-US" b="1" dirty="0" smtClean="0"/>
                        <a:t>(Teeth Letters)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+</a:t>
                      </a:r>
                      <a:r>
                        <a:rPr lang="el-GR" sz="2800" b="0" dirty="0" smtClean="0"/>
                        <a:t> σ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&gt;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b="0" dirty="0" smtClean="0"/>
                        <a:t>σ</a:t>
                      </a:r>
                      <a:endParaRPr lang="en-US" sz="28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62400" y="4508501"/>
            <a:ext cx="5270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e.g. </a:t>
            </a:r>
            <a:r>
              <a:rPr lang="el-GR" sz="2400" dirty="0" err="1" smtClean="0">
                <a:solidFill>
                  <a:schemeClr val="bg1"/>
                </a:solidFill>
              </a:rPr>
              <a:t>σκολοπ</a:t>
            </a:r>
            <a:r>
              <a:rPr lang="el-GR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+</a:t>
            </a:r>
            <a:r>
              <a:rPr lang="el-GR" sz="2400" dirty="0" smtClean="0">
                <a:solidFill>
                  <a:schemeClr val="bg1"/>
                </a:solidFill>
              </a:rPr>
              <a:t> σ &gt; </a:t>
            </a:r>
            <a:r>
              <a:rPr lang="el-GR" sz="2400" dirty="0" err="1" smtClean="0">
                <a:solidFill>
                  <a:schemeClr val="bg1"/>
                </a:solidFill>
              </a:rPr>
              <a:t>σκολοψ</a:t>
            </a:r>
            <a:endParaRPr lang="el-GR" sz="2400" dirty="0" smtClean="0">
              <a:solidFill>
                <a:schemeClr val="bg1"/>
              </a:solidFill>
            </a:endParaRPr>
          </a:p>
          <a:p>
            <a:r>
              <a:rPr lang="el-GR" sz="2400" dirty="0">
                <a:solidFill>
                  <a:schemeClr val="bg1"/>
                </a:solidFill>
              </a:rPr>
              <a:t> </a:t>
            </a:r>
            <a:r>
              <a:rPr lang="el-GR" sz="2400" dirty="0" smtClean="0">
                <a:solidFill>
                  <a:schemeClr val="bg1"/>
                </a:solidFill>
              </a:rPr>
              <a:t>          </a:t>
            </a:r>
            <a:r>
              <a:rPr lang="el-GR" sz="2400" dirty="0" err="1" smtClean="0">
                <a:solidFill>
                  <a:schemeClr val="bg1"/>
                </a:solidFill>
              </a:rPr>
              <a:t>σαρκ</a:t>
            </a:r>
            <a:r>
              <a:rPr lang="el-GR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+</a:t>
            </a:r>
            <a:r>
              <a:rPr lang="el-GR" sz="2400" dirty="0" smtClean="0">
                <a:solidFill>
                  <a:schemeClr val="bg1"/>
                </a:solidFill>
              </a:rPr>
              <a:t> </a:t>
            </a:r>
            <a:r>
              <a:rPr lang="el-GR" sz="2400" dirty="0" err="1" smtClean="0">
                <a:solidFill>
                  <a:schemeClr val="bg1"/>
                </a:solidFill>
              </a:rPr>
              <a:t>σι</a:t>
            </a:r>
            <a:r>
              <a:rPr lang="el-GR" sz="2400" dirty="0" smtClean="0">
                <a:solidFill>
                  <a:schemeClr val="bg1"/>
                </a:solidFill>
              </a:rPr>
              <a:t> &gt; </a:t>
            </a:r>
            <a:r>
              <a:rPr lang="el-GR" sz="2400" dirty="0" err="1" smtClean="0">
                <a:solidFill>
                  <a:schemeClr val="bg1"/>
                </a:solidFill>
              </a:rPr>
              <a:t>σαρξι</a:t>
            </a:r>
            <a:endParaRPr lang="el-GR" sz="2400" dirty="0" smtClean="0">
              <a:solidFill>
                <a:schemeClr val="bg1"/>
              </a:solidFill>
            </a:endParaRPr>
          </a:p>
          <a:p>
            <a:r>
              <a:rPr lang="el-GR" sz="2400" dirty="0">
                <a:solidFill>
                  <a:schemeClr val="bg1"/>
                </a:solidFill>
              </a:rPr>
              <a:t> </a:t>
            </a:r>
            <a:r>
              <a:rPr lang="el-GR" sz="2400" dirty="0" smtClean="0">
                <a:solidFill>
                  <a:schemeClr val="bg1"/>
                </a:solidFill>
              </a:rPr>
              <a:t>      </a:t>
            </a:r>
            <a:r>
              <a:rPr lang="el-GR" sz="2400" dirty="0" err="1" smtClean="0">
                <a:solidFill>
                  <a:schemeClr val="bg1"/>
                </a:solidFill>
              </a:rPr>
              <a:t>ὀνοματ</a:t>
            </a:r>
            <a:r>
              <a:rPr lang="en-US" sz="2400" dirty="0" smtClean="0">
                <a:solidFill>
                  <a:schemeClr val="bg1"/>
                </a:solidFill>
              </a:rPr>
              <a:t> + </a:t>
            </a:r>
            <a:r>
              <a:rPr lang="el-GR" sz="2400" dirty="0" err="1" smtClean="0">
                <a:solidFill>
                  <a:schemeClr val="bg1"/>
                </a:solidFill>
              </a:rPr>
              <a:t>σι</a:t>
            </a:r>
            <a:r>
              <a:rPr lang="el-GR" sz="2400" dirty="0" smtClean="0">
                <a:solidFill>
                  <a:schemeClr val="bg1"/>
                </a:solidFill>
              </a:rPr>
              <a:t> &gt; </a:t>
            </a:r>
            <a:r>
              <a:rPr lang="el-GR" sz="2400" dirty="0" err="1" smtClean="0">
                <a:solidFill>
                  <a:schemeClr val="bg1"/>
                </a:solidFill>
              </a:rPr>
              <a:t>ὀνομασι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04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Future Plans</a:t>
            </a:r>
            <a:r>
              <a:rPr lang="is-I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02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Test</a:t>
            </a:r>
          </a:p>
          <a:p>
            <a:r>
              <a:rPr lang="en-US" dirty="0" smtClean="0"/>
              <a:t>Review Material</a:t>
            </a:r>
          </a:p>
          <a:p>
            <a:r>
              <a:rPr lang="en-US" dirty="0" smtClean="0"/>
              <a:t>Third Declension Endings</a:t>
            </a:r>
          </a:p>
          <a:p>
            <a:r>
              <a:rPr lang="en-US" dirty="0" smtClean="0"/>
              <a:t>Third Declension Peculiarities</a:t>
            </a:r>
          </a:p>
          <a:p>
            <a:r>
              <a:rPr lang="en-US" dirty="0" smtClean="0"/>
              <a:t>Square </a:t>
            </a:r>
            <a:r>
              <a:rPr lang="en-US" smtClean="0"/>
              <a:t>of Stops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573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34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1"/>
            <a:ext cx="10972800" cy="1536699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/>
              <a:t>Add a </a:t>
            </a:r>
            <a:r>
              <a:rPr lang="el-GR" sz="2800" dirty="0" smtClean="0"/>
              <a:t>σ </a:t>
            </a:r>
            <a:r>
              <a:rPr lang="en-US" sz="2800" dirty="0" smtClean="0"/>
              <a:t>before the ending. That’s it!</a:t>
            </a:r>
            <a:endParaRPr lang="en-US" sz="2800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2196352" y="1835150"/>
          <a:ext cx="7799295" cy="4029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9765"/>
                <a:gridCol w="2599765"/>
                <a:gridCol w="2599765"/>
              </a:tblGrid>
              <a:tr h="1007409">
                <a:tc>
                  <a:txBody>
                    <a:bodyPr/>
                    <a:lstStyle/>
                    <a:p>
                      <a:r>
                        <a:rPr lang="en-US" dirty="0" smtClean="0"/>
                        <a:t>FUTURE</a:t>
                      </a:r>
                    </a:p>
                    <a:p>
                      <a:r>
                        <a:rPr lang="en-US" dirty="0" smtClean="0"/>
                        <a:t>ACTIVE</a:t>
                      </a:r>
                    </a:p>
                    <a:p>
                      <a:r>
                        <a:rPr lang="en-US" dirty="0" smtClean="0"/>
                        <a:t>INDICATIVE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entiumAlt" charset="0"/>
                          <a:ea typeface="GentiumAlt" charset="0"/>
                          <a:cs typeface="GentiumAlt" charset="0"/>
                        </a:rPr>
                        <a:t>Singular</a:t>
                      </a:r>
                      <a:endParaRPr lang="en-US" sz="3200" dirty="0">
                        <a:solidFill>
                          <a:schemeClr val="tx1"/>
                        </a:solidFill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entiumAlt" charset="0"/>
                          <a:ea typeface="GentiumAlt" charset="0"/>
                          <a:cs typeface="GentiumAlt" charset="0"/>
                        </a:rPr>
                        <a:t>Plural</a:t>
                      </a:r>
                      <a:endParaRPr lang="en-US" sz="3200" dirty="0">
                        <a:solidFill>
                          <a:schemeClr val="tx1"/>
                        </a:solidFill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1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st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λύσω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λύσομεν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2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nd</a:t>
                      </a:r>
                      <a:r>
                        <a:rPr lang="en-US" sz="3200" baseline="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λύσεις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λύσετε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3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rd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λύσει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λύσουσι</a:t>
                      </a:r>
                      <a:r>
                        <a:rPr lang="el-GR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(ν)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78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Middle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1"/>
            <a:ext cx="10972800" cy="1536699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/>
              <a:t>Add a </a:t>
            </a:r>
            <a:r>
              <a:rPr lang="el-GR" sz="2800" dirty="0" smtClean="0"/>
              <a:t>σ </a:t>
            </a:r>
            <a:r>
              <a:rPr lang="en-US" sz="2800" dirty="0" smtClean="0"/>
              <a:t>before the ending. That’s it!</a:t>
            </a:r>
            <a:endParaRPr lang="en-US" sz="2800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2196352" y="1835150"/>
          <a:ext cx="7799295" cy="4029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9765"/>
                <a:gridCol w="2599765"/>
                <a:gridCol w="2599765"/>
              </a:tblGrid>
              <a:tr h="1007409">
                <a:tc>
                  <a:txBody>
                    <a:bodyPr/>
                    <a:lstStyle/>
                    <a:p>
                      <a:r>
                        <a:rPr lang="en-US" dirty="0" smtClean="0"/>
                        <a:t>FUTURE</a:t>
                      </a:r>
                    </a:p>
                    <a:p>
                      <a:r>
                        <a:rPr lang="en-US" smtClean="0"/>
                        <a:t>MID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INDICATIVE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entiumAlt" charset="0"/>
                          <a:ea typeface="GentiumAlt" charset="0"/>
                          <a:cs typeface="GentiumAlt" charset="0"/>
                        </a:rPr>
                        <a:t>Singular</a:t>
                      </a:r>
                      <a:endParaRPr lang="en-US" sz="3200" dirty="0">
                        <a:solidFill>
                          <a:schemeClr val="tx1"/>
                        </a:solidFill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entiumAlt" charset="0"/>
                          <a:ea typeface="GentiumAlt" charset="0"/>
                          <a:cs typeface="GentiumAlt" charset="0"/>
                        </a:rPr>
                        <a:t>Plural</a:t>
                      </a:r>
                      <a:endParaRPr lang="en-US" sz="3200" dirty="0">
                        <a:solidFill>
                          <a:schemeClr val="tx1"/>
                        </a:solidFill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1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st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λύσομαι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λυσόμεθα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2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nd</a:t>
                      </a:r>
                      <a:r>
                        <a:rPr lang="en-US" sz="3200" baseline="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λύσῃ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λύσεσθε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3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rd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λύσεται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λύσονται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060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Imperfect 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750" y="1074738"/>
            <a:ext cx="7810500" cy="685799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800" dirty="0" smtClean="0"/>
              <a:t>ε</a:t>
            </a:r>
            <a:r>
              <a:rPr lang="en-US" sz="2800" dirty="0" smtClean="0"/>
              <a:t>- augment and the </a:t>
            </a:r>
            <a:r>
              <a:rPr lang="en-US" sz="2800" dirty="0"/>
              <a:t>I</a:t>
            </a:r>
            <a:r>
              <a:rPr lang="en-US" sz="2800" dirty="0" smtClean="0"/>
              <a:t>mperfect Active endings.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2196352" y="1835150"/>
          <a:ext cx="7799295" cy="4029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9765"/>
                <a:gridCol w="2599765"/>
                <a:gridCol w="2599765"/>
              </a:tblGrid>
              <a:tr h="1007409">
                <a:tc>
                  <a:txBody>
                    <a:bodyPr/>
                    <a:lstStyle/>
                    <a:p>
                      <a:r>
                        <a:rPr lang="en-US" dirty="0" smtClean="0"/>
                        <a:t>IMPERFECT</a:t>
                      </a:r>
                    </a:p>
                    <a:p>
                      <a:r>
                        <a:rPr lang="en-US" dirty="0" smtClean="0"/>
                        <a:t>ACTIVE</a:t>
                      </a:r>
                    </a:p>
                    <a:p>
                      <a:r>
                        <a:rPr lang="en-US" dirty="0" smtClean="0"/>
                        <a:t>INDICATIVE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entiumAlt" charset="0"/>
                          <a:ea typeface="GentiumAlt" charset="0"/>
                          <a:cs typeface="GentiumAlt" charset="0"/>
                        </a:rPr>
                        <a:t>Singular</a:t>
                      </a:r>
                      <a:endParaRPr lang="en-US" sz="3200" dirty="0">
                        <a:solidFill>
                          <a:schemeClr val="tx1"/>
                        </a:solidFill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entiumAlt" charset="0"/>
                          <a:ea typeface="GentiumAlt" charset="0"/>
                          <a:cs typeface="GentiumAlt" charset="0"/>
                        </a:rPr>
                        <a:t>Plural</a:t>
                      </a:r>
                      <a:endParaRPr lang="en-US" sz="3200" dirty="0">
                        <a:solidFill>
                          <a:schemeClr val="tx1"/>
                        </a:solidFill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1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st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ἔλυον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ἐλύομεν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2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nd</a:t>
                      </a:r>
                      <a:r>
                        <a:rPr lang="en-US" sz="3200" baseline="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ἔλυες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ἐλύετε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3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rd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ἔλυε</a:t>
                      </a:r>
                      <a:r>
                        <a:rPr lang="el-GR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(ν)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ἔλυον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35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Imperfect Middle-Passive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750" y="1074738"/>
            <a:ext cx="7810500" cy="685799"/>
          </a:xfrm>
        </p:spPr>
        <p:txBody>
          <a:bodyPr>
            <a:normAutofit fontScale="85000" lnSpcReduction="100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800" dirty="0" smtClean="0"/>
              <a:t>ε</a:t>
            </a:r>
            <a:r>
              <a:rPr lang="en-US" sz="2800" dirty="0" smtClean="0"/>
              <a:t>- augment and the </a:t>
            </a:r>
            <a:r>
              <a:rPr lang="en-US" sz="2800" dirty="0"/>
              <a:t>I</a:t>
            </a:r>
            <a:r>
              <a:rPr lang="en-US" sz="2800" dirty="0" smtClean="0"/>
              <a:t>mperfect Middle- Passive endings.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2196352" y="1835150"/>
          <a:ext cx="7799295" cy="4029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9765"/>
                <a:gridCol w="2599765"/>
                <a:gridCol w="2599765"/>
              </a:tblGrid>
              <a:tr h="1007409">
                <a:tc>
                  <a:txBody>
                    <a:bodyPr/>
                    <a:lstStyle/>
                    <a:p>
                      <a:r>
                        <a:rPr lang="en-US" dirty="0" smtClean="0"/>
                        <a:t>IMPERFECT</a:t>
                      </a:r>
                    </a:p>
                    <a:p>
                      <a:r>
                        <a:rPr lang="en-US" dirty="0" smtClean="0"/>
                        <a:t>MID-PASS</a:t>
                      </a:r>
                    </a:p>
                    <a:p>
                      <a:r>
                        <a:rPr lang="en-US" dirty="0" smtClean="0"/>
                        <a:t>INDICATIVE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entiumAlt" charset="0"/>
                          <a:ea typeface="GentiumAlt" charset="0"/>
                          <a:cs typeface="GentiumAlt" charset="0"/>
                        </a:rPr>
                        <a:t>Singular</a:t>
                      </a:r>
                      <a:endParaRPr lang="en-US" sz="3200" dirty="0">
                        <a:solidFill>
                          <a:schemeClr val="tx1"/>
                        </a:solidFill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entiumAlt" charset="0"/>
                          <a:ea typeface="GentiumAlt" charset="0"/>
                          <a:cs typeface="GentiumAlt" charset="0"/>
                        </a:rPr>
                        <a:t>Plural</a:t>
                      </a:r>
                      <a:endParaRPr lang="en-US" sz="3200" dirty="0">
                        <a:solidFill>
                          <a:schemeClr val="tx1"/>
                        </a:solidFill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1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st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ἔλυόμην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ἐλυόμεθα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2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nd</a:t>
                      </a:r>
                      <a:r>
                        <a:rPr lang="en-US" sz="3200" baseline="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ἔλύου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ἐλύεσθε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3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rd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ἔλύετο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ἐλύοντο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23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 on blue (riggins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 on blue (riggins)</Template>
  <TotalTime>128</TotalTime>
  <Words>720</Words>
  <Application>Microsoft Macintosh PowerPoint</Application>
  <PresentationFormat>Widescreen</PresentationFormat>
  <Paragraphs>294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Arial Black</vt:lpstr>
      <vt:lpstr>Calibri</vt:lpstr>
      <vt:lpstr>GentiumAlt</vt:lpstr>
      <vt:lpstr>White on blue (riggins)</vt:lpstr>
      <vt:lpstr>Third Declension Nouns</vt:lpstr>
      <vt:lpstr>Outline</vt:lpstr>
      <vt:lpstr>Review Test</vt:lpstr>
      <vt:lpstr>Review</vt:lpstr>
      <vt:lpstr>Future Active</vt:lpstr>
      <vt:lpstr>Future Middle</vt:lpstr>
      <vt:lpstr>Imperfect Active</vt:lpstr>
      <vt:lpstr>Imperfect Middle-Passive</vt:lpstr>
      <vt:lpstr>PowerPoint Presentation</vt:lpstr>
      <vt:lpstr>Third Declension Endings</vt:lpstr>
      <vt:lpstr>Third Declension Endings</vt:lpstr>
      <vt:lpstr>2-1-2 Declension Endings</vt:lpstr>
      <vt:lpstr>Third Declension Endings</vt:lpstr>
      <vt:lpstr>2-1-2 Declension Endings</vt:lpstr>
      <vt:lpstr>Third Declension Endings</vt:lpstr>
      <vt:lpstr>Square of Stops</vt:lpstr>
      <vt:lpstr>Square of Stops</vt:lpstr>
      <vt:lpstr>Square of Stops</vt:lpstr>
      <vt:lpstr>Homework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Third Declension Nouns</dc:title>
  <dc:creator>meeeeeeewith7es@gmail.com</dc:creator>
  <cp:lastModifiedBy>meeeeeeewith7es@gmail.com</cp:lastModifiedBy>
  <cp:revision>11</cp:revision>
  <cp:lastPrinted>2016-12-04T16:02:01Z</cp:lastPrinted>
  <dcterms:created xsi:type="dcterms:W3CDTF">2016-11-29T21:49:12Z</dcterms:created>
  <dcterms:modified xsi:type="dcterms:W3CDTF">2016-12-04T21:02:49Z</dcterms:modified>
</cp:coreProperties>
</file>