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59" r:id="rId4"/>
    <p:sldId id="263" r:id="rId5"/>
    <p:sldId id="264" r:id="rId6"/>
    <p:sldId id="265" r:id="rId7"/>
    <p:sldId id="260" r:id="rId8"/>
    <p:sldId id="270" r:id="rId9"/>
    <p:sldId id="261" r:id="rId10"/>
    <p:sldId id="266" r:id="rId11"/>
    <p:sldId id="267" r:id="rId12"/>
    <p:sldId id="268" r:id="rId13"/>
    <p:sldId id="269" r:id="rId14"/>
    <p:sldId id="271" r:id="rId15"/>
    <p:sldId id="262" r:id="rId16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8"/>
    <p:restoredTop sz="94701"/>
  </p:normalViewPr>
  <p:slideViewPr>
    <p:cSldViewPr snapToGrid="0" snapToObjects="1">
      <p:cViewPr varScale="1">
        <p:scale>
          <a:sx n="100" d="100"/>
          <a:sy n="100" d="100"/>
        </p:scale>
        <p:origin x="3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C8B89-3B82-ED4A-BE24-8CC0B207BE48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A49566-C989-A849-A70C-7097C84EE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22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EAE8D-A7DB-1946-8413-293DFA5F4839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C7E3B-8B73-1D41-93C8-55766B9B0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44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92D7F-C728-424E-9060-547BB87A977D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1375-4CC4-314F-A2CB-490871782BFC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92D7F-C728-424E-9060-547BB87A977D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1375-4CC4-314F-A2CB-490871782BFC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92D7F-C728-424E-9060-547BB87A977D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1375-4CC4-314F-A2CB-490871782BFC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92D7F-C728-424E-9060-547BB87A977D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1375-4CC4-314F-A2CB-490871782BFC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92D7F-C728-424E-9060-547BB87A977D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1375-4CC4-314F-A2CB-490871782BFC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92D7F-C728-424E-9060-547BB87A977D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1375-4CC4-314F-A2CB-490871782BFC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92D7F-C728-424E-9060-547BB87A977D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1375-4CC4-314F-A2CB-490871782BFC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92D7F-C728-424E-9060-547BB87A977D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1375-4CC4-314F-A2CB-490871782BFC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92D7F-C728-424E-9060-547BB87A977D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1375-4CC4-314F-A2CB-490871782BFC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92D7F-C728-424E-9060-547BB87A977D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1375-4CC4-314F-A2CB-490871782BFC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92D7F-C728-424E-9060-547BB87A977D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1375-4CC4-314F-A2CB-490871782BFC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92D7F-C728-424E-9060-547BB87A977D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71375-4CC4-314F-A2CB-490871782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68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Arial Black"/>
          <a:ea typeface="+mj-ea"/>
          <a:cs typeface="Arial Blac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NUL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Personal Pronouns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to Greek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296400" y="6226748"/>
            <a:ext cx="1371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By Stephen Curto</a:t>
            </a:r>
          </a:p>
          <a:p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For Intro to Greek</a:t>
            </a:r>
          </a:p>
          <a:p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Dec 12, </a:t>
            </a:r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2016</a:t>
            </a:r>
          </a:p>
        </p:txBody>
      </p:sp>
      <p:pic>
        <p:nvPicPr>
          <p:cNvPr id="5" name="Picture 4" descr="logo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6622" y="6297303"/>
            <a:ext cx="479778" cy="479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70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Greek Pronouns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673399"/>
              </p:ext>
            </p:extLst>
          </p:nvPr>
        </p:nvGraphicFramePr>
        <p:xfrm>
          <a:off x="1835149" y="1669212"/>
          <a:ext cx="8521702" cy="4146954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682100"/>
                <a:gridCol w="2146951"/>
                <a:gridCol w="1092200"/>
                <a:gridCol w="2349500"/>
                <a:gridCol w="1250951"/>
              </a:tblGrid>
              <a:tr h="376354"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First Person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Second Person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Nom Sing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ἐγώ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I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σύ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you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Gen Sing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μου (</a:t>
                      </a:r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ἐμοῦ</a:t>
                      </a:r>
                      <a:r>
                        <a:rPr lang="el-G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my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σου (</a:t>
                      </a:r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σοῦ</a:t>
                      </a:r>
                      <a:r>
                        <a:rPr lang="el-G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your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Dat Sing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μοι</a:t>
                      </a:r>
                      <a:r>
                        <a:rPr lang="el-GR" sz="2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 (</a:t>
                      </a:r>
                      <a:r>
                        <a:rPr lang="el-GR" sz="2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ἐμοί</a:t>
                      </a:r>
                      <a:r>
                        <a:rPr lang="el-GR" sz="2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to me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σο</a:t>
                      </a:r>
                      <a:r>
                        <a:rPr lang="el-GR" sz="2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ι (σοί)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to you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Acc</a:t>
                      </a:r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 Sing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με</a:t>
                      </a:r>
                      <a:r>
                        <a:rPr lang="el-GR" sz="2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 (</a:t>
                      </a:r>
                      <a:r>
                        <a:rPr lang="el-GR" sz="2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ἐμέ</a:t>
                      </a:r>
                      <a:r>
                        <a:rPr lang="el-GR" sz="2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me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σε (σέ)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you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146888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Nom Plur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ἡμεῖς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we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ὑμεῖς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y’all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Gen Plur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ἡμῶν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our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ὑμῶν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y’all’s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Dat Plur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ἡμῖν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to us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ὑμῖν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lang="en-US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y’all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4512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Acc</a:t>
                      </a:r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Plur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ἡμᾶς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us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ὑμᾶς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y’all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217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Greek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Greek pronouns are used almost exactly like English pronouns</a:t>
            </a:r>
          </a:p>
          <a:p>
            <a:r>
              <a:rPr lang="en-US" dirty="0" smtClean="0"/>
              <a:t>Greek pronouns are sometimes implied in the verb, so their inclusion is either stylistic or for emphasis</a:t>
            </a:r>
          </a:p>
          <a:p>
            <a:r>
              <a:rPr lang="en-US" dirty="0" smtClean="0"/>
              <a:t>e.g. </a:t>
            </a:r>
            <a:r>
              <a:rPr lang="en-US" sz="2800" dirty="0"/>
              <a:t>π</a:t>
            </a:r>
            <a:r>
              <a:rPr lang="en-US" sz="2800" dirty="0" err="1"/>
              <a:t>ρὶν</a:t>
            </a:r>
            <a:r>
              <a:rPr lang="en-US" sz="2800" dirty="0"/>
              <a:t> </a:t>
            </a:r>
            <a:r>
              <a:rPr lang="en-US" sz="2800" dirty="0" err="1"/>
              <a:t>Ἀ</a:t>
            </a:r>
            <a:r>
              <a:rPr lang="en-US" sz="2800" dirty="0"/>
              <a:t>β</a:t>
            </a:r>
            <a:r>
              <a:rPr lang="en-US" sz="2800" dirty="0" err="1"/>
              <a:t>ρ</a:t>
            </a:r>
            <a:r>
              <a:rPr lang="en-US" sz="2800" dirty="0"/>
              <a:t>α</a:t>
            </a:r>
            <a:r>
              <a:rPr lang="en-US" sz="2800" dirty="0" err="1"/>
              <a:t>ὰμ</a:t>
            </a:r>
            <a:r>
              <a:rPr lang="en-US" sz="2800" dirty="0"/>
              <a:t> </a:t>
            </a:r>
            <a:r>
              <a:rPr lang="en-US" sz="2800" dirty="0" err="1" smtClean="0"/>
              <a:t>γενέσθ</a:t>
            </a:r>
            <a:r>
              <a:rPr lang="en-US" sz="2800" dirty="0" smtClean="0"/>
              <a:t>α</a:t>
            </a:r>
            <a:r>
              <a:rPr lang="en-US" sz="2800" dirty="0" err="1" smtClean="0"/>
              <a:t>ι</a:t>
            </a:r>
            <a:r>
              <a:rPr lang="en-US" sz="2800" dirty="0" smtClean="0"/>
              <a:t> </a:t>
            </a:r>
            <a:r>
              <a:rPr lang="en-US" sz="2800" u="sng" dirty="0" err="1"/>
              <a:t>ἐγὼ</a:t>
            </a:r>
            <a:r>
              <a:rPr lang="en-US" sz="2800" u="sng" dirty="0"/>
              <a:t> </a:t>
            </a:r>
            <a:r>
              <a:rPr lang="en-US" sz="2800" u="sng" dirty="0" err="1" smtClean="0"/>
              <a:t>εἰμί</a:t>
            </a:r>
            <a:r>
              <a:rPr lang="en-US" sz="2800" dirty="0" smtClean="0"/>
              <a:t>  (</a:t>
            </a:r>
            <a:r>
              <a:rPr lang="el-GR" sz="2800" dirty="0" err="1" smtClean="0"/>
              <a:t>Κατα</a:t>
            </a:r>
            <a:r>
              <a:rPr lang="el-GR" sz="2800" dirty="0" smtClean="0"/>
              <a:t> </a:t>
            </a:r>
            <a:r>
              <a:rPr lang="el-GR" sz="2800" dirty="0" err="1" smtClean="0"/>
              <a:t>Ἰωαννην</a:t>
            </a:r>
            <a:r>
              <a:rPr lang="el-GR" sz="2800" dirty="0" smtClean="0"/>
              <a:t> 8,58)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“Before Abraham was, </a:t>
            </a:r>
            <a:r>
              <a:rPr lang="en-US" sz="2800" u="sng" dirty="0" smtClean="0"/>
              <a:t>I am.</a:t>
            </a:r>
            <a:r>
              <a:rPr lang="en-US" sz="2800" dirty="0" smtClean="0"/>
              <a:t>” (According to John 8:58)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50714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6600" b="1" dirty="0" err="1" smtClean="0">
                <a:latin typeface="GFS Didot" charset="0"/>
                <a:ea typeface="GFS Didot" charset="0"/>
                <a:cs typeface="GFS Didot" charset="0"/>
              </a:rPr>
              <a:t>αὐτος</a:t>
            </a:r>
            <a:endParaRPr lang="en-US" sz="6600" b="1" dirty="0">
              <a:latin typeface="GFS Didot" charset="0"/>
              <a:ea typeface="GFS Didot" charset="0"/>
              <a:cs typeface="GFS Didot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6794555"/>
              </p:ext>
            </p:extLst>
          </p:nvPr>
        </p:nvGraphicFramePr>
        <p:xfrm>
          <a:off x="666749" y="1379538"/>
          <a:ext cx="10858501" cy="4966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282"/>
                <a:gridCol w="1422953"/>
                <a:gridCol w="1507486"/>
                <a:gridCol w="1628645"/>
                <a:gridCol w="231054"/>
                <a:gridCol w="1681416"/>
                <a:gridCol w="1590736"/>
                <a:gridCol w="1161929"/>
              </a:tblGrid>
              <a:tr h="597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2-1-2 Pattern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Masc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(2)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Fem (1)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Neut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(2)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Translation</a:t>
                      </a:r>
                      <a:r>
                        <a:rPr lang="is-IS" sz="20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188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Nom Sing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 err="1" smtClean="0">
                          <a:solidFill>
                            <a:schemeClr val="tx1"/>
                          </a:solidFill>
                        </a:rPr>
                        <a:t>αὐτός</a:t>
                      </a:r>
                      <a:endParaRPr lang="el-GR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 err="1" smtClean="0">
                          <a:solidFill>
                            <a:schemeClr val="tx1"/>
                          </a:solidFill>
                        </a:rPr>
                        <a:t>αὐτή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 err="1" smtClean="0">
                          <a:solidFill>
                            <a:schemeClr val="tx1"/>
                          </a:solidFill>
                        </a:rPr>
                        <a:t>αὐτό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he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she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it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4188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Gen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 Sing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 err="1" smtClean="0">
                          <a:solidFill>
                            <a:schemeClr val="tx1"/>
                          </a:solidFill>
                        </a:rPr>
                        <a:t>αὐτοῦ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 err="1" smtClean="0">
                          <a:solidFill>
                            <a:schemeClr val="tx1"/>
                          </a:solidFill>
                        </a:rPr>
                        <a:t>αὐτῆς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 err="1" smtClean="0">
                          <a:solidFill>
                            <a:schemeClr val="tx1"/>
                          </a:solidFill>
                        </a:rPr>
                        <a:t>αὐτοῦ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his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her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its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41881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Dat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Sing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 err="1" smtClean="0">
                          <a:solidFill>
                            <a:schemeClr val="tx1"/>
                          </a:solidFill>
                        </a:rPr>
                        <a:t>αὐτῷ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 err="1" smtClean="0">
                          <a:solidFill>
                            <a:schemeClr val="tx1"/>
                          </a:solidFill>
                        </a:rPr>
                        <a:t>αὐτῃ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 err="1" smtClean="0">
                          <a:solidFill>
                            <a:schemeClr val="tx1"/>
                          </a:solidFill>
                        </a:rPr>
                        <a:t>αὐτῷ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to him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to her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to it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41881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Acc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Sing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 err="1" smtClean="0">
                          <a:solidFill>
                            <a:schemeClr val="tx1"/>
                          </a:solidFill>
                        </a:rPr>
                        <a:t>αὐτόν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 err="1" smtClean="0">
                          <a:solidFill>
                            <a:schemeClr val="tx1"/>
                          </a:solidFill>
                        </a:rPr>
                        <a:t>αὐτην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 err="1" smtClean="0">
                          <a:solidFill>
                            <a:schemeClr val="tx1"/>
                          </a:solidFill>
                        </a:rPr>
                        <a:t>αὐτό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him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her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it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23209"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4188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Nom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Plur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 err="1" smtClean="0">
                          <a:solidFill>
                            <a:schemeClr val="tx1"/>
                          </a:solidFill>
                        </a:rPr>
                        <a:t>αὐτοί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 err="1" smtClean="0">
                          <a:solidFill>
                            <a:schemeClr val="tx1"/>
                          </a:solidFill>
                        </a:rPr>
                        <a:t>αὐταί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 err="1" smtClean="0">
                          <a:solidFill>
                            <a:schemeClr val="tx1"/>
                          </a:solidFill>
                        </a:rPr>
                        <a:t>αὐτά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they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4188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Gen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</a:rPr>
                        <a:t>Plur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 err="1" smtClean="0">
                          <a:solidFill>
                            <a:schemeClr val="tx1"/>
                          </a:solidFill>
                        </a:rPr>
                        <a:t>αὐτῶν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 err="1" smtClean="0">
                          <a:solidFill>
                            <a:schemeClr val="tx1"/>
                          </a:solidFill>
                        </a:rPr>
                        <a:t>αὐτῶν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 err="1" smtClean="0">
                          <a:solidFill>
                            <a:schemeClr val="tx1"/>
                          </a:solidFill>
                        </a:rPr>
                        <a:t>αὐτῶν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their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41881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Dat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Plur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 err="1" smtClean="0">
                          <a:solidFill>
                            <a:schemeClr val="tx1"/>
                          </a:solidFill>
                        </a:rPr>
                        <a:t>αὐτοῖς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 err="1" smtClean="0">
                          <a:solidFill>
                            <a:schemeClr val="tx1"/>
                          </a:solidFill>
                        </a:rPr>
                        <a:t>αὐταῖς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 err="1" smtClean="0">
                          <a:solidFill>
                            <a:schemeClr val="tx1"/>
                          </a:solidFill>
                        </a:rPr>
                        <a:t>αὐτοῖς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to them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41881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Acc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Plur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 err="1" smtClean="0">
                          <a:solidFill>
                            <a:schemeClr val="tx1"/>
                          </a:solidFill>
                        </a:rPr>
                        <a:t>αὐτούς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 err="1" smtClean="0">
                          <a:solidFill>
                            <a:schemeClr val="tx1"/>
                          </a:solidFill>
                        </a:rPr>
                        <a:t>αὐτάς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 err="1" smtClean="0">
                          <a:solidFill>
                            <a:schemeClr val="tx1"/>
                          </a:solidFill>
                        </a:rPr>
                        <a:t>αὐτά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them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2309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Functions: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Pronoun</a:t>
            </a:r>
          </a:p>
          <a:p>
            <a:pPr lvl="1" defTabSz="914400">
              <a:spcBef>
                <a:spcPts val="0"/>
              </a:spcBef>
            </a:pPr>
            <a:r>
              <a:rPr lang="en-US" dirty="0" smtClean="0"/>
              <a:t>As seen in the chart above.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Adjectival Intensive</a:t>
            </a:r>
          </a:p>
          <a:p>
            <a:pPr lvl="1" defTabSz="914400">
              <a:spcBef>
                <a:spcPts val="0"/>
              </a:spcBef>
            </a:pPr>
            <a:r>
              <a:rPr lang="en-US" dirty="0" smtClean="0"/>
              <a:t>when in the predicate position, </a:t>
            </a:r>
            <a:r>
              <a:rPr lang="el-GR" dirty="0" err="1" smtClean="0"/>
              <a:t>αὐτος</a:t>
            </a:r>
            <a:r>
              <a:rPr lang="en-US" dirty="0" smtClean="0"/>
              <a:t> is reflexive (himself, herself, itself, themselves,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 defTabSz="914400">
              <a:spcBef>
                <a:spcPts val="0"/>
              </a:spcBef>
            </a:pPr>
            <a:r>
              <a:rPr lang="en-US" dirty="0" smtClean="0"/>
              <a:t>e.g.</a:t>
            </a:r>
            <a:r>
              <a:rPr lang="el-GR" dirty="0" smtClean="0"/>
              <a:t> </a:t>
            </a:r>
            <a:r>
              <a:rPr lang="el-GR" dirty="0" err="1" smtClean="0"/>
              <a:t>ἡ</a:t>
            </a:r>
            <a:r>
              <a:rPr lang="el-GR" dirty="0" smtClean="0"/>
              <a:t> </a:t>
            </a:r>
            <a:r>
              <a:rPr lang="el-GR" dirty="0" err="1" smtClean="0"/>
              <a:t>ἐκκλησία</a:t>
            </a:r>
            <a:r>
              <a:rPr lang="el-GR" dirty="0" smtClean="0"/>
              <a:t> </a:t>
            </a:r>
            <a:r>
              <a:rPr lang="el-GR" dirty="0" err="1" smtClean="0"/>
              <a:t>αὐτή</a:t>
            </a:r>
            <a:r>
              <a:rPr lang="el-GR" dirty="0" smtClean="0"/>
              <a:t>  </a:t>
            </a:r>
            <a:r>
              <a:rPr lang="en-US" i="1" dirty="0" smtClean="0"/>
              <a:t>the church itself</a:t>
            </a:r>
          </a:p>
          <a:p>
            <a:pPr lvl="1" defTabSz="914400">
              <a:spcBef>
                <a:spcPts val="0"/>
              </a:spcBef>
            </a:pPr>
            <a:r>
              <a:rPr lang="en-US" dirty="0" smtClean="0"/>
              <a:t>usually in the nominative modifying the subject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l-GR" sz="6600" b="1" dirty="0" err="1" smtClean="0">
                <a:latin typeface="GFS Didot" charset="0"/>
                <a:ea typeface="GFS Didot" charset="0"/>
                <a:cs typeface="GFS Didot" charset="0"/>
              </a:rPr>
              <a:t>αὐτος</a:t>
            </a:r>
            <a:endParaRPr lang="en-US" sz="6600" b="1" dirty="0">
              <a:latin typeface="GFS Didot" charset="0"/>
              <a:ea typeface="GFS Didot" charset="0"/>
              <a:cs typeface="GFS Dido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82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Functions: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Identical Adjective</a:t>
            </a:r>
          </a:p>
          <a:p>
            <a:pPr lvl="1" defTabSz="914400">
              <a:spcBef>
                <a:spcPts val="0"/>
              </a:spcBef>
            </a:pPr>
            <a:r>
              <a:rPr lang="en-US" dirty="0" smtClean="0"/>
              <a:t>sometimes </a:t>
            </a:r>
            <a:r>
              <a:rPr lang="el-GR" dirty="0" err="1" smtClean="0"/>
              <a:t>αὐτος</a:t>
            </a:r>
            <a:r>
              <a:rPr lang="el-GR" dirty="0" smtClean="0"/>
              <a:t> </a:t>
            </a:r>
            <a:r>
              <a:rPr lang="en-US" dirty="0" smtClean="0"/>
              <a:t>means “the same”</a:t>
            </a:r>
          </a:p>
          <a:p>
            <a:pPr lvl="1" defTabSz="914400">
              <a:spcBef>
                <a:spcPts val="0"/>
              </a:spcBef>
            </a:pPr>
            <a:r>
              <a:rPr lang="en-US" dirty="0" smtClean="0"/>
              <a:t>usually occurs in the attributive position</a:t>
            </a:r>
          </a:p>
          <a:p>
            <a:pPr lvl="1" defTabSz="914400">
              <a:spcBef>
                <a:spcPts val="0"/>
              </a:spcBef>
            </a:pPr>
            <a:r>
              <a:rPr lang="en-US" dirty="0" smtClean="0"/>
              <a:t>e.g.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πάλιν</a:t>
            </a:r>
            <a:r>
              <a:rPr lang="el-GR" dirty="0" smtClean="0"/>
              <a:t> </a:t>
            </a:r>
            <a:r>
              <a:rPr lang="el-GR" dirty="0" err="1" smtClean="0"/>
              <a:t>ἀπελθὼν</a:t>
            </a:r>
            <a:r>
              <a:rPr lang="el-GR" dirty="0" smtClean="0"/>
              <a:t> </a:t>
            </a:r>
            <a:r>
              <a:rPr lang="el-GR" dirty="0" err="1" smtClean="0"/>
              <a:t>προσηὐξατο</a:t>
            </a:r>
            <a:r>
              <a:rPr lang="el-GR" dirty="0" smtClean="0"/>
              <a:t> </a:t>
            </a:r>
            <a:r>
              <a:rPr lang="el-GR" u="sng" dirty="0" err="1" smtClean="0"/>
              <a:t>τὸν</a:t>
            </a:r>
            <a:r>
              <a:rPr lang="el-GR" u="sng" dirty="0" smtClean="0"/>
              <a:t> </a:t>
            </a:r>
            <a:r>
              <a:rPr lang="el-GR" u="sng" dirty="0" err="1" smtClean="0"/>
              <a:t>αὐτὸν</a:t>
            </a:r>
            <a:r>
              <a:rPr lang="el-GR" u="sng" dirty="0" smtClean="0"/>
              <a:t> </a:t>
            </a:r>
            <a:r>
              <a:rPr lang="el-GR" u="sng" dirty="0" err="1" smtClean="0"/>
              <a:t>λόγον</a:t>
            </a:r>
            <a:endParaRPr lang="el-GR" u="sng" dirty="0" smtClean="0"/>
          </a:p>
          <a:p>
            <a:pPr marL="457200" lvl="1" indent="0" defTabSz="914400">
              <a:spcBef>
                <a:spcPts val="0"/>
              </a:spcBef>
              <a:buNone/>
            </a:pPr>
            <a:r>
              <a:rPr lang="el-GR" dirty="0" smtClean="0"/>
              <a:t>          </a:t>
            </a:r>
            <a:r>
              <a:rPr lang="en-US" dirty="0" smtClean="0"/>
              <a:t>and again after going away he prayed </a:t>
            </a:r>
            <a:r>
              <a:rPr lang="en-US" u="sng" dirty="0" smtClean="0"/>
              <a:t>the same word</a:t>
            </a:r>
            <a:r>
              <a:rPr lang="en-US" dirty="0" smtClean="0"/>
              <a:t>. </a:t>
            </a:r>
          </a:p>
          <a:p>
            <a:pPr defTabSz="914400">
              <a:spcBef>
                <a:spcPts val="0"/>
              </a:spcBef>
            </a:pPr>
            <a:endParaRPr lang="el-GR" dirty="0" smtClean="0"/>
          </a:p>
          <a:p>
            <a:pPr marL="457200" lvl="1" indent="0" defTabSz="914400">
              <a:spcBef>
                <a:spcPts val="0"/>
              </a:spcBef>
              <a:buNone/>
            </a:pPr>
            <a:r>
              <a:rPr lang="en-US" dirty="0" smtClean="0"/>
              <a:t> </a:t>
            </a:r>
            <a:r>
              <a:rPr lang="el-GR" dirty="0" smtClean="0"/>
              <a:t>          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l-GR" sz="6600" b="1" dirty="0" err="1" smtClean="0">
                <a:latin typeface="GFS Didot" charset="0"/>
                <a:ea typeface="GFS Didot" charset="0"/>
                <a:cs typeface="GFS Didot" charset="0"/>
              </a:rPr>
              <a:t>αὐτος</a:t>
            </a:r>
            <a:endParaRPr lang="en-US" sz="6600" b="1" dirty="0">
              <a:latin typeface="GFS Didot" charset="0"/>
              <a:ea typeface="GFS Didot" charset="0"/>
              <a:cs typeface="GFS Dido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826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40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</a:p>
          <a:p>
            <a:r>
              <a:rPr lang="en-US" dirty="0" smtClean="0"/>
              <a:t>A Few More 3</a:t>
            </a:r>
            <a:r>
              <a:rPr lang="en-US" baseline="30000" dirty="0" smtClean="0"/>
              <a:t>rd</a:t>
            </a:r>
            <a:r>
              <a:rPr lang="en-US" dirty="0" smtClean="0"/>
              <a:t> Declensions</a:t>
            </a:r>
          </a:p>
          <a:p>
            <a:r>
              <a:rPr lang="en-US" dirty="0" smtClean="0"/>
              <a:t>English Pronoun</a:t>
            </a:r>
          </a:p>
          <a:p>
            <a:r>
              <a:rPr lang="en-US" dirty="0" smtClean="0"/>
              <a:t>Greek Pronouns</a:t>
            </a:r>
          </a:p>
          <a:p>
            <a:r>
              <a:rPr lang="el-GR" dirty="0" err="1" smtClean="0"/>
              <a:t>αὐτος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185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813299"/>
          </a:xfrm>
        </p:spPr>
        <p:txBody>
          <a:bodyPr>
            <a:normAutofit fontScale="92500"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Third Declension Nouns:</a:t>
            </a:r>
          </a:p>
          <a:p>
            <a:pPr defTabSz="914400">
              <a:spcBef>
                <a:spcPts val="0"/>
              </a:spcBef>
              <a:buFontTx/>
              <a:buChar char="-"/>
            </a:pPr>
            <a:r>
              <a:rPr lang="en-US" dirty="0" smtClean="0"/>
              <a:t>Case ending</a:t>
            </a:r>
            <a:r>
              <a:rPr lang="en-US" dirty="0"/>
              <a:t>-</a:t>
            </a:r>
            <a:r>
              <a:rPr lang="en-US" dirty="0" smtClean="0"/>
              <a:t> Saucy </a:t>
            </a:r>
            <a:r>
              <a:rPr lang="en-US" dirty="0"/>
              <a:t>Ah. </a:t>
            </a:r>
            <a:r>
              <a:rPr lang="en-US" dirty="0" err="1"/>
              <a:t>Es</a:t>
            </a:r>
            <a:r>
              <a:rPr lang="en-US" dirty="0"/>
              <a:t> own </a:t>
            </a:r>
            <a:r>
              <a:rPr lang="en-US" dirty="0" err="1"/>
              <a:t>Sias</a:t>
            </a:r>
            <a:r>
              <a:rPr lang="en-US" dirty="0"/>
              <a:t>. (</a:t>
            </a:r>
            <a:r>
              <a:rPr lang="el-GR" dirty="0"/>
              <a:t>ς, </a:t>
            </a:r>
            <a:r>
              <a:rPr lang="el-GR" dirty="0" err="1"/>
              <a:t>ος</a:t>
            </a:r>
            <a:r>
              <a:rPr lang="el-GR" dirty="0"/>
              <a:t>, ι, α, </a:t>
            </a:r>
            <a:r>
              <a:rPr lang="el-GR" dirty="0" err="1"/>
              <a:t>ες</a:t>
            </a:r>
            <a:r>
              <a:rPr lang="el-GR" dirty="0"/>
              <a:t>, ων, </a:t>
            </a:r>
            <a:r>
              <a:rPr lang="el-GR" dirty="0" err="1"/>
              <a:t>σι</a:t>
            </a:r>
            <a:r>
              <a:rPr lang="el-GR" dirty="0"/>
              <a:t>, ας</a:t>
            </a:r>
            <a:r>
              <a:rPr lang="el-GR" dirty="0" smtClean="0"/>
              <a:t>)</a:t>
            </a:r>
            <a:endParaRPr lang="en-US" dirty="0" smtClean="0"/>
          </a:p>
          <a:p>
            <a:pPr defTabSz="914400">
              <a:spcBef>
                <a:spcPts val="0"/>
              </a:spcBef>
              <a:buFontTx/>
              <a:buChar char="-"/>
            </a:pPr>
            <a:r>
              <a:rPr lang="en-US" dirty="0" smtClean="0"/>
              <a:t>4 Rules</a:t>
            </a:r>
          </a:p>
          <a:p>
            <a:pPr marL="514350" indent="-514350" defTabSz="914400"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The nominative singular usually acts weird</a:t>
            </a:r>
            <a:r>
              <a:rPr lang="is-IS" dirty="0"/>
              <a:t>… so memorize the genitive singular also when you learn the word. </a:t>
            </a:r>
          </a:p>
          <a:p>
            <a:pPr marL="514350" indent="-514350" defTabSz="914400"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Whatever happens in the Nom Sing, also happens in the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Plur</a:t>
            </a:r>
            <a:r>
              <a:rPr lang="en-US" dirty="0"/>
              <a:t>. (the endings both begin with </a:t>
            </a:r>
            <a:r>
              <a:rPr lang="el-GR" dirty="0"/>
              <a:t>ς</a:t>
            </a:r>
            <a:r>
              <a:rPr lang="en-US" dirty="0"/>
              <a:t>)</a:t>
            </a:r>
          </a:p>
          <a:p>
            <a:pPr marL="514350" indent="-514350" defTabSz="914400"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A nu drops out when followed by a sigma.</a:t>
            </a:r>
          </a:p>
          <a:p>
            <a:pPr marL="514350" indent="-514350" defTabSz="914400"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a tau drops out when it is followed by a sigma or ends a </a:t>
            </a:r>
            <a:r>
              <a:rPr lang="en-US" dirty="0" smtClean="0"/>
              <a:t>word.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468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01800"/>
            <a:ext cx="3479800" cy="1143000"/>
          </a:xfrm>
        </p:spPr>
        <p:txBody>
          <a:bodyPr/>
          <a:lstStyle/>
          <a:p>
            <a:r>
              <a:rPr lang="en-US" dirty="0" smtClean="0"/>
              <a:t>Square of Stops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7803707"/>
              </p:ext>
            </p:extLst>
          </p:nvPr>
        </p:nvGraphicFramePr>
        <p:xfrm>
          <a:off x="3441700" y="1701800"/>
          <a:ext cx="5308600" cy="280670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841500"/>
                <a:gridCol w="1181100"/>
                <a:gridCol w="1193800"/>
                <a:gridCol w="1092200"/>
              </a:tblGrid>
              <a:tr h="93556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Labial </a:t>
                      </a:r>
                      <a:endParaRPr lang="el-GR" b="1" dirty="0" smtClean="0"/>
                    </a:p>
                    <a:p>
                      <a:pPr algn="ctr"/>
                      <a:r>
                        <a:rPr lang="en-US" b="1" dirty="0" smtClean="0"/>
                        <a:t>(Lips Letters)</a:t>
                      </a:r>
                    </a:p>
                    <a:p>
                      <a:pPr algn="ctr"/>
                      <a:r>
                        <a:rPr lang="en-US" b="1" dirty="0" smtClean="0"/>
                        <a:t>(</a:t>
                      </a:r>
                      <a:r>
                        <a:rPr lang="el-GR" b="1" dirty="0" smtClean="0"/>
                        <a:t>π</a:t>
                      </a:r>
                      <a:r>
                        <a:rPr lang="el-GR" b="1" baseline="0" dirty="0" smtClean="0"/>
                        <a:t>, β, φ)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+</a:t>
                      </a:r>
                      <a:r>
                        <a:rPr lang="en-US" sz="2800" b="0" baseline="0" dirty="0" smtClean="0"/>
                        <a:t> </a:t>
                      </a:r>
                      <a:r>
                        <a:rPr lang="el-GR" sz="2800" b="0" baseline="0" dirty="0" smtClean="0"/>
                        <a:t>σ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b="0" dirty="0" smtClean="0"/>
                        <a:t>&gt;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b="0" dirty="0" smtClean="0"/>
                        <a:t>ψ</a:t>
                      </a:r>
                      <a:endParaRPr lang="en-US" sz="2800" b="0" dirty="0"/>
                    </a:p>
                  </a:txBody>
                  <a:tcPr anchor="ctr"/>
                </a:tc>
              </a:tr>
              <a:tr h="93556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Velar </a:t>
                      </a:r>
                      <a:endParaRPr lang="el-GR" b="1" dirty="0" smtClean="0"/>
                    </a:p>
                    <a:p>
                      <a:pPr algn="ctr"/>
                      <a:r>
                        <a:rPr lang="en-US" b="1" dirty="0" smtClean="0"/>
                        <a:t>(Throat</a:t>
                      </a:r>
                      <a:r>
                        <a:rPr lang="en-US" b="1" baseline="0" dirty="0" smtClean="0"/>
                        <a:t> Letters)</a:t>
                      </a:r>
                      <a:endParaRPr lang="el-GR" b="1" baseline="0" dirty="0" smtClean="0"/>
                    </a:p>
                    <a:p>
                      <a:pPr algn="ctr"/>
                      <a:r>
                        <a:rPr lang="el-GR" b="1" baseline="0" dirty="0" smtClean="0"/>
                        <a:t>(κ, γ, χ)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+</a:t>
                      </a:r>
                      <a:r>
                        <a:rPr lang="el-GR" sz="2800" b="0" dirty="0" smtClean="0"/>
                        <a:t> σ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&gt;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b="0" dirty="0" smtClean="0"/>
                        <a:t>ξ</a:t>
                      </a:r>
                      <a:endParaRPr lang="en-US" sz="2800" b="0" dirty="0"/>
                    </a:p>
                  </a:txBody>
                  <a:tcPr anchor="ctr"/>
                </a:tc>
              </a:tr>
              <a:tr h="93556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Dentals </a:t>
                      </a:r>
                      <a:endParaRPr lang="el-GR" b="1" dirty="0" smtClean="0"/>
                    </a:p>
                    <a:p>
                      <a:pPr algn="ctr"/>
                      <a:r>
                        <a:rPr lang="en-US" b="1" dirty="0" smtClean="0"/>
                        <a:t>(Teeth Letters)</a:t>
                      </a:r>
                      <a:endParaRPr lang="el-GR" b="1" dirty="0" smtClean="0"/>
                    </a:p>
                    <a:p>
                      <a:pPr algn="ctr"/>
                      <a:r>
                        <a:rPr lang="el-GR" b="1" dirty="0" smtClean="0"/>
                        <a:t>(δ,</a:t>
                      </a:r>
                      <a:r>
                        <a:rPr lang="el-GR" b="1" baseline="0" dirty="0" smtClean="0"/>
                        <a:t> τ, θ)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+</a:t>
                      </a:r>
                      <a:r>
                        <a:rPr lang="el-GR" sz="2800" b="0" dirty="0" smtClean="0"/>
                        <a:t> σ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&gt;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b="0" dirty="0" smtClean="0"/>
                        <a:t>σ</a:t>
                      </a:r>
                      <a:endParaRPr lang="en-US" sz="28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62400" y="4508501"/>
            <a:ext cx="5270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e.g. </a:t>
            </a:r>
            <a:r>
              <a:rPr lang="el-GR" sz="2400" dirty="0" err="1" smtClean="0">
                <a:solidFill>
                  <a:schemeClr val="bg1"/>
                </a:solidFill>
              </a:rPr>
              <a:t>σκολοπ</a:t>
            </a:r>
            <a:r>
              <a:rPr lang="el-GR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+</a:t>
            </a:r>
            <a:r>
              <a:rPr lang="el-GR" sz="2400" dirty="0" smtClean="0">
                <a:solidFill>
                  <a:schemeClr val="bg1"/>
                </a:solidFill>
              </a:rPr>
              <a:t> σ &gt; </a:t>
            </a:r>
            <a:r>
              <a:rPr lang="el-GR" sz="2400" dirty="0" err="1" smtClean="0">
                <a:solidFill>
                  <a:schemeClr val="bg1"/>
                </a:solidFill>
              </a:rPr>
              <a:t>σκολοψ</a:t>
            </a:r>
            <a:endParaRPr lang="el-GR" sz="2400" dirty="0" smtClean="0">
              <a:solidFill>
                <a:schemeClr val="bg1"/>
              </a:solidFill>
            </a:endParaRPr>
          </a:p>
          <a:p>
            <a:r>
              <a:rPr lang="el-GR" sz="2400" dirty="0">
                <a:solidFill>
                  <a:schemeClr val="bg1"/>
                </a:solidFill>
              </a:rPr>
              <a:t> </a:t>
            </a:r>
            <a:r>
              <a:rPr lang="el-GR" sz="2400" dirty="0" smtClean="0">
                <a:solidFill>
                  <a:schemeClr val="bg1"/>
                </a:solidFill>
              </a:rPr>
              <a:t>          </a:t>
            </a:r>
            <a:r>
              <a:rPr lang="el-GR" sz="2400" dirty="0" err="1" smtClean="0">
                <a:solidFill>
                  <a:schemeClr val="bg1"/>
                </a:solidFill>
              </a:rPr>
              <a:t>σαρκ</a:t>
            </a:r>
            <a:r>
              <a:rPr lang="el-GR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+</a:t>
            </a:r>
            <a:r>
              <a:rPr lang="el-GR" sz="2400" dirty="0" smtClean="0">
                <a:solidFill>
                  <a:schemeClr val="bg1"/>
                </a:solidFill>
              </a:rPr>
              <a:t> </a:t>
            </a:r>
            <a:r>
              <a:rPr lang="el-GR" sz="2400" dirty="0" err="1" smtClean="0">
                <a:solidFill>
                  <a:schemeClr val="bg1"/>
                </a:solidFill>
              </a:rPr>
              <a:t>σι</a:t>
            </a:r>
            <a:r>
              <a:rPr lang="el-GR" sz="2400" dirty="0" smtClean="0">
                <a:solidFill>
                  <a:schemeClr val="bg1"/>
                </a:solidFill>
              </a:rPr>
              <a:t> &gt; </a:t>
            </a:r>
            <a:r>
              <a:rPr lang="el-GR" sz="2400" dirty="0" err="1" smtClean="0">
                <a:solidFill>
                  <a:schemeClr val="bg1"/>
                </a:solidFill>
              </a:rPr>
              <a:t>σαρξι</a:t>
            </a:r>
            <a:endParaRPr lang="el-GR" sz="2400" dirty="0" smtClean="0">
              <a:solidFill>
                <a:schemeClr val="bg1"/>
              </a:solidFill>
            </a:endParaRPr>
          </a:p>
          <a:p>
            <a:r>
              <a:rPr lang="el-GR" sz="2400" dirty="0">
                <a:solidFill>
                  <a:schemeClr val="bg1"/>
                </a:solidFill>
              </a:rPr>
              <a:t> </a:t>
            </a:r>
            <a:r>
              <a:rPr lang="el-GR" sz="2400" dirty="0" smtClean="0">
                <a:solidFill>
                  <a:schemeClr val="bg1"/>
                </a:solidFill>
              </a:rPr>
              <a:t>      </a:t>
            </a:r>
            <a:r>
              <a:rPr lang="el-GR" sz="2400" dirty="0" err="1" smtClean="0">
                <a:solidFill>
                  <a:schemeClr val="bg1"/>
                </a:solidFill>
              </a:rPr>
              <a:t>ὀνοματ</a:t>
            </a:r>
            <a:r>
              <a:rPr lang="en-US" sz="2400" dirty="0" smtClean="0">
                <a:solidFill>
                  <a:schemeClr val="bg1"/>
                </a:solidFill>
              </a:rPr>
              <a:t> + </a:t>
            </a:r>
            <a:r>
              <a:rPr lang="el-GR" sz="2400" dirty="0" err="1" smtClean="0">
                <a:solidFill>
                  <a:schemeClr val="bg1"/>
                </a:solidFill>
              </a:rPr>
              <a:t>σι</a:t>
            </a:r>
            <a:r>
              <a:rPr lang="el-GR" sz="2400" dirty="0" smtClean="0">
                <a:solidFill>
                  <a:schemeClr val="bg1"/>
                </a:solidFill>
              </a:rPr>
              <a:t> &gt; </a:t>
            </a:r>
            <a:r>
              <a:rPr lang="el-GR" sz="2400" dirty="0" err="1" smtClean="0">
                <a:solidFill>
                  <a:schemeClr val="bg1"/>
                </a:solidFill>
              </a:rPr>
              <a:t>ὀνομασι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59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308100" y="1752600"/>
          <a:ext cx="4787900" cy="433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800"/>
                <a:gridCol w="1562100"/>
                <a:gridCol w="1651000"/>
              </a:tblGrid>
              <a:tr h="855980">
                <a:tc>
                  <a:txBody>
                    <a:bodyPr/>
                    <a:lstStyle/>
                    <a:p>
                      <a:r>
                        <a:rPr lang="en-US" dirty="0" smtClean="0"/>
                        <a:t>THIRD</a:t>
                      </a:r>
                      <a:r>
                        <a:rPr lang="en-US" baseline="0" dirty="0" smtClean="0"/>
                        <a:t> DECLENSION</a:t>
                      </a:r>
                    </a:p>
                    <a:p>
                      <a:r>
                        <a:rPr lang="en-US" baseline="0" dirty="0" smtClean="0"/>
                        <a:t>(</a:t>
                      </a:r>
                      <a:r>
                        <a:rPr lang="en-US" baseline="0" dirty="0" err="1" smtClean="0"/>
                        <a:t>masc</a:t>
                      </a:r>
                      <a:r>
                        <a:rPr lang="en-US" baseline="0" dirty="0" smtClean="0"/>
                        <a:t> &amp; fem)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Paradigm</a:t>
                      </a:r>
                      <a:endParaRPr lang="el-GR" dirty="0" smtClean="0"/>
                    </a:p>
                    <a:p>
                      <a:r>
                        <a:rPr lang="el-GR" sz="2800" dirty="0" smtClean="0"/>
                        <a:t>*</a:t>
                      </a:r>
                      <a:r>
                        <a:rPr lang="el-GR" sz="2800" dirty="0" err="1" smtClean="0"/>
                        <a:t>σαρκ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Ending</a:t>
                      </a:r>
                      <a:endParaRPr lang="en-US" dirty="0"/>
                    </a:p>
                  </a:txBody>
                  <a:tcPr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Nom Sing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σαρξ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l-GR" sz="2400" dirty="0" smtClean="0"/>
                        <a:t>ς</a:t>
                      </a:r>
                      <a:endParaRPr lang="en-US" sz="2400" dirty="0"/>
                    </a:p>
                  </a:txBody>
                  <a:tcPr anchor="ctr"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Gen Sing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σαρκος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l-GR" sz="2400" dirty="0" err="1" smtClean="0"/>
                        <a:t>ος</a:t>
                      </a:r>
                      <a:endParaRPr lang="en-US" sz="2400" dirty="0"/>
                    </a:p>
                  </a:txBody>
                  <a:tcPr anchor="ctr"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Dat</a:t>
                      </a:r>
                      <a:r>
                        <a:rPr lang="en-US" sz="2400" dirty="0" smtClean="0"/>
                        <a:t> Sing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σαρκι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l-GR" sz="2400" baseline="0" dirty="0" smtClean="0"/>
                        <a:t>ι</a:t>
                      </a:r>
                      <a:endParaRPr lang="en-US" sz="2400" dirty="0"/>
                    </a:p>
                  </a:txBody>
                  <a:tcPr anchor="ctr"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Acc</a:t>
                      </a:r>
                      <a:r>
                        <a:rPr lang="en-US" sz="2400" dirty="0" smtClean="0"/>
                        <a:t> Sing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σαρκα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l-GR" sz="2400" dirty="0" smtClean="0"/>
                        <a:t>α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/>
          </p:nvPr>
        </p:nvGraphicFramePr>
        <p:xfrm>
          <a:off x="6223000" y="1765300"/>
          <a:ext cx="4787900" cy="433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7500"/>
                <a:gridCol w="1562100"/>
                <a:gridCol w="1638300"/>
              </a:tblGrid>
              <a:tr h="85598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THIRD DECLENSION</a:t>
                      </a:r>
                      <a:r>
                        <a:rPr lang="el-GR" baseline="0" dirty="0" smtClean="0"/>
                        <a:t> (</a:t>
                      </a:r>
                      <a:r>
                        <a:rPr lang="en-US" baseline="0" dirty="0" err="1" smtClean="0"/>
                        <a:t>neut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Paradigm</a:t>
                      </a:r>
                      <a:endParaRPr lang="el-GR" dirty="0" smtClean="0"/>
                    </a:p>
                    <a:p>
                      <a:r>
                        <a:rPr lang="el-GR" sz="2800" dirty="0" smtClean="0"/>
                        <a:t>*</a:t>
                      </a:r>
                      <a:r>
                        <a:rPr lang="el-GR" sz="2800" dirty="0" err="1" smtClean="0"/>
                        <a:t>ονοματ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Ending</a:t>
                      </a:r>
                      <a:endParaRPr lang="en-US" dirty="0"/>
                    </a:p>
                  </a:txBody>
                  <a:tcPr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Nom Sing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ὀνομα</a:t>
                      </a:r>
                      <a:endParaRPr lang="el-GR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 anchor="ctr"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Gen Sing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ὀνοματος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l-GR" sz="2400" dirty="0" err="1" smtClean="0"/>
                        <a:t>ος</a:t>
                      </a:r>
                      <a:endParaRPr lang="en-US" sz="2400" dirty="0"/>
                    </a:p>
                  </a:txBody>
                  <a:tcPr anchor="ctr"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Dat</a:t>
                      </a:r>
                      <a:r>
                        <a:rPr lang="en-US" sz="2400" dirty="0" smtClean="0"/>
                        <a:t> Sing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ὀνοματι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l-GR" sz="2400" dirty="0" smtClean="0"/>
                        <a:t>ι</a:t>
                      </a:r>
                      <a:endParaRPr lang="en-US" sz="2400" dirty="0"/>
                    </a:p>
                  </a:txBody>
                  <a:tcPr anchor="ctr"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Acc</a:t>
                      </a:r>
                      <a:r>
                        <a:rPr lang="en-US" sz="2400" dirty="0" smtClean="0"/>
                        <a:t> Sing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ὀνομα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69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308100" y="1752600"/>
          <a:ext cx="4787900" cy="433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800"/>
                <a:gridCol w="1562100"/>
                <a:gridCol w="1651000"/>
              </a:tblGrid>
              <a:tr h="855980">
                <a:tc>
                  <a:txBody>
                    <a:bodyPr/>
                    <a:lstStyle/>
                    <a:p>
                      <a:r>
                        <a:rPr lang="en-US" dirty="0" smtClean="0"/>
                        <a:t>THIRD</a:t>
                      </a:r>
                      <a:r>
                        <a:rPr lang="en-US" baseline="0" dirty="0" smtClean="0"/>
                        <a:t> DECLENSION</a:t>
                      </a:r>
                    </a:p>
                    <a:p>
                      <a:r>
                        <a:rPr lang="en-US" baseline="0" dirty="0" smtClean="0"/>
                        <a:t>(</a:t>
                      </a:r>
                      <a:r>
                        <a:rPr lang="en-US" baseline="0" dirty="0" err="1" smtClean="0"/>
                        <a:t>masc</a:t>
                      </a:r>
                      <a:r>
                        <a:rPr lang="en-US" baseline="0" dirty="0" smtClean="0"/>
                        <a:t> &amp; fem)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Paradigm</a:t>
                      </a:r>
                      <a:endParaRPr lang="el-GR" dirty="0" smtClean="0"/>
                    </a:p>
                    <a:p>
                      <a:r>
                        <a:rPr lang="el-GR" sz="2800" dirty="0" smtClean="0"/>
                        <a:t>*</a:t>
                      </a:r>
                      <a:r>
                        <a:rPr lang="el-GR" sz="2800" dirty="0" err="1" smtClean="0"/>
                        <a:t>σαρκ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Ending</a:t>
                      </a:r>
                      <a:endParaRPr lang="en-US" dirty="0"/>
                    </a:p>
                  </a:txBody>
                  <a:tcPr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Nom </a:t>
                      </a:r>
                      <a:r>
                        <a:rPr lang="en-US" sz="2400" dirty="0" err="1" smtClean="0"/>
                        <a:t>Plur</a:t>
                      </a:r>
                      <a:endParaRPr lang="en-US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σαρκες</a:t>
                      </a:r>
                      <a:endParaRPr lang="el-GR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l-GR" sz="2400" dirty="0" err="1" smtClean="0"/>
                        <a:t>ες</a:t>
                      </a:r>
                      <a:endParaRPr lang="en-US" sz="2400" dirty="0"/>
                    </a:p>
                  </a:txBody>
                  <a:tcPr anchor="ctr"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Gen </a:t>
                      </a:r>
                      <a:r>
                        <a:rPr lang="en-US" sz="2400" dirty="0" err="1" smtClean="0"/>
                        <a:t>Plur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σαρκων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l-GR" sz="2400" dirty="0" smtClean="0"/>
                        <a:t>ων</a:t>
                      </a:r>
                      <a:endParaRPr lang="en-US" sz="2400" dirty="0"/>
                    </a:p>
                  </a:txBody>
                  <a:tcPr anchor="ctr"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Dat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Plur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σαρξι</a:t>
                      </a:r>
                      <a:r>
                        <a:rPr lang="el-GR" sz="2400" dirty="0" smtClean="0"/>
                        <a:t>(ν)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l-GR" sz="2400" baseline="0" dirty="0" err="1" smtClean="0"/>
                        <a:t>σι</a:t>
                      </a:r>
                      <a:endParaRPr lang="en-US" sz="2400" dirty="0"/>
                    </a:p>
                  </a:txBody>
                  <a:tcPr anchor="ctr"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Acc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Plur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σαρκας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l-GR" sz="2400" dirty="0" smtClean="0"/>
                        <a:t>ας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/>
          </p:nvPr>
        </p:nvGraphicFramePr>
        <p:xfrm>
          <a:off x="6223000" y="1765300"/>
          <a:ext cx="4787900" cy="433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7500"/>
                <a:gridCol w="1562100"/>
                <a:gridCol w="1638300"/>
              </a:tblGrid>
              <a:tr h="85598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THIRD DECLENSION</a:t>
                      </a:r>
                      <a:r>
                        <a:rPr lang="el-GR" baseline="0" dirty="0" smtClean="0"/>
                        <a:t> (</a:t>
                      </a:r>
                      <a:r>
                        <a:rPr lang="en-US" baseline="0" dirty="0" err="1" smtClean="0"/>
                        <a:t>neut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Paradigm</a:t>
                      </a:r>
                      <a:endParaRPr lang="el-GR" dirty="0" smtClean="0"/>
                    </a:p>
                    <a:p>
                      <a:r>
                        <a:rPr lang="el-GR" sz="2800" dirty="0" smtClean="0"/>
                        <a:t>*</a:t>
                      </a:r>
                      <a:r>
                        <a:rPr lang="el-GR" sz="2800" dirty="0" err="1" smtClean="0"/>
                        <a:t>ονοματ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Ending</a:t>
                      </a:r>
                      <a:endParaRPr lang="en-US" dirty="0"/>
                    </a:p>
                  </a:txBody>
                  <a:tcPr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Nom </a:t>
                      </a:r>
                      <a:r>
                        <a:rPr lang="en-US" sz="2400" dirty="0" err="1" smtClean="0"/>
                        <a:t>Plur</a:t>
                      </a:r>
                      <a:endParaRPr lang="en-US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ὀνοματα</a:t>
                      </a:r>
                      <a:endParaRPr lang="el-GR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l-GR" sz="2400" dirty="0" smtClean="0"/>
                        <a:t>α</a:t>
                      </a:r>
                      <a:endParaRPr lang="en-US" sz="2400" dirty="0"/>
                    </a:p>
                  </a:txBody>
                  <a:tcPr anchor="ctr"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Gen </a:t>
                      </a:r>
                      <a:r>
                        <a:rPr lang="en-US" sz="2400" dirty="0" err="1" smtClean="0"/>
                        <a:t>Plur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ὀνοματων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l-GR" sz="2400" dirty="0" smtClean="0"/>
                        <a:t>ων</a:t>
                      </a:r>
                      <a:endParaRPr lang="en-US" sz="2400" dirty="0"/>
                    </a:p>
                  </a:txBody>
                  <a:tcPr anchor="ctr"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Dat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Plur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ὀνομασι</a:t>
                      </a:r>
                      <a:r>
                        <a:rPr lang="el-GR" sz="2400" dirty="0" smtClean="0"/>
                        <a:t>(ν)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l-GR" sz="2400" dirty="0" err="1" smtClean="0"/>
                        <a:t>σι</a:t>
                      </a:r>
                      <a:r>
                        <a:rPr lang="el-GR" sz="2400" dirty="0" smtClean="0"/>
                        <a:t>(ν)</a:t>
                      </a:r>
                      <a:endParaRPr lang="en-US" sz="2400" dirty="0"/>
                    </a:p>
                  </a:txBody>
                  <a:tcPr anchor="ctr"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Acc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Plur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ὀνοματα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l-GR" sz="2400" dirty="0" smtClean="0"/>
                        <a:t>α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36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endParaRPr lang="el-GR" dirty="0"/>
          </a:p>
          <a:p>
            <a:pPr marL="0" indent="0" algn="ctr">
              <a:buNone/>
            </a:pPr>
            <a:r>
              <a:rPr lang="en-US" sz="3600" dirty="0" smtClean="0">
                <a:hlinkClick r:id="rId2" invalidUrl="file://localhost/Users/stephencurto/Dropbox/Teaching Greek!/Exercise Review ppts/Exercise 10 (Track 2).pptx" action="ppaction://hlinkpres?slideindex=1&amp;slidetitle="/>
              </a:rPr>
              <a:t>Homework - Exercise #10 (Track 2)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79287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Third Declensions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Adjectives</a:t>
            </a:r>
          </a:p>
          <a:p>
            <a:r>
              <a:rPr lang="en-US" dirty="0" smtClean="0"/>
              <a:t>Adjectives fall into 4 declension patterns </a:t>
            </a:r>
          </a:p>
          <a:p>
            <a:pPr lvl="1"/>
            <a:r>
              <a:rPr lang="en-US" dirty="0" smtClean="0"/>
              <a:t>2-1-2  </a:t>
            </a:r>
            <a:r>
              <a:rPr lang="en-US" dirty="0" err="1" smtClean="0"/>
              <a:t>Masc</a:t>
            </a:r>
            <a:r>
              <a:rPr lang="en-US" dirty="0" smtClean="0"/>
              <a:t> (2) - Fem (1) - </a:t>
            </a:r>
            <a:r>
              <a:rPr lang="en-US" dirty="0" err="1" smtClean="0"/>
              <a:t>Neut</a:t>
            </a:r>
            <a:r>
              <a:rPr lang="en-US" dirty="0" smtClean="0"/>
              <a:t> (2) </a:t>
            </a:r>
            <a:r>
              <a:rPr lang="en-US" dirty="0" smtClean="0">
                <a:solidFill>
                  <a:srgbClr val="FFFF00"/>
                </a:solidFill>
              </a:rPr>
              <a:t>e.g. </a:t>
            </a:r>
            <a:r>
              <a:rPr lang="el-GR" dirty="0" err="1" smtClean="0">
                <a:solidFill>
                  <a:srgbClr val="FFFF00"/>
                </a:solidFill>
              </a:rPr>
              <a:t>ἀγαθός</a:t>
            </a:r>
            <a:r>
              <a:rPr lang="el-GR" dirty="0" smtClean="0">
                <a:solidFill>
                  <a:srgbClr val="FFFF00"/>
                </a:solidFill>
              </a:rPr>
              <a:t>, </a:t>
            </a:r>
            <a:r>
              <a:rPr lang="en-US" dirty="0" smtClean="0">
                <a:solidFill>
                  <a:srgbClr val="FFFF00"/>
                </a:solidFill>
              </a:rPr>
              <a:t>-</a:t>
            </a:r>
            <a:r>
              <a:rPr lang="el-GR" dirty="0" smtClean="0">
                <a:solidFill>
                  <a:srgbClr val="FFFF00"/>
                </a:solidFill>
              </a:rPr>
              <a:t>ή, </a:t>
            </a:r>
            <a:r>
              <a:rPr lang="en-US" dirty="0" smtClean="0">
                <a:solidFill>
                  <a:srgbClr val="FFFF00"/>
                </a:solidFill>
              </a:rPr>
              <a:t>-</a:t>
            </a:r>
            <a:r>
              <a:rPr lang="el-GR" dirty="0" smtClean="0">
                <a:solidFill>
                  <a:srgbClr val="FFFF00"/>
                </a:solidFill>
              </a:rPr>
              <a:t>όν</a:t>
            </a:r>
          </a:p>
          <a:p>
            <a:pPr lvl="1"/>
            <a:r>
              <a:rPr lang="en-US" dirty="0" smtClean="0"/>
              <a:t>2-2     </a:t>
            </a:r>
            <a:r>
              <a:rPr lang="en-US" dirty="0" err="1" smtClean="0"/>
              <a:t>Masc</a:t>
            </a:r>
            <a:r>
              <a:rPr lang="en-US" dirty="0" smtClean="0"/>
              <a:t>/Fem (2) - </a:t>
            </a:r>
            <a:r>
              <a:rPr lang="en-US" dirty="0" err="1" smtClean="0"/>
              <a:t>Neut</a:t>
            </a:r>
            <a:r>
              <a:rPr lang="en-US" dirty="0" smtClean="0"/>
              <a:t> (2)        </a:t>
            </a:r>
            <a:r>
              <a:rPr lang="en-US" dirty="0" smtClean="0">
                <a:solidFill>
                  <a:srgbClr val="FFFF00"/>
                </a:solidFill>
              </a:rPr>
              <a:t>e.g. </a:t>
            </a:r>
            <a:r>
              <a:rPr lang="el-GR" dirty="0" err="1" smtClean="0">
                <a:solidFill>
                  <a:srgbClr val="FFFF00"/>
                </a:solidFill>
              </a:rPr>
              <a:t>αἰώνιος</a:t>
            </a:r>
            <a:r>
              <a:rPr lang="el-GR" dirty="0" smtClean="0">
                <a:solidFill>
                  <a:srgbClr val="FFFF00"/>
                </a:solidFill>
              </a:rPr>
              <a:t>, </a:t>
            </a:r>
            <a:r>
              <a:rPr lang="en-US" dirty="0" smtClean="0">
                <a:solidFill>
                  <a:srgbClr val="FFFF00"/>
                </a:solidFill>
              </a:rPr>
              <a:t>-</a:t>
            </a:r>
            <a:r>
              <a:rPr lang="el-GR" dirty="0" smtClean="0">
                <a:solidFill>
                  <a:srgbClr val="FFFF00"/>
                </a:solidFill>
              </a:rPr>
              <a:t>ον</a:t>
            </a:r>
            <a:endParaRPr lang="el-GR" dirty="0" smtClean="0">
              <a:solidFill>
                <a:schemeClr val="bg1"/>
              </a:solidFill>
            </a:endParaRPr>
          </a:p>
          <a:p>
            <a:pPr lvl="1"/>
            <a:r>
              <a:rPr lang="el-GR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-1-3  </a:t>
            </a:r>
            <a:r>
              <a:rPr lang="en-US" dirty="0" err="1" smtClean="0">
                <a:solidFill>
                  <a:schemeClr val="bg1"/>
                </a:solidFill>
              </a:rPr>
              <a:t>Masc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(3) - Fem (1) - </a:t>
            </a:r>
            <a:r>
              <a:rPr lang="en-US" dirty="0" err="1" smtClean="0">
                <a:solidFill>
                  <a:schemeClr val="bg1"/>
                </a:solidFill>
              </a:rPr>
              <a:t>Neut</a:t>
            </a:r>
            <a:r>
              <a:rPr lang="en-US" dirty="0" smtClean="0">
                <a:solidFill>
                  <a:schemeClr val="bg1"/>
                </a:solidFill>
              </a:rPr>
              <a:t> (3) </a:t>
            </a:r>
            <a:r>
              <a:rPr lang="en-US" dirty="0" smtClean="0">
                <a:solidFill>
                  <a:srgbClr val="FFFF00"/>
                </a:solidFill>
              </a:rPr>
              <a:t>e.g. </a:t>
            </a:r>
            <a:r>
              <a:rPr lang="el-GR" dirty="0" err="1" smtClean="0">
                <a:solidFill>
                  <a:srgbClr val="FFFF00"/>
                </a:solidFill>
              </a:rPr>
              <a:t>πᾶς</a:t>
            </a:r>
            <a:r>
              <a:rPr lang="el-GR" dirty="0" smtClean="0">
                <a:solidFill>
                  <a:srgbClr val="FFFF00"/>
                </a:solidFill>
              </a:rPr>
              <a:t>, </a:t>
            </a:r>
            <a:r>
              <a:rPr lang="el-GR" dirty="0" err="1" smtClean="0">
                <a:solidFill>
                  <a:srgbClr val="FFFF00"/>
                </a:solidFill>
              </a:rPr>
              <a:t>πᾶσα</a:t>
            </a:r>
            <a:r>
              <a:rPr lang="el-GR" dirty="0" smtClean="0">
                <a:solidFill>
                  <a:srgbClr val="FFFF00"/>
                </a:solidFill>
              </a:rPr>
              <a:t>, </a:t>
            </a:r>
            <a:r>
              <a:rPr lang="el-GR" dirty="0" err="1" smtClean="0">
                <a:solidFill>
                  <a:srgbClr val="FFFF00"/>
                </a:solidFill>
              </a:rPr>
              <a:t>πᾶν</a:t>
            </a:r>
            <a:endParaRPr lang="el-GR" dirty="0" smtClean="0">
              <a:solidFill>
                <a:srgbClr val="FFFF00"/>
              </a:solidFill>
            </a:endParaRPr>
          </a:p>
          <a:p>
            <a:pPr lvl="1"/>
            <a:r>
              <a:rPr lang="el-GR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-3     </a:t>
            </a:r>
            <a:r>
              <a:rPr lang="en-US" dirty="0" err="1" smtClean="0">
                <a:solidFill>
                  <a:schemeClr val="bg1"/>
                </a:solidFill>
              </a:rPr>
              <a:t>Masc</a:t>
            </a:r>
            <a:r>
              <a:rPr lang="en-US" dirty="0" smtClean="0">
                <a:solidFill>
                  <a:schemeClr val="bg1"/>
                </a:solidFill>
              </a:rPr>
              <a:t>/Fem (3) - </a:t>
            </a:r>
            <a:r>
              <a:rPr lang="en-US" dirty="0" err="1" smtClean="0">
                <a:solidFill>
                  <a:schemeClr val="bg1"/>
                </a:solidFill>
              </a:rPr>
              <a:t>Neut</a:t>
            </a:r>
            <a:r>
              <a:rPr lang="en-US" dirty="0" smtClean="0">
                <a:solidFill>
                  <a:schemeClr val="bg1"/>
                </a:solidFill>
              </a:rPr>
              <a:t> (3)        </a:t>
            </a:r>
            <a:r>
              <a:rPr lang="en-US" dirty="0" smtClean="0">
                <a:solidFill>
                  <a:srgbClr val="FFFF00"/>
                </a:solidFill>
              </a:rPr>
              <a:t>e.g. </a:t>
            </a:r>
            <a:r>
              <a:rPr lang="el-GR" dirty="0" smtClean="0">
                <a:solidFill>
                  <a:srgbClr val="FFFF00"/>
                </a:solidFill>
              </a:rPr>
              <a:t>τίς, τί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94700" y="2628901"/>
            <a:ext cx="218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C0504D">
                    <a:lumMod val="40000"/>
                    <a:lumOff val="60000"/>
                  </a:srgbClr>
                </a:solidFill>
                <a:latin typeface="Arial"/>
                <a:cs typeface="Arial"/>
              </a:rPr>
              <a:t>2   </a:t>
            </a:r>
            <a:r>
              <a:rPr lang="el-GR" sz="1200" dirty="0" smtClean="0">
                <a:solidFill>
                  <a:srgbClr val="C0504D">
                    <a:lumMod val="40000"/>
                    <a:lumOff val="60000"/>
                  </a:srgbClr>
                </a:solidFill>
                <a:latin typeface="Arial"/>
                <a:cs typeface="Arial"/>
              </a:rPr>
              <a:t>  </a:t>
            </a:r>
            <a:r>
              <a:rPr lang="en-US" sz="1200" dirty="0" smtClean="0">
                <a:solidFill>
                  <a:srgbClr val="C0504D">
                    <a:lumMod val="40000"/>
                    <a:lumOff val="60000"/>
                  </a:srgbClr>
                </a:solidFill>
                <a:latin typeface="Arial"/>
                <a:cs typeface="Arial"/>
              </a:rPr>
              <a:t> </a:t>
            </a:r>
            <a:r>
              <a:rPr lang="el-GR" sz="1200" dirty="0" smtClean="0">
                <a:solidFill>
                  <a:srgbClr val="C0504D">
                    <a:lumMod val="40000"/>
                    <a:lumOff val="60000"/>
                  </a:srgbClr>
                </a:solidFill>
                <a:latin typeface="Arial"/>
                <a:cs typeface="Arial"/>
              </a:rPr>
              <a:t>  </a:t>
            </a:r>
            <a:r>
              <a:rPr lang="en-US" sz="1200" dirty="0" smtClean="0">
                <a:solidFill>
                  <a:srgbClr val="C0504D">
                    <a:lumMod val="40000"/>
                    <a:lumOff val="60000"/>
                  </a:srgbClr>
                </a:solidFill>
                <a:latin typeface="Arial"/>
                <a:cs typeface="Arial"/>
              </a:rPr>
              <a:t>  </a:t>
            </a:r>
            <a:r>
              <a:rPr lang="en-US" sz="1200" dirty="0">
                <a:solidFill>
                  <a:srgbClr val="C0504D">
                    <a:lumMod val="40000"/>
                    <a:lumOff val="60000"/>
                  </a:srgbClr>
                </a:solidFill>
                <a:latin typeface="Arial"/>
                <a:cs typeface="Arial"/>
              </a:rPr>
              <a:t>–       1   </a:t>
            </a:r>
            <a:r>
              <a:rPr lang="el-GR" sz="1200" dirty="0" smtClean="0">
                <a:solidFill>
                  <a:srgbClr val="C0504D">
                    <a:lumMod val="40000"/>
                    <a:lumOff val="60000"/>
                  </a:srgbClr>
                </a:solidFill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rgbClr val="C0504D">
                    <a:lumMod val="40000"/>
                    <a:lumOff val="60000"/>
                  </a:srgbClr>
                </a:solidFill>
                <a:latin typeface="Arial"/>
                <a:cs typeface="Arial"/>
              </a:rPr>
              <a:t>  </a:t>
            </a:r>
            <a:r>
              <a:rPr lang="en-US" sz="1200" dirty="0">
                <a:solidFill>
                  <a:srgbClr val="C0504D">
                    <a:lumMod val="40000"/>
                    <a:lumOff val="60000"/>
                  </a:srgbClr>
                </a:solidFill>
                <a:latin typeface="Arial"/>
                <a:cs typeface="Arial"/>
              </a:rPr>
              <a:t>–     </a:t>
            </a:r>
            <a:r>
              <a:rPr lang="el-GR" sz="1200" dirty="0" smtClean="0">
                <a:solidFill>
                  <a:srgbClr val="C0504D">
                    <a:lumMod val="40000"/>
                    <a:lumOff val="60000"/>
                  </a:srgbClr>
                </a:solidFill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rgbClr val="C0504D">
                    <a:lumMod val="40000"/>
                    <a:lumOff val="60000"/>
                  </a:srgbClr>
                </a:solidFill>
                <a:latin typeface="Arial"/>
                <a:cs typeface="Arial"/>
              </a:rPr>
              <a:t>2</a:t>
            </a:r>
            <a:r>
              <a:rPr lang="el-GR" sz="1200" dirty="0" smtClean="0">
                <a:solidFill>
                  <a:srgbClr val="C0504D">
                    <a:lumMod val="40000"/>
                    <a:lumOff val="60000"/>
                  </a:srgbClr>
                </a:solidFill>
                <a:latin typeface="Arial"/>
                <a:cs typeface="Arial"/>
              </a:rPr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43900" y="3200401"/>
            <a:ext cx="218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C0504D">
                    <a:lumMod val="40000"/>
                    <a:lumOff val="60000"/>
                  </a:srgbClr>
                </a:solidFill>
                <a:latin typeface="Arial"/>
                <a:cs typeface="Arial"/>
              </a:rPr>
              <a:t>2   </a:t>
            </a:r>
            <a:r>
              <a:rPr lang="el-GR" sz="1200" dirty="0" smtClean="0">
                <a:solidFill>
                  <a:srgbClr val="C0504D">
                    <a:lumMod val="40000"/>
                    <a:lumOff val="60000"/>
                  </a:srgbClr>
                </a:solidFill>
                <a:latin typeface="Arial"/>
                <a:cs typeface="Arial"/>
              </a:rPr>
              <a:t>    </a:t>
            </a:r>
            <a:r>
              <a:rPr lang="en-US" sz="1200" dirty="0" smtClean="0">
                <a:solidFill>
                  <a:srgbClr val="C0504D">
                    <a:lumMod val="40000"/>
                    <a:lumOff val="60000"/>
                  </a:srgbClr>
                </a:solidFill>
                <a:latin typeface="Arial"/>
                <a:cs typeface="Arial"/>
              </a:rPr>
              <a:t>   </a:t>
            </a:r>
            <a:r>
              <a:rPr lang="en-US" sz="1200" dirty="0">
                <a:solidFill>
                  <a:srgbClr val="C0504D">
                    <a:lumMod val="40000"/>
                    <a:lumOff val="60000"/>
                  </a:srgbClr>
                </a:solidFill>
                <a:latin typeface="Arial"/>
                <a:cs typeface="Arial"/>
              </a:rPr>
              <a:t>–      </a:t>
            </a:r>
            <a:r>
              <a:rPr lang="en-US" sz="1200" dirty="0" smtClean="0">
                <a:solidFill>
                  <a:srgbClr val="C0504D">
                    <a:lumMod val="40000"/>
                    <a:lumOff val="60000"/>
                  </a:srgbClr>
                </a:solidFill>
                <a:latin typeface="Arial"/>
                <a:cs typeface="Arial"/>
              </a:rPr>
              <a:t>   2</a:t>
            </a:r>
            <a:r>
              <a:rPr lang="el-GR" sz="1200" dirty="0" smtClean="0">
                <a:solidFill>
                  <a:srgbClr val="C0504D">
                    <a:lumMod val="40000"/>
                    <a:lumOff val="60000"/>
                  </a:srgbClr>
                </a:solidFill>
                <a:latin typeface="Arial"/>
                <a:cs typeface="Arial"/>
              </a:rPr>
              <a:t>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013700" y="3692933"/>
            <a:ext cx="218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solidFill>
                  <a:srgbClr val="C0504D">
                    <a:lumMod val="40000"/>
                    <a:lumOff val="60000"/>
                  </a:srgbClr>
                </a:solidFill>
                <a:latin typeface="Arial"/>
                <a:cs typeface="Arial"/>
              </a:rPr>
              <a:t>3</a:t>
            </a:r>
            <a:r>
              <a:rPr lang="en-US" sz="1200" dirty="0" smtClean="0">
                <a:solidFill>
                  <a:srgbClr val="C0504D">
                    <a:lumMod val="40000"/>
                    <a:lumOff val="60000"/>
                  </a:srgbClr>
                </a:solidFill>
                <a:latin typeface="Arial"/>
                <a:cs typeface="Arial"/>
              </a:rPr>
              <a:t>  </a:t>
            </a:r>
            <a:r>
              <a:rPr lang="el-GR" sz="1200" dirty="0" smtClean="0">
                <a:solidFill>
                  <a:srgbClr val="C0504D">
                    <a:lumMod val="40000"/>
                    <a:lumOff val="60000"/>
                  </a:srgbClr>
                </a:solidFill>
                <a:latin typeface="Arial"/>
                <a:cs typeface="Arial"/>
              </a:rPr>
              <a:t>  </a:t>
            </a:r>
            <a:r>
              <a:rPr lang="en-US" sz="1200" dirty="0" smtClean="0">
                <a:solidFill>
                  <a:srgbClr val="C0504D">
                    <a:lumMod val="40000"/>
                    <a:lumOff val="60000"/>
                  </a:srgbClr>
                </a:solidFill>
                <a:latin typeface="Arial"/>
                <a:cs typeface="Arial"/>
              </a:rPr>
              <a:t>    </a:t>
            </a:r>
            <a:r>
              <a:rPr lang="en-US" sz="1200" dirty="0">
                <a:solidFill>
                  <a:srgbClr val="C0504D">
                    <a:lumMod val="40000"/>
                    <a:lumOff val="60000"/>
                  </a:srgbClr>
                </a:solidFill>
                <a:latin typeface="Arial"/>
                <a:cs typeface="Arial"/>
              </a:rPr>
              <a:t>– </a:t>
            </a:r>
            <a:r>
              <a:rPr lang="el-GR" sz="1200" dirty="0" smtClean="0">
                <a:solidFill>
                  <a:srgbClr val="C0504D">
                    <a:lumMod val="40000"/>
                    <a:lumOff val="60000"/>
                  </a:srgbClr>
                </a:solidFill>
                <a:latin typeface="Arial"/>
                <a:cs typeface="Arial"/>
              </a:rPr>
              <a:t>  </a:t>
            </a:r>
            <a:r>
              <a:rPr lang="en-US" sz="1200" dirty="0" smtClean="0">
                <a:solidFill>
                  <a:srgbClr val="C0504D">
                    <a:lumMod val="40000"/>
                    <a:lumOff val="60000"/>
                  </a:srgbClr>
                </a:solidFill>
                <a:latin typeface="Arial"/>
                <a:cs typeface="Arial"/>
              </a:rPr>
              <a:t>      </a:t>
            </a:r>
            <a:r>
              <a:rPr lang="en-US" sz="1200" dirty="0">
                <a:solidFill>
                  <a:srgbClr val="C0504D">
                    <a:lumMod val="40000"/>
                    <a:lumOff val="60000"/>
                  </a:srgbClr>
                </a:solidFill>
                <a:latin typeface="Arial"/>
                <a:cs typeface="Arial"/>
              </a:rPr>
              <a:t>1  </a:t>
            </a:r>
            <a:r>
              <a:rPr lang="el-GR" sz="1200" dirty="0" smtClean="0">
                <a:solidFill>
                  <a:srgbClr val="C0504D">
                    <a:lumMod val="40000"/>
                    <a:lumOff val="60000"/>
                  </a:srgbClr>
                </a:solidFill>
                <a:latin typeface="Arial"/>
                <a:cs typeface="Arial"/>
              </a:rPr>
              <a:t>   </a:t>
            </a:r>
            <a:r>
              <a:rPr lang="en-US" sz="1200" dirty="0" smtClean="0">
                <a:solidFill>
                  <a:srgbClr val="C0504D">
                    <a:lumMod val="40000"/>
                    <a:lumOff val="60000"/>
                  </a:srgbClr>
                </a:solidFill>
                <a:latin typeface="Arial"/>
                <a:cs typeface="Arial"/>
              </a:rPr>
              <a:t>   </a:t>
            </a:r>
            <a:r>
              <a:rPr lang="en-US" sz="1200" dirty="0">
                <a:solidFill>
                  <a:srgbClr val="C0504D">
                    <a:lumMod val="40000"/>
                    <a:lumOff val="60000"/>
                  </a:srgbClr>
                </a:solidFill>
                <a:latin typeface="Arial"/>
                <a:cs typeface="Arial"/>
              </a:rPr>
              <a:t>–  </a:t>
            </a:r>
            <a:r>
              <a:rPr lang="el-GR" sz="1200" dirty="0" smtClean="0">
                <a:solidFill>
                  <a:srgbClr val="C0504D">
                    <a:lumMod val="40000"/>
                    <a:lumOff val="60000"/>
                  </a:srgbClr>
                </a:solidFill>
                <a:latin typeface="Arial"/>
                <a:cs typeface="Arial"/>
              </a:rPr>
              <a:t>    </a:t>
            </a:r>
            <a:r>
              <a:rPr lang="en-US" sz="1200" dirty="0" smtClean="0">
                <a:solidFill>
                  <a:srgbClr val="C0504D">
                    <a:lumMod val="40000"/>
                    <a:lumOff val="60000"/>
                  </a:srgbClr>
                </a:solidFill>
                <a:latin typeface="Arial"/>
                <a:cs typeface="Arial"/>
              </a:rPr>
              <a:t>   </a:t>
            </a:r>
            <a:r>
              <a:rPr lang="el-GR" sz="1200" dirty="0" smtClean="0">
                <a:solidFill>
                  <a:srgbClr val="C0504D">
                    <a:lumMod val="40000"/>
                    <a:lumOff val="60000"/>
                  </a:srgbClr>
                </a:solidFill>
                <a:latin typeface="Arial"/>
                <a:cs typeface="Arial"/>
              </a:rPr>
              <a:t>3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835900" y="4198165"/>
            <a:ext cx="109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solidFill>
                  <a:srgbClr val="C0504D">
                    <a:lumMod val="40000"/>
                    <a:lumOff val="60000"/>
                  </a:srgbClr>
                </a:solidFill>
                <a:latin typeface="Arial"/>
                <a:cs typeface="Arial"/>
              </a:rPr>
              <a:t>3</a:t>
            </a:r>
            <a:r>
              <a:rPr lang="en-US" sz="1200" dirty="0" smtClean="0">
                <a:solidFill>
                  <a:srgbClr val="C0504D">
                    <a:lumMod val="40000"/>
                    <a:lumOff val="60000"/>
                  </a:srgbClr>
                </a:solidFill>
                <a:latin typeface="Arial"/>
                <a:cs typeface="Arial"/>
              </a:rPr>
              <a:t>  </a:t>
            </a:r>
            <a:r>
              <a:rPr lang="el-GR" sz="1200" dirty="0" smtClean="0">
                <a:solidFill>
                  <a:srgbClr val="C0504D">
                    <a:lumMod val="40000"/>
                    <a:lumOff val="60000"/>
                  </a:srgbClr>
                </a:solidFill>
                <a:latin typeface="Arial"/>
                <a:cs typeface="Arial"/>
              </a:rPr>
              <a:t>  </a:t>
            </a:r>
            <a:r>
              <a:rPr lang="en-US" sz="1200" dirty="0" smtClean="0">
                <a:solidFill>
                  <a:srgbClr val="C0504D">
                    <a:lumMod val="40000"/>
                    <a:lumOff val="60000"/>
                  </a:srgbClr>
                </a:solidFill>
                <a:latin typeface="Arial"/>
                <a:cs typeface="Arial"/>
              </a:rPr>
              <a:t>– </a:t>
            </a:r>
            <a:r>
              <a:rPr lang="el-GR" sz="1200" dirty="0" smtClean="0">
                <a:solidFill>
                  <a:srgbClr val="C0504D">
                    <a:lumMod val="40000"/>
                    <a:lumOff val="60000"/>
                  </a:srgbClr>
                </a:solidFill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rgbClr val="C0504D">
                    <a:lumMod val="40000"/>
                    <a:lumOff val="60000"/>
                  </a:srgbClr>
                </a:solidFill>
                <a:latin typeface="Arial"/>
                <a:cs typeface="Arial"/>
              </a:rPr>
              <a:t>   </a:t>
            </a:r>
            <a:r>
              <a:rPr lang="el-GR" sz="1200" dirty="0" smtClean="0">
                <a:solidFill>
                  <a:srgbClr val="C0504D">
                    <a:lumMod val="40000"/>
                    <a:lumOff val="60000"/>
                  </a:srgbClr>
                </a:solidFill>
                <a:latin typeface="Arial"/>
                <a:cs typeface="Arial"/>
              </a:rPr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5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1163300" cy="4525963"/>
          </a:xfrm>
        </p:spPr>
        <p:txBody>
          <a:bodyPr/>
          <a:lstStyle/>
          <a:p>
            <a:r>
              <a:rPr lang="en-US" dirty="0" smtClean="0"/>
              <a:t>Pronoun – </a:t>
            </a:r>
            <a:r>
              <a:rPr lang="en-US" i="1" dirty="0" smtClean="0"/>
              <a:t>pro</a:t>
            </a:r>
            <a:r>
              <a:rPr lang="en-US" dirty="0" smtClean="0"/>
              <a:t> (</a:t>
            </a:r>
            <a:r>
              <a:rPr lang="en-US" dirty="0" err="1" smtClean="0"/>
              <a:t>latin</a:t>
            </a:r>
            <a:r>
              <a:rPr lang="en-US" dirty="0" smtClean="0"/>
              <a:t>) “for, in place of” </a:t>
            </a:r>
            <a:r>
              <a:rPr lang="en-US" i="1" dirty="0" err="1" smtClean="0"/>
              <a:t>nomen</a:t>
            </a:r>
            <a:r>
              <a:rPr lang="en-US" dirty="0" smtClean="0"/>
              <a:t> (</a:t>
            </a:r>
            <a:r>
              <a:rPr lang="en-US" dirty="0" err="1" smtClean="0"/>
              <a:t>latin</a:t>
            </a:r>
            <a:r>
              <a:rPr lang="en-US" dirty="0" smtClean="0"/>
              <a:t>) “name”</a:t>
            </a:r>
          </a:p>
          <a:p>
            <a:r>
              <a:rPr lang="en-US" dirty="0" smtClean="0"/>
              <a:t>Words to hold the place of nouns</a:t>
            </a:r>
          </a:p>
          <a:p>
            <a:r>
              <a:rPr lang="en-US" dirty="0"/>
              <a:t>S</a:t>
            </a:r>
            <a:r>
              <a:rPr lang="en-US" dirty="0" smtClean="0"/>
              <a:t>ubject Case: I, you, he, she, we, they</a:t>
            </a:r>
          </a:p>
          <a:p>
            <a:r>
              <a:rPr lang="en-US" dirty="0" smtClean="0"/>
              <a:t>Object Case: me, you, him, her, us, they</a:t>
            </a:r>
          </a:p>
          <a:p>
            <a:r>
              <a:rPr lang="en-US" dirty="0" smtClean="0"/>
              <a:t>Possession Case: my, your, his, hers, our, their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607038"/>
      </p:ext>
    </p:extLst>
  </p:cSld>
  <p:clrMapOvr>
    <a:masterClrMapping/>
  </p:clrMapOvr>
</p:sld>
</file>

<file path=ppt/theme/theme1.xml><?xml version="1.0" encoding="utf-8"?>
<a:theme xmlns:a="http://schemas.openxmlformats.org/drawingml/2006/main" name="White on blue (riggins)">
  <a:themeElements>
    <a:clrScheme name="Custom 9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3FA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 on blue (riggins)</Template>
  <TotalTime>405</TotalTime>
  <Words>805</Words>
  <Application>Microsoft Macintosh PowerPoint</Application>
  <PresentationFormat>Widescreen</PresentationFormat>
  <Paragraphs>251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 Black</vt:lpstr>
      <vt:lpstr>Calibri</vt:lpstr>
      <vt:lpstr>GentiumAlt</vt:lpstr>
      <vt:lpstr>GFS Didot</vt:lpstr>
      <vt:lpstr>Times New Roman</vt:lpstr>
      <vt:lpstr>Arial</vt:lpstr>
      <vt:lpstr>White on blue (riggins)</vt:lpstr>
      <vt:lpstr>Personal Pronouns</vt:lpstr>
      <vt:lpstr>Outline</vt:lpstr>
      <vt:lpstr>Review</vt:lpstr>
      <vt:lpstr>Square of Stops</vt:lpstr>
      <vt:lpstr>Review</vt:lpstr>
      <vt:lpstr>Review</vt:lpstr>
      <vt:lpstr>Review</vt:lpstr>
      <vt:lpstr>More Third Declensions</vt:lpstr>
      <vt:lpstr>English Pronouns</vt:lpstr>
      <vt:lpstr>Greek Pronouns</vt:lpstr>
      <vt:lpstr>Greek Pronouns</vt:lpstr>
      <vt:lpstr>αὐτος</vt:lpstr>
      <vt:lpstr>αὐτος</vt:lpstr>
      <vt:lpstr>αὐτος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Pronouns</dc:title>
  <dc:creator>meeeeeeewith7es@gmail.com</dc:creator>
  <cp:lastModifiedBy>meeeeeeewith7es@gmail.com</cp:lastModifiedBy>
  <cp:revision>18</cp:revision>
  <cp:lastPrinted>2016-12-11T15:12:29Z</cp:lastPrinted>
  <dcterms:created xsi:type="dcterms:W3CDTF">2016-12-10T17:27:38Z</dcterms:created>
  <dcterms:modified xsi:type="dcterms:W3CDTF">2016-12-11T15:57:53Z</dcterms:modified>
</cp:coreProperties>
</file>