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2" r:id="rId4"/>
    <p:sldId id="263" r:id="rId5"/>
    <p:sldId id="278" r:id="rId6"/>
    <p:sldId id="279" r:id="rId7"/>
    <p:sldId id="280" r:id="rId8"/>
    <p:sldId id="260" r:id="rId9"/>
    <p:sldId id="264" r:id="rId10"/>
    <p:sldId id="261" r:id="rId11"/>
    <p:sldId id="265" r:id="rId12"/>
    <p:sldId id="281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CA856-35E0-3948-B351-D1A8DD2E7620}" type="datetimeFigureOut">
              <a:rPr lang="en-US" smtClean="0"/>
              <a:t>9/3/16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CAEC6-45CC-284D-B0FC-EBF77237B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39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448CF-B1C8-B74F-823C-32231E6C43AD}" type="datetimeFigureOut">
              <a:rPr lang="en-US" smtClean="0"/>
              <a:t>9/3/16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CDFA4-A92C-C74D-957F-4D6955B21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5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DFA4-A92C-C74D-957F-4D6955B21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7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1BFA-5E05-094D-9692-10A4225F9CEA}" type="datetimeFigureOut">
              <a:rPr lang="en-US" smtClean="0"/>
              <a:t>9/3/16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999" y="2130425"/>
            <a:ext cx="8142111" cy="1470025"/>
          </a:xfrm>
        </p:spPr>
        <p:txBody>
          <a:bodyPr/>
          <a:lstStyle/>
          <a:p>
            <a:r>
              <a:rPr lang="en-US" dirty="0" smtClean="0"/>
              <a:t>Pronunciation, Syllabification, Punctuation and Intro to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133"/>
          </a:xfrm>
        </p:spPr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Sept 4, 2016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96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(Pgs. 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333"/>
            <a:ext cx="8229600" cy="5545667"/>
          </a:xfrm>
        </p:spPr>
        <p:txBody>
          <a:bodyPr>
            <a:normAutofit/>
          </a:bodyPr>
          <a:lstStyle/>
          <a:p>
            <a:r>
              <a:rPr lang="en-US" dirty="0" smtClean="0"/>
              <a:t>Letters are pronounced like the initial sound in their name.</a:t>
            </a:r>
          </a:p>
          <a:p>
            <a:r>
              <a:rPr lang="el-GR" dirty="0" smtClean="0">
                <a:latin typeface="+mn-lt"/>
              </a:rPr>
              <a:t>γαμμα</a:t>
            </a:r>
            <a:r>
              <a:rPr lang="en-US" dirty="0" smtClean="0"/>
              <a:t> nasal: when followed by </a:t>
            </a:r>
            <a:r>
              <a:rPr lang="el-GR" dirty="0" smtClean="0"/>
              <a:t>γ, κ, χ, </a:t>
            </a:r>
            <a:r>
              <a:rPr lang="en-US" dirty="0" smtClean="0"/>
              <a:t>or </a:t>
            </a:r>
            <a:r>
              <a:rPr lang="el-GR" dirty="0" smtClean="0"/>
              <a:t>ξ</a:t>
            </a:r>
            <a:r>
              <a:rPr lang="en-US" dirty="0" smtClean="0"/>
              <a:t> gamma is pronounced like an “n”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ἀγγελος –</a:t>
            </a:r>
            <a:r>
              <a:rPr lang="en-US" dirty="0" smtClean="0"/>
              <a:t> </a:t>
            </a:r>
            <a:r>
              <a:rPr lang="en-US" i="1" dirty="0" err="1" smtClean="0"/>
              <a:t>angelos</a:t>
            </a:r>
            <a:r>
              <a:rPr lang="en-US" i="1" dirty="0" smtClean="0"/>
              <a:t> –</a:t>
            </a:r>
            <a:r>
              <a:rPr lang="en-US" dirty="0" smtClean="0"/>
              <a:t> angel</a:t>
            </a:r>
          </a:p>
          <a:p>
            <a:r>
              <a:rPr lang="en-US" dirty="0" smtClean="0"/>
              <a:t>Breathing marks: </a:t>
            </a:r>
          </a:p>
          <a:p>
            <a:pPr lvl="1"/>
            <a:r>
              <a:rPr lang="en-US" dirty="0" smtClean="0"/>
              <a:t>Rough   </a:t>
            </a:r>
            <a:r>
              <a:rPr lang="el-GR" sz="4800" dirty="0" smtClean="0">
                <a:latin typeface="Times New Roman"/>
                <a:cs typeface="Times New Roman"/>
              </a:rPr>
              <a:t>ἁ   </a:t>
            </a:r>
            <a:endParaRPr lang="en-US" sz="4800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Smooth</a:t>
            </a:r>
            <a:r>
              <a:rPr lang="el-GR" dirty="0" smtClean="0"/>
              <a:t>   </a:t>
            </a:r>
            <a:r>
              <a:rPr lang="el-GR" sz="4800" dirty="0" smtClean="0">
                <a:latin typeface="Times New Roman"/>
                <a:cs typeface="Times New Roman"/>
              </a:rPr>
              <a:t>ἀ</a:t>
            </a: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39999" y="4713111"/>
            <a:ext cx="550333" cy="437445"/>
          </a:xfrm>
          <a:prstGeom prst="ellipse">
            <a:avLst/>
          </a:prstGeom>
          <a:noFill/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89575" y="5585178"/>
            <a:ext cx="550333" cy="437445"/>
          </a:xfrm>
          <a:prstGeom prst="ellipse">
            <a:avLst/>
          </a:prstGeom>
          <a:noFill/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3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(Pgs. 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334"/>
            <a:ext cx="8229600" cy="54327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Breathing Marks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/>
              <a:t>Only appear over vowels that begin a word</a:t>
            </a:r>
          </a:p>
          <a:p>
            <a:r>
              <a:rPr lang="en-US" dirty="0" smtClean="0"/>
              <a:t>Rough:</a:t>
            </a:r>
          </a:p>
          <a:p>
            <a:pPr lvl="1"/>
            <a:r>
              <a:rPr lang="en-US" dirty="0" smtClean="0"/>
              <a:t>Opens right</a:t>
            </a:r>
          </a:p>
          <a:p>
            <a:pPr lvl="1"/>
            <a:r>
              <a:rPr lang="en-US" dirty="0" smtClean="0"/>
              <a:t>Looks like a tiny “c” </a:t>
            </a:r>
          </a:p>
          <a:p>
            <a:pPr lvl="1"/>
            <a:r>
              <a:rPr lang="en-US" dirty="0" smtClean="0"/>
              <a:t>Makes a hard “h” sound</a:t>
            </a:r>
          </a:p>
          <a:p>
            <a:r>
              <a:rPr lang="en-US" dirty="0" smtClean="0"/>
              <a:t>Smooth:</a:t>
            </a:r>
          </a:p>
          <a:p>
            <a:pPr lvl="1"/>
            <a:r>
              <a:rPr lang="en-US" dirty="0" smtClean="0"/>
              <a:t>Opens left</a:t>
            </a:r>
          </a:p>
          <a:p>
            <a:pPr lvl="1"/>
            <a:r>
              <a:rPr lang="en-US" dirty="0" smtClean="0"/>
              <a:t>Looks like a tiny backwards “c”</a:t>
            </a:r>
          </a:p>
          <a:p>
            <a:pPr lvl="1"/>
            <a:r>
              <a:rPr lang="en-US" dirty="0" smtClean="0"/>
              <a:t>Does not change pronunciation</a:t>
            </a:r>
          </a:p>
          <a:p>
            <a:r>
              <a:rPr lang="en-US" dirty="0" smtClean="0"/>
              <a:t>Is essential to the spelling of a word</a:t>
            </a:r>
            <a:endParaRPr lang="el-GR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687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(Pgs. 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334"/>
            <a:ext cx="8229600" cy="54327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Breathing Marks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/>
              <a:t>Only appear over vowels that begin a word</a:t>
            </a:r>
          </a:p>
          <a:p>
            <a:r>
              <a:rPr lang="en-US" dirty="0" smtClean="0"/>
              <a:t>Rough:</a:t>
            </a:r>
          </a:p>
          <a:p>
            <a:pPr lvl="1"/>
            <a:r>
              <a:rPr lang="en-US" dirty="0" smtClean="0"/>
              <a:t>Opens right</a:t>
            </a:r>
          </a:p>
          <a:p>
            <a:pPr lvl="1"/>
            <a:r>
              <a:rPr lang="en-US" dirty="0" smtClean="0"/>
              <a:t>Looks like a tiny “c” </a:t>
            </a:r>
          </a:p>
          <a:p>
            <a:pPr lvl="1"/>
            <a:r>
              <a:rPr lang="en-US" dirty="0" smtClean="0"/>
              <a:t>Makes a hard “h” sound</a:t>
            </a:r>
          </a:p>
          <a:p>
            <a:r>
              <a:rPr lang="en-US" dirty="0" smtClean="0"/>
              <a:t>Smooth:</a:t>
            </a:r>
          </a:p>
          <a:p>
            <a:pPr lvl="1"/>
            <a:r>
              <a:rPr lang="en-US" dirty="0" smtClean="0"/>
              <a:t>Opens left</a:t>
            </a:r>
          </a:p>
          <a:p>
            <a:pPr lvl="1"/>
            <a:r>
              <a:rPr lang="en-US" dirty="0" smtClean="0"/>
              <a:t>Looks like a tiny backwards “c”</a:t>
            </a:r>
          </a:p>
          <a:p>
            <a:pPr lvl="1"/>
            <a:r>
              <a:rPr lang="en-US" dirty="0" smtClean="0"/>
              <a:t>Does not change pronunciation</a:t>
            </a:r>
          </a:p>
          <a:p>
            <a:r>
              <a:rPr lang="en-US" u="sng" dirty="0" smtClean="0"/>
              <a:t>Is essential to the spelling of a word</a:t>
            </a:r>
            <a:endParaRPr lang="el-GR" u="sng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771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(Pgs. 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6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Diphthongs</a:t>
            </a:r>
          </a:p>
          <a:p>
            <a:r>
              <a:rPr lang="en-US" dirty="0" smtClean="0"/>
              <a:t>A diphthong is two vowels that produce one sound</a:t>
            </a:r>
          </a:p>
          <a:p>
            <a:pPr lvl="1"/>
            <a:r>
              <a:rPr lang="en-US" dirty="0" smtClean="0"/>
              <a:t>E.g.  should, ointment, aisle</a:t>
            </a:r>
          </a:p>
          <a:p>
            <a:r>
              <a:rPr lang="en-US" dirty="0" smtClean="0"/>
              <a:t>8 Greek Diphthongs: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33334"/>
            <a:ext cx="8229600" cy="2624666"/>
          </a:xfrm>
          <a:prstGeom prst="rect">
            <a:avLst/>
          </a:prstGeom>
          <a:noFill/>
        </p:spPr>
        <p:txBody>
          <a:bodyPr wrap="square" numCol="4" rtlCol="0">
            <a:noAutofit/>
          </a:bodyPr>
          <a:lstStyle/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αι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οι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ει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υι</a:t>
            </a: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αυ</a:t>
            </a:r>
          </a:p>
          <a:p>
            <a:pPr lvl="1"/>
            <a:r>
              <a:rPr lang="el-GR" sz="6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ου</a:t>
            </a:r>
            <a:endParaRPr lang="el-GR" sz="65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/>
            <a:r>
              <a:rPr lang="el-GR" sz="6500" dirty="0">
                <a:solidFill>
                  <a:schemeClr val="bg1"/>
                </a:solidFill>
                <a:latin typeface="Times New Roman"/>
                <a:cs typeface="Times New Roman"/>
              </a:rPr>
              <a:t>ευ</a:t>
            </a:r>
          </a:p>
          <a:p>
            <a:pPr lvl="1"/>
            <a:r>
              <a:rPr lang="el-GR" sz="6500" dirty="0">
                <a:solidFill>
                  <a:schemeClr val="bg1"/>
                </a:solidFill>
                <a:latin typeface="Times New Roman"/>
                <a:cs typeface="Times New Roman"/>
              </a:rPr>
              <a:t>ηυ</a:t>
            </a:r>
          </a:p>
        </p:txBody>
      </p:sp>
    </p:spTree>
    <p:extLst>
      <p:ext uri="{BB962C8B-B14F-4D97-AF65-F5344CB8AC3E}">
        <p14:creationId xmlns:p14="http://schemas.microsoft.com/office/powerpoint/2010/main" val="1085104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(Pgs. 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Diphthongs</a:t>
            </a:r>
          </a:p>
          <a:p>
            <a:r>
              <a:rPr lang="en-US" dirty="0" smtClean="0"/>
              <a:t>Pronounce diphthongs like the two separate letters “</a:t>
            </a:r>
            <a:r>
              <a:rPr lang="en-US" dirty="0" err="1" smtClean="0"/>
              <a:t>smushed</a:t>
            </a:r>
            <a:r>
              <a:rPr lang="en-US" dirty="0" smtClean="0"/>
              <a:t>” together</a:t>
            </a:r>
          </a:p>
          <a:p>
            <a:r>
              <a:rPr lang="en-US" dirty="0" smtClean="0"/>
              <a:t>See pronunciation examples on page 10 </a:t>
            </a:r>
          </a:p>
          <a:p>
            <a:r>
              <a:rPr lang="en-US" dirty="0" smtClean="0"/>
              <a:t>Improper Diphthongs/Iota subscripts:</a:t>
            </a:r>
          </a:p>
          <a:p>
            <a:pPr lvl="1"/>
            <a:r>
              <a:rPr lang="en-US" dirty="0" smtClean="0"/>
              <a:t>Some diphthongs formed with an iota are pronounced as if there is no diphthong.</a:t>
            </a:r>
            <a:r>
              <a:rPr lang="el-GR" dirty="0" smtClean="0"/>
              <a:t> </a:t>
            </a:r>
            <a:r>
              <a:rPr lang="en-US" dirty="0" smtClean="0"/>
              <a:t>The </a:t>
            </a:r>
            <a:r>
              <a:rPr lang="en-US" i="1" dirty="0" smtClean="0"/>
              <a:t>meaning</a:t>
            </a:r>
            <a:r>
              <a:rPr lang="en-US" dirty="0" smtClean="0"/>
              <a:t> is still unique, but the pronunciation is the same as if the iota were absent.</a:t>
            </a:r>
            <a:endParaRPr lang="el-GR" dirty="0" smtClean="0"/>
          </a:p>
          <a:p>
            <a:pPr marL="457200" lvl="1" indent="0">
              <a:buNone/>
            </a:pPr>
            <a:r>
              <a:rPr lang="el-GR" sz="4800" dirty="0" smtClean="0">
                <a:latin typeface="Times New Roman"/>
                <a:cs typeface="Times New Roman"/>
              </a:rPr>
              <a:t>  ᾳ</a:t>
            </a:r>
            <a:r>
              <a:rPr lang="en-US" sz="4800" dirty="0" smtClean="0">
                <a:latin typeface="Times New Roman"/>
                <a:cs typeface="Times New Roman"/>
              </a:rPr>
              <a:t>  </a:t>
            </a:r>
            <a:r>
              <a:rPr lang="el-GR" sz="4800" dirty="0" smtClean="0">
                <a:latin typeface="Times New Roman"/>
                <a:cs typeface="Times New Roman"/>
              </a:rPr>
              <a:t> ῃ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dirty="0" smtClean="0">
                <a:latin typeface="Times New Roman"/>
                <a:cs typeface="Times New Roman"/>
              </a:rPr>
              <a:t> </a:t>
            </a:r>
            <a:r>
              <a:rPr lang="el-GR" sz="4800" dirty="0" smtClean="0">
                <a:latin typeface="Times New Roman"/>
                <a:cs typeface="Times New Roman"/>
              </a:rPr>
              <a:t> ῳ</a:t>
            </a:r>
            <a:r>
              <a:rPr lang="en-US" sz="4800" dirty="0" smtClean="0">
                <a:latin typeface="Times New Roman"/>
                <a:cs typeface="Times New Roman"/>
              </a:rPr>
              <a:t> </a:t>
            </a:r>
            <a:r>
              <a:rPr lang="en-US" sz="2600" dirty="0" smtClean="0"/>
              <a:t>= usually seen at the end of a word</a:t>
            </a:r>
          </a:p>
        </p:txBody>
      </p:sp>
    </p:spTree>
    <p:extLst>
      <p:ext uri="{BB962C8B-B14F-4D97-AF65-F5344CB8AC3E}">
        <p14:creationId xmlns:p14="http://schemas.microsoft.com/office/powerpoint/2010/main" val="530190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Syllabification (Pgs. 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 syllabifies the same way </a:t>
            </a:r>
            <a:r>
              <a:rPr lang="en-US" dirty="0"/>
              <a:t>E</a:t>
            </a:r>
            <a:r>
              <a:rPr lang="en-US" dirty="0" smtClean="0"/>
              <a:t>nglish does. </a:t>
            </a:r>
          </a:p>
          <a:p>
            <a:r>
              <a:rPr lang="en-US" dirty="0" smtClean="0"/>
              <a:t>Simply sounding out words will tell you the syllables. </a:t>
            </a:r>
          </a:p>
          <a:p>
            <a:r>
              <a:rPr lang="en-US" dirty="0" smtClean="0"/>
              <a:t>The “Clap” method</a:t>
            </a:r>
          </a:p>
          <a:p>
            <a:r>
              <a:rPr lang="en-US" dirty="0" smtClean="0"/>
              <a:t>1 Syllable per vowel/diphthong.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42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Syllabification (Pgs. 14-15)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5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>
              <a:buFontTx/>
              <a:buChar char="-"/>
            </a:pPr>
            <a:r>
              <a:rPr lang="el-GR" dirty="0" smtClean="0"/>
              <a:t>ἄγγελος         ἄγ  γε   λος</a:t>
            </a:r>
          </a:p>
          <a:p>
            <a:pPr>
              <a:buFontTx/>
              <a:buChar char="-"/>
            </a:pPr>
            <a:r>
              <a:rPr lang="el-GR" dirty="0" smtClean="0"/>
              <a:t>ἀμήν              ἀ    μήν</a:t>
            </a:r>
          </a:p>
          <a:p>
            <a:pPr>
              <a:buFontTx/>
              <a:buChar char="-"/>
            </a:pPr>
            <a:r>
              <a:rPr lang="el-GR" dirty="0" smtClean="0"/>
              <a:t>ἄνθρωπος     ἄν   θρω   πος</a:t>
            </a:r>
          </a:p>
          <a:p>
            <a:pPr>
              <a:buFontTx/>
              <a:buChar char="-"/>
            </a:pPr>
            <a:r>
              <a:rPr lang="el-GR" dirty="0" smtClean="0"/>
              <a:t>ἔσχατος         ἔσ   χα   τος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 smtClean="0"/>
              <a:t>Just follow your heart with syllabification. You’ll do fine. </a:t>
            </a:r>
            <a:r>
              <a:rPr lang="en-US" dirty="0" smtClean="0">
                <a:sym typeface="Wingdings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283654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(Pg. 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34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punctuation characters in </a:t>
            </a:r>
            <a:r>
              <a:rPr lang="en-US" dirty="0"/>
              <a:t>G</a:t>
            </a:r>
            <a:r>
              <a:rPr lang="en-US" dirty="0" smtClean="0"/>
              <a:t>reek.</a:t>
            </a:r>
          </a:p>
          <a:p>
            <a:pPr lvl="1"/>
            <a:r>
              <a:rPr lang="en-US" dirty="0" smtClean="0"/>
              <a:t>Comma “,” </a:t>
            </a:r>
            <a:endParaRPr lang="el-GR" dirty="0" smtClean="0"/>
          </a:p>
          <a:p>
            <a:pPr lvl="1"/>
            <a:r>
              <a:rPr lang="en-US" dirty="0" smtClean="0"/>
              <a:t>period “.” </a:t>
            </a:r>
            <a:endParaRPr lang="el-GR" dirty="0" smtClean="0"/>
          </a:p>
          <a:p>
            <a:pPr lvl="1"/>
            <a:r>
              <a:rPr lang="en-US" dirty="0" smtClean="0"/>
              <a:t>semi-colon “</a:t>
            </a:r>
            <a:r>
              <a:rPr lang="el-GR" baseline="30000" dirty="0" smtClean="0"/>
              <a:t>.</a:t>
            </a:r>
            <a:r>
              <a:rPr lang="en-US" dirty="0" smtClean="0"/>
              <a:t>”      </a:t>
            </a:r>
            <a:endParaRPr lang="el-GR" dirty="0" smtClean="0"/>
          </a:p>
          <a:p>
            <a:pPr lvl="1"/>
            <a:r>
              <a:rPr lang="en-US" dirty="0" smtClean="0"/>
              <a:t>question mark “;” </a:t>
            </a:r>
            <a:endParaRPr lang="el-GR" dirty="0" smtClean="0"/>
          </a:p>
          <a:p>
            <a:r>
              <a:rPr lang="en-US" dirty="0" smtClean="0"/>
              <a:t>Apostrophe: indicates a final vowel has been dropped for smoother reading. </a:t>
            </a:r>
          </a:p>
          <a:p>
            <a:pPr lvl="1"/>
            <a:r>
              <a:rPr lang="el-GR" dirty="0" smtClean="0">
                <a:latin typeface="Times New Roman"/>
                <a:cs typeface="Times New Roman"/>
              </a:rPr>
              <a:t>ἀπο ἐμου  &gt;  ἀπ᾽ἐμου</a:t>
            </a:r>
          </a:p>
          <a:p>
            <a:r>
              <a:rPr lang="en-US" dirty="0" err="1" smtClean="0"/>
              <a:t>Diaeresis</a:t>
            </a:r>
            <a:r>
              <a:rPr lang="en-US" dirty="0" smtClean="0"/>
              <a:t>: indicates that what looks like a diphthong should be pronounced as two separate vowels</a:t>
            </a:r>
          </a:p>
          <a:p>
            <a:pPr lvl="1"/>
            <a:r>
              <a:rPr lang="en-US" dirty="0" smtClean="0"/>
              <a:t>E.g. naïve   or </a:t>
            </a:r>
            <a:r>
              <a:rPr lang="el-GR" dirty="0" smtClean="0"/>
              <a:t>  Ἠσαϊας</a:t>
            </a:r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90147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Punctuation (Pg.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/>
              <a:t>3 accents</a:t>
            </a:r>
          </a:p>
          <a:p>
            <a:pPr lvl="1"/>
            <a:r>
              <a:rPr lang="en-US" dirty="0"/>
              <a:t>Acute </a:t>
            </a:r>
            <a:r>
              <a:rPr lang="el-GR" dirty="0"/>
              <a:t>ά  </a:t>
            </a:r>
            <a:endParaRPr lang="en-US" dirty="0"/>
          </a:p>
          <a:p>
            <a:pPr lvl="1"/>
            <a:r>
              <a:rPr lang="en-US" dirty="0"/>
              <a:t>Grave</a:t>
            </a:r>
            <a:r>
              <a:rPr lang="el-GR" dirty="0"/>
              <a:t> ὰ </a:t>
            </a:r>
            <a:endParaRPr lang="en-US" dirty="0"/>
          </a:p>
          <a:p>
            <a:pPr lvl="1"/>
            <a:r>
              <a:rPr lang="en-US" dirty="0"/>
              <a:t>Circumflex  </a:t>
            </a:r>
            <a:r>
              <a:rPr lang="el-GR" dirty="0"/>
              <a:t>ᾶ </a:t>
            </a:r>
            <a:r>
              <a:rPr lang="el-GR" sz="3200" dirty="0" smtClean="0">
                <a:latin typeface="Bell MT"/>
                <a:cs typeface="Bell MT"/>
              </a:rPr>
              <a:t>ᾶ</a:t>
            </a:r>
            <a:endParaRPr lang="en-US" sz="3200" dirty="0" smtClean="0">
              <a:latin typeface="Bell MT"/>
              <a:cs typeface="Bell MT"/>
            </a:endParaRPr>
          </a:p>
          <a:p>
            <a:r>
              <a:rPr lang="en-US" dirty="0" smtClean="0"/>
              <a:t>Accents used to indicate a specific type of pronunciation (up or down).</a:t>
            </a:r>
          </a:p>
          <a:p>
            <a:r>
              <a:rPr lang="en-US" dirty="0" smtClean="0"/>
              <a:t>Nowadays, simply stress the syllable with the accent.  </a:t>
            </a:r>
          </a:p>
          <a:p>
            <a:pPr lvl="1"/>
            <a:r>
              <a:rPr lang="en-US" dirty="0" smtClean="0"/>
              <a:t> </a:t>
            </a:r>
            <a:r>
              <a:rPr lang="el-GR" u="sng" dirty="0" smtClean="0"/>
              <a:t>ἄγ</a:t>
            </a:r>
            <a:r>
              <a:rPr lang="el-GR" dirty="0" smtClean="0"/>
              <a:t>γελος   (</a:t>
            </a:r>
            <a:r>
              <a:rPr lang="en-US" dirty="0" smtClean="0"/>
              <a:t>not   </a:t>
            </a:r>
            <a:r>
              <a:rPr lang="el-GR" dirty="0" smtClean="0"/>
              <a:t>ἀγ</a:t>
            </a:r>
            <a:r>
              <a:rPr lang="el-GR" u="sng" dirty="0" smtClean="0"/>
              <a:t>γέλ</a:t>
            </a:r>
            <a:r>
              <a:rPr lang="el-GR" dirty="0" smtClean="0"/>
              <a:t>ος  </a:t>
            </a:r>
            <a:r>
              <a:rPr lang="en-US" dirty="0" smtClean="0"/>
              <a:t>nor  </a:t>
            </a:r>
            <a:r>
              <a:rPr lang="el-GR" dirty="0" smtClean="0"/>
              <a:t>ἀγγελ</a:t>
            </a:r>
            <a:r>
              <a:rPr lang="el-GR" u="sng" dirty="0" smtClean="0"/>
              <a:t>ός)</a:t>
            </a:r>
            <a:endParaRPr lang="el-GR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04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Nouns (Pgs. 22-26)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Inflection</a:t>
            </a:r>
          </a:p>
          <a:p>
            <a:r>
              <a:rPr lang="en-US" dirty="0" smtClean="0"/>
              <a:t>Inflection occurs when a word performs a different function or carries a different meaning. </a:t>
            </a:r>
          </a:p>
          <a:p>
            <a:pPr lvl="1"/>
            <a:r>
              <a:rPr lang="en-US" dirty="0" smtClean="0"/>
              <a:t>E.g. “</a:t>
            </a:r>
            <a:r>
              <a:rPr lang="en-US" u="sng" dirty="0" smtClean="0"/>
              <a:t>She</a:t>
            </a:r>
            <a:r>
              <a:rPr lang="en-US" dirty="0" smtClean="0"/>
              <a:t> is my wife and I love </a:t>
            </a:r>
            <a:r>
              <a:rPr lang="en-US" u="sng" dirty="0" smtClean="0"/>
              <a:t>her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E.g. “Egg &gt; Eggs”, or “jump&gt;jumped&gt;jumping”</a:t>
            </a:r>
          </a:p>
          <a:p>
            <a:r>
              <a:rPr lang="en-US" dirty="0" smtClean="0"/>
              <a:t>Inflection is simply a word taking on a slight change in form to give you extra information. Greek is a HIGHLY inflected language.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1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Review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Vocabulary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Pronunciation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Syllabification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Punctuation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Intro to Nouns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5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Nouns (Pgs. 22-26)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1"/>
            <a:ext cx="8229600" cy="5333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Case</a:t>
            </a:r>
          </a:p>
          <a:p>
            <a:r>
              <a:rPr lang="en-US" dirty="0" smtClean="0"/>
              <a:t>All nouns have a case determined by their function in a sentence. </a:t>
            </a:r>
          </a:p>
          <a:p>
            <a:r>
              <a:rPr lang="en-US" dirty="0" smtClean="0"/>
              <a:t>3 English Noun cases:</a:t>
            </a:r>
          </a:p>
          <a:p>
            <a:pPr lvl="1"/>
            <a:r>
              <a:rPr lang="en-US" dirty="0" smtClean="0"/>
              <a:t>Subject (the thing doing the verb)                     “</a:t>
            </a:r>
            <a:r>
              <a:rPr lang="en-US" u="sng" dirty="0" smtClean="0"/>
              <a:t>Bill</a:t>
            </a:r>
            <a:r>
              <a:rPr lang="en-US" dirty="0" smtClean="0"/>
              <a:t> threw the ball.”</a:t>
            </a:r>
          </a:p>
          <a:p>
            <a:pPr lvl="1"/>
            <a:r>
              <a:rPr lang="en-US" dirty="0" smtClean="0"/>
              <a:t>Possession (the thing possessing something) “That is </a:t>
            </a:r>
            <a:r>
              <a:rPr lang="en-US" u="sng" dirty="0" smtClean="0"/>
              <a:t>Bill’s</a:t>
            </a:r>
            <a:r>
              <a:rPr lang="en-US" dirty="0" smtClean="0"/>
              <a:t> ball. It’s </a:t>
            </a:r>
            <a:r>
              <a:rPr lang="en-US" u="sng" dirty="0" smtClean="0"/>
              <a:t>his</a:t>
            </a:r>
            <a:r>
              <a:rPr lang="en-US" dirty="0" smtClean="0"/>
              <a:t>!” </a:t>
            </a:r>
          </a:p>
          <a:p>
            <a:pPr lvl="1"/>
            <a:r>
              <a:rPr lang="en-US" dirty="0" smtClean="0"/>
              <a:t>Object (the thing the verb is being done to)      “Bill threw the </a:t>
            </a:r>
            <a:r>
              <a:rPr lang="en-US" u="sng" dirty="0" smtClean="0"/>
              <a:t>ball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Greek has 5 Cases, to be discussed next class.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10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Nouns (Pgs. 22-26)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Number</a:t>
            </a:r>
          </a:p>
          <a:p>
            <a:r>
              <a:rPr lang="en-US" dirty="0" smtClean="0"/>
              <a:t>All nouns have a number determined by the amount of “things” they are describing.</a:t>
            </a:r>
          </a:p>
          <a:p>
            <a:r>
              <a:rPr lang="en-US" dirty="0" smtClean="0"/>
              <a:t>2 “numbers” in English:</a:t>
            </a:r>
          </a:p>
          <a:p>
            <a:pPr lvl="1"/>
            <a:r>
              <a:rPr lang="en-US" dirty="0" smtClean="0"/>
              <a:t>Singular</a:t>
            </a:r>
          </a:p>
          <a:p>
            <a:pPr lvl="1"/>
            <a:r>
              <a:rPr lang="en-US" dirty="0" smtClean="0"/>
              <a:t>Plural</a:t>
            </a:r>
          </a:p>
          <a:p>
            <a:r>
              <a:rPr lang="en-US" dirty="0" smtClean="0"/>
              <a:t>Greek has the same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6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Nouns (Pgs. 22-26)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6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Gender</a:t>
            </a:r>
          </a:p>
          <a:p>
            <a:r>
              <a:rPr lang="en-US" dirty="0" smtClean="0"/>
              <a:t>Some nouns have a gender in English. (seen most easily in pronouns)</a:t>
            </a:r>
          </a:p>
          <a:p>
            <a:r>
              <a:rPr lang="en-US" dirty="0" smtClean="0"/>
              <a:t>3 Genders in English:</a:t>
            </a:r>
          </a:p>
          <a:p>
            <a:pPr lvl="1"/>
            <a:r>
              <a:rPr lang="en-US" dirty="0" smtClean="0"/>
              <a:t>Masculine “He did it.”</a:t>
            </a:r>
          </a:p>
          <a:p>
            <a:pPr lvl="1"/>
            <a:r>
              <a:rPr lang="en-US" dirty="0" smtClean="0"/>
              <a:t>Feminine “She did it.”</a:t>
            </a:r>
          </a:p>
          <a:p>
            <a:pPr lvl="1"/>
            <a:r>
              <a:rPr lang="en-US" dirty="0" smtClean="0"/>
              <a:t>Neuter     “It did it.” </a:t>
            </a:r>
          </a:p>
          <a:p>
            <a:r>
              <a:rPr lang="en-US" dirty="0" smtClean="0"/>
              <a:t>Greek has the same genders.</a:t>
            </a:r>
          </a:p>
          <a:p>
            <a:r>
              <a:rPr lang="en-US" dirty="0" smtClean="0"/>
              <a:t>NOT “male” or “female” – those are sexes.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8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Chapters </a:t>
            </a:r>
            <a:r>
              <a:rPr lang="en-US" dirty="0"/>
              <a:t>4-5</a:t>
            </a:r>
          </a:p>
          <a:p>
            <a:r>
              <a:rPr lang="en-US" dirty="0" smtClean="0"/>
              <a:t>Workbook Exercises 4</a:t>
            </a:r>
            <a:r>
              <a:rPr lang="en-US" dirty="0"/>
              <a:t> </a:t>
            </a:r>
            <a:r>
              <a:rPr lang="en-US" dirty="0" smtClean="0"/>
              <a:t>and  </a:t>
            </a:r>
            <a:r>
              <a:rPr lang="en-US" dirty="0"/>
              <a:t>Review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Read through 1 John 1:5-2:5 multiple times. </a:t>
            </a:r>
          </a:p>
          <a:p>
            <a:r>
              <a:rPr lang="en-US" smtClean="0"/>
              <a:t>Know </a:t>
            </a:r>
            <a:r>
              <a:rPr lang="en-US" dirty="0" smtClean="0"/>
              <a:t>All </a:t>
            </a:r>
            <a:r>
              <a:rPr lang="en-US" dirty="0"/>
              <a:t>the Diphthongs, </a:t>
            </a:r>
            <a:r>
              <a:rPr lang="en-US" dirty="0" smtClean="0"/>
              <a:t>and Vocab </a:t>
            </a:r>
            <a:r>
              <a:rPr lang="en-US" dirty="0"/>
              <a:t>on pages 16-17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59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to Syllabus?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19" y="1600200"/>
            <a:ext cx="8229600" cy="4525963"/>
          </a:xfrm>
        </p:spPr>
        <p:txBody>
          <a:bodyPr numCol="4">
            <a:noAutofit/>
          </a:bodyPr>
          <a:lstStyle/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Α α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Β β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Γ γ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Δ δ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Ε ε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Ζ ζ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Η η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Θ θ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Ι ι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Κ κ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Λ λ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Μ μ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Ν ν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Ξ ξ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Ο ο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Π π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Ρ ρ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Σ σ, ς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Τ τ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Υ υ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Φ φ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Χ χ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Ψ ψ</a:t>
            </a:r>
          </a:p>
          <a:p>
            <a:pPr marL="0" indent="0">
              <a:buNone/>
            </a:pPr>
            <a:r>
              <a:rPr lang="el-GR" sz="3800" dirty="0" smtClean="0">
                <a:latin typeface="+mn-lt"/>
                <a:cs typeface="Cambria"/>
              </a:rPr>
              <a:t>Ω ω</a:t>
            </a:r>
            <a:endParaRPr lang="en-US" sz="3800" dirty="0">
              <a:latin typeface="+mn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5041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Vowels:</a:t>
            </a:r>
          </a:p>
          <a:p>
            <a:pPr marL="0" indent="0">
              <a:buNone/>
            </a:pPr>
            <a:r>
              <a:rPr lang="el-GR" sz="5400" dirty="0" smtClean="0">
                <a:latin typeface="+mj-lt"/>
              </a:rPr>
              <a:t>α, ε, η, ι, ο, υ, ω</a:t>
            </a:r>
            <a:endParaRPr lang="en-US" sz="5400" dirty="0" smtClean="0">
              <a:latin typeface="+mj-lt"/>
            </a:endParaRP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8253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Homework</a:t>
            </a:r>
          </a:p>
          <a:p>
            <a:pPr marL="0" indent="0">
              <a:buNone/>
            </a:pPr>
            <a:r>
              <a:rPr lang="en-US" dirty="0" smtClean="0"/>
              <a:t>#2. When do you find the two different forms of sigma?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Homework</a:t>
            </a:r>
          </a:p>
          <a:p>
            <a:pPr marL="0" indent="0">
              <a:buNone/>
            </a:pPr>
            <a:r>
              <a:rPr lang="en-US" dirty="0" smtClean="0"/>
              <a:t>#2. When do you find the two different forms of sigma?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l-GR" dirty="0" smtClean="0"/>
              <a:t>σ</a:t>
            </a:r>
            <a:r>
              <a:rPr lang="en-US" dirty="0" smtClean="0"/>
              <a:t>  In any position except the last letter in a word.</a:t>
            </a:r>
            <a:endParaRPr lang="el-GR" dirty="0" smtClean="0"/>
          </a:p>
          <a:p>
            <a:pPr marL="514350" indent="-514350">
              <a:buAutoNum type="alphaLcPeriod"/>
            </a:pPr>
            <a:r>
              <a:rPr lang="el-GR" dirty="0" smtClean="0"/>
              <a:t>ς  </a:t>
            </a:r>
            <a:r>
              <a:rPr lang="en-US" dirty="0" smtClean="0"/>
              <a:t>When it’s the last letter in a word.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7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Homework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#3-5 will be answered throughout today’s lesson.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6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/>
          </a:bodyPr>
          <a:lstStyle/>
          <a:p>
            <a:r>
              <a:rPr lang="en-US" dirty="0" smtClean="0"/>
              <a:t>Iota subscript: A tiny </a:t>
            </a:r>
            <a:r>
              <a:rPr lang="el-GR" dirty="0" smtClean="0">
                <a:latin typeface="Times New Roman"/>
                <a:cs typeface="Times New Roman"/>
              </a:rPr>
              <a:t>ι </a:t>
            </a:r>
            <a:r>
              <a:rPr lang="en-US" dirty="0" smtClean="0"/>
              <a:t>that sometimes appears under a vowel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/>
              <a:t>Syllabification: how to divide words into syllables (Sound groups)</a:t>
            </a:r>
            <a:endParaRPr lang="el-GR" dirty="0" smtClean="0"/>
          </a:p>
          <a:p>
            <a:r>
              <a:rPr lang="en-US" dirty="0" smtClean="0"/>
              <a:t>Diphthong: two vowels pronounced as a unit with one sound</a:t>
            </a:r>
          </a:p>
          <a:p>
            <a:r>
              <a:rPr lang="en-US" dirty="0" smtClean="0"/>
              <a:t>Breathing Marks: marks above initial vowels or rho’s that tell you whether or not to add an “h” sound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7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Pronunciation (Pgs. 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333"/>
            <a:ext cx="8229600" cy="5545667"/>
          </a:xfrm>
        </p:spPr>
        <p:txBody>
          <a:bodyPr>
            <a:normAutofit/>
          </a:bodyPr>
          <a:lstStyle/>
          <a:p>
            <a:r>
              <a:rPr lang="en-US" dirty="0" smtClean="0"/>
              <a:t>Letters are pronounced like the initial sound in their name.</a:t>
            </a:r>
          </a:p>
          <a:p>
            <a:r>
              <a:rPr lang="el-GR" dirty="0" smtClean="0">
                <a:latin typeface="+mn-lt"/>
              </a:rPr>
              <a:t>γαμμα</a:t>
            </a:r>
            <a:r>
              <a:rPr lang="en-US" dirty="0" smtClean="0"/>
              <a:t> nasal: when followed by </a:t>
            </a:r>
            <a:r>
              <a:rPr lang="el-GR" dirty="0" smtClean="0"/>
              <a:t>γ, κ, χ, </a:t>
            </a:r>
            <a:r>
              <a:rPr lang="en-US" dirty="0" smtClean="0"/>
              <a:t>or </a:t>
            </a:r>
            <a:r>
              <a:rPr lang="el-GR" dirty="0" smtClean="0"/>
              <a:t>ξ</a:t>
            </a:r>
            <a:r>
              <a:rPr lang="en-US" dirty="0" smtClean="0"/>
              <a:t> gamma is pronounced like an “n”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ἀγγελος –</a:t>
            </a:r>
            <a:r>
              <a:rPr lang="en-US" dirty="0" smtClean="0"/>
              <a:t> </a:t>
            </a:r>
            <a:r>
              <a:rPr lang="en-US" i="1" dirty="0" err="1" smtClean="0"/>
              <a:t>angelos</a:t>
            </a:r>
            <a:r>
              <a:rPr lang="en-US" i="1" dirty="0" smtClean="0"/>
              <a:t> –</a:t>
            </a:r>
            <a:r>
              <a:rPr lang="en-US" dirty="0" smtClean="0"/>
              <a:t> angel</a:t>
            </a:r>
          </a:p>
          <a:p>
            <a:r>
              <a:rPr lang="en-US" dirty="0" smtClean="0"/>
              <a:t>Breathing marks: </a:t>
            </a:r>
          </a:p>
          <a:p>
            <a:pPr lvl="1"/>
            <a:r>
              <a:rPr lang="en-US" dirty="0" smtClean="0"/>
              <a:t>Rough   </a:t>
            </a:r>
            <a:r>
              <a:rPr lang="el-GR" sz="4800" dirty="0" smtClean="0">
                <a:latin typeface="Times New Roman"/>
                <a:cs typeface="Times New Roman"/>
              </a:rPr>
              <a:t>ἁ   </a:t>
            </a:r>
            <a:endParaRPr lang="en-US" sz="4800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Smooth</a:t>
            </a:r>
            <a:r>
              <a:rPr lang="el-GR" dirty="0" smtClean="0"/>
              <a:t>   </a:t>
            </a:r>
            <a:r>
              <a:rPr lang="el-GR" sz="4800" dirty="0" smtClean="0">
                <a:latin typeface="Times New Roman"/>
                <a:cs typeface="Times New Roman"/>
              </a:rPr>
              <a:t>ἀ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6872563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on blue (riggin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(riggins).thmx</Template>
  <TotalTime>281</TotalTime>
  <Words>1091</Words>
  <Application>Microsoft Macintosh PowerPoint</Application>
  <PresentationFormat>On-screen Show (4:3)</PresentationFormat>
  <Paragraphs>184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White on blue (riggins)</vt:lpstr>
      <vt:lpstr>Pronunciation, Syllabification, Punctuation and Intro to Nouns</vt:lpstr>
      <vt:lpstr>Outline</vt:lpstr>
      <vt:lpstr>Review</vt:lpstr>
      <vt:lpstr>Review</vt:lpstr>
      <vt:lpstr>Review</vt:lpstr>
      <vt:lpstr>Review</vt:lpstr>
      <vt:lpstr>Review</vt:lpstr>
      <vt:lpstr>Vocabulary</vt:lpstr>
      <vt:lpstr>Pronunciation (Pgs. 9-10)</vt:lpstr>
      <vt:lpstr>Pronunciation (Pgs. 9-10)</vt:lpstr>
      <vt:lpstr>Pronunciation (Pgs. 9-10)</vt:lpstr>
      <vt:lpstr>Pronunciation (Pgs. 9-10)</vt:lpstr>
      <vt:lpstr>Pronunciation (Pgs. 9-10)</vt:lpstr>
      <vt:lpstr>Pronunciation (Pgs. 9-10)</vt:lpstr>
      <vt:lpstr>Syllabification (Pgs. 14-15)</vt:lpstr>
      <vt:lpstr>Syllabification (Pgs. 14-15)</vt:lpstr>
      <vt:lpstr>Punctuation (Pg. 13)</vt:lpstr>
      <vt:lpstr>Punctuation (Pg. 13)</vt:lpstr>
      <vt:lpstr>Intro to Nouns (Pgs. 22-26)</vt:lpstr>
      <vt:lpstr>Intro to Nouns (Pgs. 22-26)</vt:lpstr>
      <vt:lpstr>Intro to Nouns (Pgs. 22-26)</vt:lpstr>
      <vt:lpstr>Intro to Nouns (Pgs. 22-26)</vt:lpstr>
      <vt:lpstr>Homework</vt:lpstr>
      <vt:lpstr>Adjustments to Syllabus?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Pronunciation, Syllabification, Punctuation and Intro to Nouns</dc:title>
  <dc:creator>Stephen Curto</dc:creator>
  <cp:lastModifiedBy>Stephen Curto</cp:lastModifiedBy>
  <cp:revision>19</cp:revision>
  <cp:lastPrinted>2016-09-03T21:27:26Z</cp:lastPrinted>
  <dcterms:created xsi:type="dcterms:W3CDTF">2016-08-29T19:20:25Z</dcterms:created>
  <dcterms:modified xsi:type="dcterms:W3CDTF">2016-09-03T21:29:51Z</dcterms:modified>
</cp:coreProperties>
</file>