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1" r:id="rId16"/>
    <p:sldId id="302" r:id="rId17"/>
    <p:sldId id="303" r:id="rId18"/>
    <p:sldId id="304" r:id="rId19"/>
    <p:sldId id="305" r:id="rId20"/>
    <p:sldId id="307" r:id="rId21"/>
    <p:sldId id="30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94701"/>
  </p:normalViewPr>
  <p:slideViewPr>
    <p:cSldViewPr snapToGrid="0" snapToObjects="1">
      <p:cViewPr varScale="1">
        <p:scale>
          <a:sx n="117" d="100"/>
          <a:sy n="117" d="100"/>
        </p:scale>
        <p:origin x="176" y="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7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20B2-8300-A449-A1D5-02365AE35A8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5BA5-42D5-B845-B2F0-01834A45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755775"/>
          </a:xfrm>
        </p:spPr>
        <p:txBody>
          <a:bodyPr/>
          <a:lstStyle/>
          <a:p>
            <a:r>
              <a:rPr lang="en-US" dirty="0" smtClean="0"/>
              <a:t>Genitive and Dative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1"/>
            <a:ext cx="6400800" cy="982133"/>
          </a:xfrm>
        </p:spPr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Sept 18, 2016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2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Genitive Case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01874"/>
              </p:ext>
            </p:extLst>
          </p:nvPr>
        </p:nvGraphicFramePr>
        <p:xfrm>
          <a:off x="2412998" y="179621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η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ου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ης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ου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ην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οι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  <a:latin typeface="Times New Roman"/>
                          <a:cs typeface="Times New Roman"/>
                        </a:rPr>
                        <a:t>αι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ων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ων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ων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ας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Genitive Case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91429"/>
              </p:ext>
            </p:extLst>
          </p:nvPr>
        </p:nvGraphicFramePr>
        <p:xfrm>
          <a:off x="2412998" y="179621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ἔργου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λόγων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γραφῶν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ἔργων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case of “to-ness” “with-ness” or “in-ness”</a:t>
            </a:r>
          </a:p>
          <a:p>
            <a:r>
              <a:rPr lang="en-US" dirty="0" smtClean="0"/>
              <a:t>The case of Indirect object.</a:t>
            </a:r>
          </a:p>
          <a:p>
            <a:r>
              <a:rPr lang="en-US" dirty="0" smtClean="0"/>
              <a:t>***Microscope***</a:t>
            </a:r>
          </a:p>
          <a:p>
            <a:pPr lvl="1"/>
            <a:r>
              <a:rPr lang="en-US" dirty="0" smtClean="0"/>
              <a:t>Accusative = </a:t>
            </a:r>
            <a:r>
              <a:rPr lang="en-US" dirty="0" smtClean="0">
                <a:solidFill>
                  <a:srgbClr val="FF0000"/>
                </a:solidFill>
              </a:rPr>
              <a:t>Direct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bject</a:t>
            </a:r>
          </a:p>
          <a:p>
            <a:pPr lvl="1"/>
            <a:r>
              <a:rPr lang="en-US" dirty="0" smtClean="0"/>
              <a:t>Dative = </a:t>
            </a:r>
            <a:r>
              <a:rPr lang="en-US" dirty="0" smtClean="0">
                <a:solidFill>
                  <a:srgbClr val="FFFF00"/>
                </a:solidFill>
              </a:rPr>
              <a:t>Indirect Object</a:t>
            </a:r>
          </a:p>
          <a:p>
            <a:r>
              <a:rPr lang="en-US" dirty="0" smtClean="0"/>
              <a:t>e.g. Jesus gave </a:t>
            </a:r>
            <a:r>
              <a:rPr lang="en-US" dirty="0" smtClean="0">
                <a:solidFill>
                  <a:srgbClr val="FFFF00"/>
                </a:solidFill>
              </a:rPr>
              <a:t>him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living water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e.g. Jesus gave</a:t>
            </a:r>
            <a:r>
              <a:rPr lang="en-US" dirty="0" smtClean="0">
                <a:solidFill>
                  <a:srgbClr val="FF0000"/>
                </a:solidFill>
              </a:rPr>
              <a:t> him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FF00"/>
                </a:solidFill>
              </a:rPr>
              <a:t>living water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Case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28318"/>
              </p:ext>
            </p:extLst>
          </p:nvPr>
        </p:nvGraphicFramePr>
        <p:xfrm>
          <a:off x="2412998" y="179621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η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ης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ῳ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ῃ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ῳ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ην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οι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  <a:latin typeface="Times New Roman"/>
                          <a:cs typeface="Times New Roman"/>
                        </a:rPr>
                        <a:t>αι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409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οις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αις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οις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ας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Case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42288"/>
              </p:ext>
            </p:extLst>
          </p:nvPr>
        </p:nvGraphicFramePr>
        <p:xfrm>
          <a:off x="2412998" y="179621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λόγῳ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γραφῇ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ἔργῳ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λόγοις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γραφαῖς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ἔργοις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Noun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Nominative (Subject)</a:t>
            </a:r>
          </a:p>
          <a:p>
            <a:r>
              <a:rPr lang="en-US" dirty="0" smtClean="0"/>
              <a:t>Genitive (Of-ness/From-ness)</a:t>
            </a:r>
          </a:p>
          <a:p>
            <a:r>
              <a:rPr lang="en-US" dirty="0" smtClean="0"/>
              <a:t>Dative (To-ness/With-ness)</a:t>
            </a:r>
          </a:p>
          <a:p>
            <a:r>
              <a:rPr lang="en-US" dirty="0" smtClean="0"/>
              <a:t>Accusative (Object)</a:t>
            </a:r>
          </a:p>
          <a:p>
            <a:r>
              <a:rPr lang="en-US" dirty="0" smtClean="0"/>
              <a:t>Vocative (Direct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Noun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Nominative (Subject)</a:t>
            </a:r>
          </a:p>
          <a:p>
            <a:r>
              <a:rPr lang="en-US" u="sng" dirty="0" smtClean="0"/>
              <a:t>Genitive (Of-ness/From-ness)</a:t>
            </a:r>
          </a:p>
          <a:p>
            <a:r>
              <a:rPr lang="en-US" u="sng" dirty="0" smtClean="0"/>
              <a:t>Dative (To-ness/With-ness)</a:t>
            </a:r>
          </a:p>
          <a:p>
            <a:r>
              <a:rPr lang="en-US" dirty="0" smtClean="0"/>
              <a:t>Accusative (Object</a:t>
            </a:r>
            <a:r>
              <a:rPr lang="en-US" u="sng" dirty="0" smtClean="0"/>
              <a:t>)</a:t>
            </a:r>
          </a:p>
          <a:p>
            <a:r>
              <a:rPr lang="en-US" strike="sngStrike" dirty="0" smtClean="0"/>
              <a:t>Vocative (Direct Address)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Noun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663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Total Case uses in the NT:</a:t>
            </a:r>
          </a:p>
          <a:p>
            <a:pPr marL="0" indent="0">
              <a:buNone/>
            </a:pPr>
            <a:r>
              <a:rPr lang="en-US" dirty="0" smtClean="0"/>
              <a:t>Nominative:</a:t>
            </a:r>
            <a:r>
              <a:rPr lang="is-IS" dirty="0" smtClean="0"/>
              <a:t>…...</a:t>
            </a:r>
            <a:r>
              <a:rPr lang="en-US" dirty="0" smtClean="0"/>
              <a:t>24,618</a:t>
            </a:r>
          </a:p>
          <a:p>
            <a:pPr marL="0" indent="0">
              <a:buNone/>
            </a:pPr>
            <a:r>
              <a:rPr lang="en-US" dirty="0" smtClean="0"/>
              <a:t>Genitive:</a:t>
            </a:r>
            <a:r>
              <a:rPr lang="is-IS" dirty="0" smtClean="0"/>
              <a:t>…........</a:t>
            </a:r>
            <a:r>
              <a:rPr lang="en-US" dirty="0" smtClean="0"/>
              <a:t>19,633</a:t>
            </a:r>
          </a:p>
          <a:p>
            <a:pPr marL="0" indent="0">
              <a:buNone/>
            </a:pPr>
            <a:r>
              <a:rPr lang="en-US" dirty="0" smtClean="0"/>
              <a:t>Dative:</a:t>
            </a:r>
            <a:r>
              <a:rPr lang="is-IS" dirty="0" smtClean="0"/>
              <a:t>…...........</a:t>
            </a:r>
            <a:r>
              <a:rPr lang="en-US" dirty="0" smtClean="0"/>
              <a:t>12,173</a:t>
            </a:r>
          </a:p>
          <a:p>
            <a:pPr marL="0" indent="0">
              <a:buNone/>
            </a:pPr>
            <a:r>
              <a:rPr lang="en-US" dirty="0" smtClean="0"/>
              <a:t>Accusative:</a:t>
            </a:r>
            <a:r>
              <a:rPr lang="is-IS" dirty="0" smtClean="0"/>
              <a:t>…....</a:t>
            </a:r>
            <a:r>
              <a:rPr lang="en-US" dirty="0" smtClean="0"/>
              <a:t>23,105</a:t>
            </a:r>
          </a:p>
          <a:p>
            <a:pPr marL="0" indent="0">
              <a:buNone/>
            </a:pPr>
            <a:r>
              <a:rPr lang="en-US" dirty="0" smtClean="0"/>
              <a:t>Vocative:</a:t>
            </a:r>
            <a:r>
              <a:rPr lang="is-IS" dirty="0" smtClean="0"/>
              <a:t>….............</a:t>
            </a:r>
            <a:r>
              <a:rPr lang="en-US" dirty="0" smtClean="0"/>
              <a:t>317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/>
              <a:t>*Daniel Wallace, </a:t>
            </a:r>
            <a:r>
              <a:rPr lang="en-US" sz="1600" i="1" dirty="0"/>
              <a:t>Greek Grammar: Beyond the Basics, </a:t>
            </a:r>
            <a:r>
              <a:rPr lang="en-US" sz="1600" dirty="0"/>
              <a:t>pg 35.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25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Full Paradigm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32950"/>
              </p:ext>
            </p:extLst>
          </p:nvPr>
        </p:nvGraphicFramePr>
        <p:xfrm>
          <a:off x="2204241" y="1796212"/>
          <a:ext cx="7797800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59560"/>
                <a:gridCol w="1559560"/>
                <a:gridCol w="1559560"/>
                <a:gridCol w="1559560"/>
                <a:gridCol w="1559560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ὥρας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λόγῳ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γραφῇ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ὥρᾳ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ἔργῳ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ὥραν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λόγοις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ἔργοις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5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Translation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423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the nominative. </a:t>
            </a:r>
          </a:p>
          <a:p>
            <a:pPr marL="914400" lvl="1" indent="-514350"/>
            <a:r>
              <a:rPr lang="en-US" dirty="0" smtClean="0"/>
              <a:t>When you see a new sentence, look for the nominative noun. That’s your subject.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the article. </a:t>
            </a:r>
          </a:p>
          <a:p>
            <a:pPr marL="914400" lvl="1" indent="-514350"/>
            <a:r>
              <a:rPr lang="en-US" dirty="0" smtClean="0"/>
              <a:t>the article is your cheat-code to parsing nouns. If you know the article, you know the case, and number, and usually the gender.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iota subscripts.</a:t>
            </a:r>
          </a:p>
          <a:p>
            <a:pPr marL="914400" lvl="1" indent="-514350"/>
            <a:r>
              <a:rPr lang="en-US" dirty="0" smtClean="0"/>
              <a:t>usually an iota subscript is a clue that a dative is present. In the singular dative the iota always subscripts if possible. </a:t>
            </a:r>
          </a:p>
        </p:txBody>
      </p:sp>
    </p:spTree>
    <p:extLst>
      <p:ext uri="{BB962C8B-B14F-4D97-AF65-F5344CB8AC3E}">
        <p14:creationId xmlns:p14="http://schemas.microsoft.com/office/powerpoint/2010/main" val="5650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26253"/>
          </a:xfrm>
        </p:spPr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Vocabulary</a:t>
            </a:r>
          </a:p>
          <a:p>
            <a:r>
              <a:rPr lang="en-US" dirty="0" smtClean="0"/>
              <a:t>Genitive Case</a:t>
            </a:r>
          </a:p>
          <a:p>
            <a:r>
              <a:rPr lang="en-US" dirty="0" smtClean="0"/>
              <a:t>Dative Case</a:t>
            </a:r>
            <a:endParaRPr lang="el-GR" dirty="0" smtClean="0"/>
          </a:p>
          <a:p>
            <a:r>
              <a:rPr lang="en-US" dirty="0" smtClean="0"/>
              <a:t>The Five Cases</a:t>
            </a:r>
          </a:p>
          <a:p>
            <a:r>
              <a:rPr lang="en-US" dirty="0" smtClean="0"/>
              <a:t>The Full Paradigm</a:t>
            </a:r>
          </a:p>
          <a:p>
            <a:r>
              <a:rPr lang="en-US" dirty="0" smtClean="0"/>
              <a:t>Noun Translation Hints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Translation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Watch out for the alternate 1</a:t>
            </a:r>
            <a:r>
              <a:rPr lang="en-US" baseline="30000" dirty="0" smtClean="0"/>
              <a:t>st</a:t>
            </a:r>
            <a:r>
              <a:rPr lang="en-US" dirty="0" smtClean="0"/>
              <a:t> declension pattern. </a:t>
            </a:r>
          </a:p>
          <a:p>
            <a:pPr marL="914400" lvl="1" indent="-514350"/>
            <a:r>
              <a:rPr lang="en-US" dirty="0" smtClean="0"/>
              <a:t>some words in the first declension follow an </a:t>
            </a:r>
            <a:r>
              <a:rPr lang="el-GR" dirty="0" smtClean="0"/>
              <a:t>α </a:t>
            </a:r>
            <a:r>
              <a:rPr lang="en-US" dirty="0" smtClean="0"/>
              <a:t>pattern in the singular instead of an </a:t>
            </a:r>
            <a:r>
              <a:rPr lang="el-GR" dirty="0" smtClean="0"/>
              <a:t>η </a:t>
            </a:r>
            <a:r>
              <a:rPr lang="en-US" dirty="0" smtClean="0"/>
              <a:t>pattern.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Always look just past the nouns you see, to see if a genitive is modifying it. </a:t>
            </a:r>
          </a:p>
          <a:p>
            <a:pPr marL="914400" lvl="1" indent="-514350"/>
            <a:r>
              <a:rPr lang="en-US" dirty="0" smtClean="0"/>
              <a:t>Genitives usually follow the word they modify. e.g. </a:t>
            </a:r>
            <a:r>
              <a:rPr lang="el-GR" dirty="0" smtClean="0"/>
              <a:t>ὁ λόγος τοῦ θεοῦ... 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break up the sentence into manageable chunks. </a:t>
            </a:r>
            <a:endParaRPr lang="en-US" dirty="0"/>
          </a:p>
          <a:p>
            <a:pPr marL="914400" lvl="1" indent="-514350"/>
            <a:r>
              <a:rPr lang="en-US" dirty="0" smtClean="0"/>
              <a:t>if manageable for you is one word at a time, then  go one word at a time. Your manageable will grow, but always try to push yourself to bigger chunks. </a:t>
            </a:r>
          </a:p>
        </p:txBody>
      </p:sp>
    </p:spTree>
    <p:extLst>
      <p:ext uri="{BB962C8B-B14F-4D97-AF65-F5344CB8AC3E}">
        <p14:creationId xmlns:p14="http://schemas.microsoft.com/office/powerpoint/2010/main" val="10046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Homework/Adjustments to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7 in workbook (everything)</a:t>
            </a:r>
          </a:p>
          <a:p>
            <a:r>
              <a:rPr lang="en-US" dirty="0" smtClean="0"/>
              <a:t>Full paradigm noun endings (should be easy if you know the definite article)</a:t>
            </a:r>
          </a:p>
          <a:p>
            <a:r>
              <a:rPr lang="en-US" dirty="0" smtClean="0"/>
              <a:t>Vocab on pages 39, 50-51.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Stem: usually the first few letters of the lexical form.</a:t>
            </a:r>
          </a:p>
          <a:p>
            <a:pPr lvl="1"/>
            <a:r>
              <a:rPr lang="en-US" dirty="0" smtClean="0"/>
              <a:t>E.g.  </a:t>
            </a:r>
            <a:r>
              <a:rPr lang="el-GR" dirty="0" smtClean="0">
                <a:latin typeface="Geneva"/>
                <a:cs typeface="Geneva"/>
              </a:rPr>
              <a:t>γραφή    γραφ</a:t>
            </a:r>
            <a:r>
              <a:rPr lang="en-US" dirty="0" smtClean="0">
                <a:latin typeface="Geneva"/>
                <a:cs typeface="Geneva"/>
              </a:rPr>
              <a:t>-</a:t>
            </a:r>
          </a:p>
          <a:p>
            <a:r>
              <a:rPr lang="en-US" dirty="0" smtClean="0"/>
              <a:t>Case ending: The part the changes to tell you case and number.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>
                <a:latin typeface="Geneva"/>
                <a:cs typeface="Geneva"/>
              </a:rPr>
              <a:t>E.g. </a:t>
            </a:r>
            <a:r>
              <a:rPr lang="el-GR" dirty="0" smtClean="0">
                <a:latin typeface="Geneva"/>
                <a:cs typeface="Geneva"/>
              </a:rPr>
              <a:t>γραφή        </a:t>
            </a:r>
            <a:r>
              <a:rPr lang="en-US" dirty="0" smtClean="0">
                <a:latin typeface="Geneva"/>
                <a:cs typeface="Geneva"/>
              </a:rPr>
              <a:t>-</a:t>
            </a:r>
            <a:r>
              <a:rPr lang="el-GR" dirty="0" smtClean="0">
                <a:latin typeface="Geneva"/>
                <a:cs typeface="Geneva"/>
              </a:rPr>
              <a:t>ή</a:t>
            </a:r>
            <a:endParaRPr lang="en-US" dirty="0" smtClean="0">
              <a:latin typeface="Geneva"/>
              <a:cs typeface="Geneva"/>
            </a:endParaRPr>
          </a:p>
          <a:p>
            <a:r>
              <a:rPr lang="en-US" dirty="0" smtClean="0"/>
              <a:t>Nominative (The Subject Case)</a:t>
            </a:r>
          </a:p>
          <a:p>
            <a:r>
              <a:rPr lang="en-US" dirty="0" smtClean="0"/>
              <a:t>Accusative (the Object Case)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33578"/>
            <a:ext cx="8229600" cy="5495027"/>
          </a:xfrm>
        </p:spPr>
        <p:txBody>
          <a:bodyPr>
            <a:normAutofit/>
          </a:bodyPr>
          <a:lstStyle/>
          <a:p>
            <a:r>
              <a:rPr lang="en-US" sz="3000" dirty="0"/>
              <a:t>In English, cases are largely based on word order. 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u="sng" dirty="0" smtClean="0">
                <a:solidFill>
                  <a:srgbClr val="009122"/>
                </a:solidFill>
              </a:rPr>
              <a:t>Jesus</a:t>
            </a:r>
            <a:r>
              <a:rPr lang="en-US" dirty="0" smtClean="0"/>
              <a:t> hit </a:t>
            </a:r>
            <a:r>
              <a:rPr lang="en-US" u="sng" dirty="0" smtClean="0">
                <a:solidFill>
                  <a:srgbClr val="FF0000"/>
                </a:solidFill>
              </a:rPr>
              <a:t>the man</a:t>
            </a:r>
            <a:r>
              <a:rPr lang="en-US" dirty="0" smtClean="0"/>
              <a:t>.”   </a:t>
            </a:r>
            <a:r>
              <a:rPr lang="en-US" sz="4000" dirty="0"/>
              <a:t>≠</a:t>
            </a:r>
            <a:r>
              <a:rPr lang="en-US" dirty="0" smtClean="0"/>
              <a:t>   “</a:t>
            </a:r>
            <a:r>
              <a:rPr lang="en-US" u="sng" dirty="0" smtClean="0">
                <a:solidFill>
                  <a:srgbClr val="009122"/>
                </a:solidFill>
              </a:rPr>
              <a:t>The man</a:t>
            </a:r>
            <a:r>
              <a:rPr lang="en-US" dirty="0" smtClean="0">
                <a:solidFill>
                  <a:srgbClr val="009122"/>
                </a:solidFill>
              </a:rPr>
              <a:t> </a:t>
            </a:r>
            <a:r>
              <a:rPr lang="en-US" dirty="0"/>
              <a:t>h</a:t>
            </a:r>
            <a:r>
              <a:rPr lang="en-US" dirty="0" smtClean="0"/>
              <a:t>it </a:t>
            </a:r>
            <a:r>
              <a:rPr lang="en-US" u="sng" dirty="0" smtClean="0">
                <a:solidFill>
                  <a:srgbClr val="FF0000"/>
                </a:solidFill>
              </a:rPr>
              <a:t>Jesus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/>
              <a:t>     </a:t>
            </a:r>
            <a:r>
              <a:rPr lang="en-US" sz="1800" dirty="0" err="1">
                <a:solidFill>
                  <a:srgbClr val="009122"/>
                </a:solidFill>
              </a:rPr>
              <a:t>subj</a:t>
            </a:r>
            <a:r>
              <a:rPr lang="en-US" sz="1800" dirty="0">
                <a:solidFill>
                  <a:srgbClr val="00B050"/>
                </a:solidFill>
              </a:rPr>
              <a:t>             </a:t>
            </a:r>
            <a:r>
              <a:rPr lang="el-GR" sz="1800" dirty="0">
                <a:solidFill>
                  <a:srgbClr val="00B050"/>
                </a:solidFill>
              </a:rPr>
              <a:t>  </a:t>
            </a:r>
            <a:r>
              <a:rPr lang="en-US" sz="1800" dirty="0">
                <a:solidFill>
                  <a:srgbClr val="00B050"/>
                </a:solidFill>
              </a:rPr>
              <a:t>    </a:t>
            </a:r>
            <a:r>
              <a:rPr lang="en-US" sz="1800" dirty="0" err="1">
                <a:solidFill>
                  <a:srgbClr val="FF0000"/>
                </a:solidFill>
              </a:rPr>
              <a:t>obj</a:t>
            </a:r>
            <a:r>
              <a:rPr lang="en-US" sz="1800" dirty="0">
                <a:solidFill>
                  <a:srgbClr val="FF0000"/>
                </a:solidFill>
              </a:rPr>
              <a:t>                          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50"/>
                </a:solidFill>
              </a:rPr>
              <a:t>          </a:t>
            </a:r>
            <a:r>
              <a:rPr lang="en-US" sz="1800" dirty="0" err="1">
                <a:solidFill>
                  <a:srgbClr val="009122"/>
                </a:solidFill>
              </a:rPr>
              <a:t>subj</a:t>
            </a:r>
            <a:r>
              <a:rPr lang="en-US" sz="1800" dirty="0">
                <a:solidFill>
                  <a:srgbClr val="009122"/>
                </a:solidFill>
              </a:rPr>
              <a:t>    </a:t>
            </a:r>
            <a:r>
              <a:rPr lang="en-US" sz="1800" dirty="0"/>
              <a:t>                  </a:t>
            </a:r>
            <a:r>
              <a:rPr lang="en-US" sz="1800" dirty="0" err="1">
                <a:solidFill>
                  <a:srgbClr val="FF0000"/>
                </a:solidFill>
              </a:rPr>
              <a:t>obj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3000" dirty="0"/>
              <a:t>Because of inflection, word order doesn’t matter in Greek. The subject stays the subject wherever it is in the sentence. </a:t>
            </a:r>
            <a:endParaRPr lang="el-GR" sz="3000" dirty="0"/>
          </a:p>
          <a:p>
            <a:endParaRPr lang="el-GR" sz="3000" dirty="0"/>
          </a:p>
          <a:p>
            <a:pPr marL="0" indent="0">
              <a:buNone/>
            </a:pPr>
            <a:endParaRPr lang="en-US" sz="3000" dirty="0"/>
          </a:p>
          <a:p>
            <a:r>
              <a:rPr lang="en-US" sz="2900" dirty="0">
                <a:solidFill>
                  <a:schemeClr val="bg1"/>
                </a:solidFill>
              </a:rPr>
              <a:t>^Both sentences </a:t>
            </a:r>
            <a:r>
              <a:rPr lang="en-US" sz="2900" i="1" dirty="0">
                <a:solidFill>
                  <a:schemeClr val="bg1"/>
                </a:solidFill>
              </a:rPr>
              <a:t>mean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>
                <a:solidFill>
                  <a:schemeClr val="bg1"/>
                </a:solidFill>
              </a:rPr>
              <a:t>“</a:t>
            </a:r>
            <a:r>
              <a:rPr lang="en-US" sz="2900" dirty="0">
                <a:solidFill>
                  <a:srgbClr val="009122"/>
                </a:solidFill>
              </a:rPr>
              <a:t>Jesus</a:t>
            </a:r>
            <a:r>
              <a:rPr lang="en-US" sz="2900" dirty="0">
                <a:solidFill>
                  <a:schemeClr val="bg1"/>
                </a:solidFill>
              </a:rPr>
              <a:t> hit </a:t>
            </a:r>
            <a:r>
              <a:rPr lang="en-US" sz="2900" dirty="0">
                <a:solidFill>
                  <a:srgbClr val="FF0000"/>
                </a:solidFill>
              </a:rPr>
              <a:t>the man</a:t>
            </a:r>
            <a:r>
              <a:rPr lang="en-US" sz="2900" dirty="0">
                <a:solidFill>
                  <a:schemeClr val="bg1"/>
                </a:solidFill>
              </a:rPr>
              <a:t>.”^</a:t>
            </a:r>
            <a:endParaRPr lang="el-GR" sz="29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26053"/>
            <a:ext cx="9144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900" u="sng" dirty="0" err="1">
                <a:solidFill>
                  <a:srgbClr val="009122"/>
                </a:solidFill>
              </a:rPr>
              <a:t>Ἰ</a:t>
            </a:r>
            <a:r>
              <a:rPr lang="el-GR" sz="2900" u="sng" dirty="0">
                <a:solidFill>
                  <a:srgbClr val="009122"/>
                </a:solidFill>
              </a:rPr>
              <a:t>ησους</a:t>
            </a:r>
            <a:r>
              <a:rPr lang="el-GR" sz="2900" dirty="0"/>
              <a:t> </a:t>
            </a:r>
            <a:r>
              <a:rPr lang="en-US" sz="2900" dirty="0">
                <a:solidFill>
                  <a:schemeClr val="bg1"/>
                </a:solidFill>
              </a:rPr>
              <a:t>(hit</a:t>
            </a:r>
            <a:r>
              <a:rPr lang="en-US" sz="2900" dirty="0">
                <a:solidFill>
                  <a:schemeClr val="bg1"/>
                </a:solidFill>
              </a:rPr>
              <a:t>) </a:t>
            </a:r>
            <a:r>
              <a:rPr lang="el-GR" sz="2900" u="sng" dirty="0">
                <a:solidFill>
                  <a:srgbClr val="FF0000"/>
                </a:solidFill>
              </a:rPr>
              <a:t>τον </a:t>
            </a:r>
            <a:r>
              <a:rPr lang="el-GR" sz="2900" u="sng" dirty="0">
                <a:solidFill>
                  <a:srgbClr val="FF0000"/>
                </a:solidFill>
              </a:rPr>
              <a:t>ἀνθρωπον</a:t>
            </a:r>
            <a:r>
              <a:rPr lang="el-GR" sz="2900" dirty="0">
                <a:solidFill>
                  <a:srgbClr val="FFFFFF"/>
                </a:solidFill>
              </a:rPr>
              <a:t>.</a:t>
            </a:r>
            <a:r>
              <a:rPr lang="en-US" sz="2900" dirty="0">
                <a:solidFill>
                  <a:srgbClr val="FFFFFF"/>
                </a:solidFill>
              </a:rPr>
              <a:t> </a:t>
            </a:r>
            <a:r>
              <a:rPr lang="el-GR" sz="2900" dirty="0">
                <a:solidFill>
                  <a:srgbClr val="FFFFFF"/>
                </a:solidFill>
              </a:rPr>
              <a:t>= </a:t>
            </a:r>
            <a:r>
              <a:rPr lang="el-GR" sz="2900" u="sng" dirty="0">
                <a:solidFill>
                  <a:srgbClr val="FF0000"/>
                </a:solidFill>
              </a:rPr>
              <a:t>τον </a:t>
            </a:r>
            <a:r>
              <a:rPr lang="el-GR" sz="2900" u="sng" dirty="0">
                <a:solidFill>
                  <a:srgbClr val="FF0000"/>
                </a:solidFill>
              </a:rPr>
              <a:t>ἀνθρωπον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>
                <a:solidFill>
                  <a:srgbClr val="FFFFFF"/>
                </a:solidFill>
              </a:rPr>
              <a:t>(hit)</a:t>
            </a:r>
            <a:r>
              <a:rPr lang="el-GR" sz="2900" u="sng" dirty="0">
                <a:solidFill>
                  <a:srgbClr val="009122"/>
                </a:solidFill>
              </a:rPr>
              <a:t> Ἰησους</a:t>
            </a:r>
            <a:r>
              <a:rPr lang="el-GR" sz="2900" dirty="0">
                <a:solidFill>
                  <a:srgbClr val="FFFFFF"/>
                </a:solidFill>
              </a:rPr>
              <a:t>.</a:t>
            </a:r>
            <a:endParaRPr lang="en-US" sz="2900" dirty="0">
              <a:solidFill>
                <a:srgbClr val="FFFFFF"/>
              </a:solidFill>
            </a:endParaRPr>
          </a:p>
          <a:p>
            <a:pPr lvl="1"/>
            <a:r>
              <a:rPr lang="en-US" sz="2900" dirty="0"/>
              <a:t> </a:t>
            </a:r>
            <a:r>
              <a:rPr lang="en-US" dirty="0" err="1">
                <a:solidFill>
                  <a:srgbClr val="009122"/>
                </a:solidFill>
              </a:rPr>
              <a:t>subj</a:t>
            </a:r>
            <a:r>
              <a:rPr lang="en-US" dirty="0">
                <a:solidFill>
                  <a:srgbClr val="009122"/>
                </a:solidFill>
              </a:rPr>
              <a:t> (nom)     </a:t>
            </a:r>
            <a:r>
              <a:rPr lang="el-GR" dirty="0">
                <a:solidFill>
                  <a:srgbClr val="009122"/>
                </a:solidFill>
              </a:rPr>
              <a:t>                </a:t>
            </a:r>
            <a:r>
              <a:rPr lang="en-US" dirty="0">
                <a:solidFill>
                  <a:srgbClr val="009122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obj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acc</a:t>
            </a:r>
            <a:r>
              <a:rPr lang="en-US" dirty="0">
                <a:solidFill>
                  <a:srgbClr val="FF0000"/>
                </a:solidFill>
              </a:rPr>
              <a:t>)      </a:t>
            </a:r>
            <a:r>
              <a:rPr lang="el-GR" dirty="0">
                <a:solidFill>
                  <a:srgbClr val="FF0000"/>
                </a:solidFill>
              </a:rPr>
              <a:t>                       </a:t>
            </a:r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dirty="0" err="1">
                <a:solidFill>
                  <a:srgbClr val="FF0000"/>
                </a:solidFill>
              </a:rPr>
              <a:t>obj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acc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l-GR" dirty="0">
                <a:solidFill>
                  <a:srgbClr val="FF000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                   </a:t>
            </a:r>
            <a:r>
              <a:rPr lang="en-US" dirty="0" err="1">
                <a:solidFill>
                  <a:srgbClr val="009122"/>
                </a:solidFill>
              </a:rPr>
              <a:t>subj</a:t>
            </a:r>
            <a:r>
              <a:rPr lang="en-US" dirty="0">
                <a:solidFill>
                  <a:srgbClr val="009122"/>
                </a:solidFill>
              </a:rPr>
              <a:t> (nom)</a:t>
            </a:r>
            <a:endParaRPr lang="el-GR" dirty="0">
              <a:solidFill>
                <a:srgbClr val="009122"/>
              </a:solidFill>
            </a:endParaRP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390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00080"/>
              </p:ext>
            </p:extLst>
          </p:nvPr>
        </p:nvGraphicFramePr>
        <p:xfrm>
          <a:off x="2412998" y="179621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7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28819"/>
              </p:ext>
            </p:extLst>
          </p:nvPr>
        </p:nvGraphicFramePr>
        <p:xfrm>
          <a:off x="2412998" y="179621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ὁ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ἡ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τοῦ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τῆς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τοῦ</a:t>
                      </a: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τῷ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τῇ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τῷ</a:t>
                      </a: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τόν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τήν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αἱ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τά</a:t>
                      </a: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ταῖς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τούς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τάς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7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hlinkClick r:id="rId2" invalidUrl="file://localhost\Users\stephencurto\Dropbox\Teaching Greek!\Exercise 6.pptx" action="ppaction://hlinkpres?slideindex=1&amp;slidetitle="/>
            </a:endParaRPr>
          </a:p>
          <a:p>
            <a:pPr marL="0" indent="0" algn="ctr">
              <a:buNone/>
            </a:pPr>
            <a:endParaRPr lang="en-US" sz="4800" dirty="0">
              <a:hlinkClick r:id="rId3" invalidUrl="file://localhost\Users\stephencurto\Dropbox\Teaching Greek!\Exercise 6.pptx" action="ppaction://hlinkpres?slideindex=1&amp;slidetitle="/>
            </a:endParaRPr>
          </a:p>
          <a:p>
            <a:pPr marL="0" indent="0" algn="ctr">
              <a:buNone/>
            </a:pPr>
            <a:r>
              <a:rPr lang="en-US" sz="4800" dirty="0">
                <a:hlinkClick r:id="rId4" invalidUrl="file://localhost/Users/stephencurto/Dropbox/Teaching Greek!/Exercise Review ppts/Exercise 6.pptx" action="ppaction://hlinkpres?slideindex=1&amp;slidetitle="/>
              </a:rPr>
              <a:t>Homework Exercise 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Parsing: Telling about the word in question (Case, Number, Gender, English translation, Lexical form)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γραφαί </a:t>
            </a:r>
            <a:r>
              <a:rPr lang="en-US" dirty="0"/>
              <a:t>-</a:t>
            </a:r>
            <a:r>
              <a:rPr lang="en-US" dirty="0" smtClean="0"/>
              <a:t> Nominative, Plural, Feminine meaning they write from </a:t>
            </a:r>
            <a:r>
              <a:rPr lang="el-GR" dirty="0" smtClean="0"/>
              <a:t>γραφή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718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indicating “of-ness” or “from-ness”</a:t>
            </a:r>
          </a:p>
          <a:p>
            <a:r>
              <a:rPr lang="en-US" dirty="0" smtClean="0"/>
              <a:t>Case indicating possession</a:t>
            </a:r>
          </a:p>
          <a:p>
            <a:r>
              <a:rPr lang="en-US" dirty="0" smtClean="0"/>
              <a:t>Usual translations: “of _____” or “_____’s”</a:t>
            </a:r>
          </a:p>
          <a:p>
            <a:pPr lvl="1"/>
            <a:r>
              <a:rPr lang="en-US" dirty="0" smtClean="0"/>
              <a:t>e.g.    James son of Zebedee.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l-GR" dirty="0" smtClean="0"/>
              <a:t>Ἰάκοβος τοῦ Ζεβεδαίου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lit. Eng.  James    of  Zebedee. </a:t>
            </a:r>
          </a:p>
          <a:p>
            <a:pPr lvl="1"/>
            <a:r>
              <a:rPr lang="en-US" dirty="0" smtClean="0"/>
              <a:t>e.g. Matt 1</a:t>
            </a:r>
            <a:endParaRPr lang="el-GR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7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(riggins).thmx</Template>
  <TotalTime>678</TotalTime>
  <Words>984</Words>
  <Application>Microsoft Macintosh PowerPoint</Application>
  <PresentationFormat>Widescreen</PresentationFormat>
  <Paragraphs>377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Geneva</vt:lpstr>
      <vt:lpstr>Times New Roman</vt:lpstr>
      <vt:lpstr>White on blue (riggins)</vt:lpstr>
      <vt:lpstr>Genitive and Dative Nouns</vt:lpstr>
      <vt:lpstr>Outline</vt:lpstr>
      <vt:lpstr>Review</vt:lpstr>
      <vt:lpstr>Review</vt:lpstr>
      <vt:lpstr>Review</vt:lpstr>
      <vt:lpstr>Review</vt:lpstr>
      <vt:lpstr>Review</vt:lpstr>
      <vt:lpstr>Vocabulary</vt:lpstr>
      <vt:lpstr>Genitive Case</vt:lpstr>
      <vt:lpstr>Genitive Case</vt:lpstr>
      <vt:lpstr>Genitive Case</vt:lpstr>
      <vt:lpstr>Dative Case</vt:lpstr>
      <vt:lpstr>Dative Case</vt:lpstr>
      <vt:lpstr>Dative Case</vt:lpstr>
      <vt:lpstr>The 5 Noun Cases</vt:lpstr>
      <vt:lpstr>The 5 Noun Cases</vt:lpstr>
      <vt:lpstr>The 5 Noun Cases</vt:lpstr>
      <vt:lpstr>The Full Paradigm</vt:lpstr>
      <vt:lpstr>Noun Translation Hints</vt:lpstr>
      <vt:lpstr>Noun Translation Hints</vt:lpstr>
      <vt:lpstr>Homework/Adjustments to Syllabus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Genitive and Dative Nouns</dc:title>
  <dc:creator>Stephen Curto</dc:creator>
  <cp:lastModifiedBy>meeeeeeewith7es@gmail.com</cp:lastModifiedBy>
  <cp:revision>22</cp:revision>
  <dcterms:created xsi:type="dcterms:W3CDTF">2016-09-01T14:18:12Z</dcterms:created>
  <dcterms:modified xsi:type="dcterms:W3CDTF">2016-09-18T20:13:38Z</dcterms:modified>
</cp:coreProperties>
</file>