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>
        <p:scale>
          <a:sx n="102" d="100"/>
          <a:sy n="102" d="100"/>
        </p:scale>
        <p:origin x="416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7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3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1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5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87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1BFA-5E05-094D-9692-10A4225F9CEA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6992-2627-6B46-B7B4-C8AF3356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 and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Sept 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25</a:t>
            </a:r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l-GR" dirty="0" smtClean="0"/>
              <a:t>εἰμί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871748"/>
              </p:ext>
            </p:extLst>
          </p:nvPr>
        </p:nvGraphicFramePr>
        <p:xfrm>
          <a:off x="997907" y="2037088"/>
          <a:ext cx="4357161" cy="332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387"/>
                <a:gridCol w="1452387"/>
                <a:gridCol w="1452387"/>
              </a:tblGrid>
              <a:tr h="83211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r>
                        <a:rPr lang="en-US" b="1" baseline="30000" dirty="0" err="1" smtClean="0"/>
                        <a:t>st</a:t>
                      </a:r>
                      <a:r>
                        <a:rPr lang="en-US" b="1" baseline="0" dirty="0" smtClean="0"/>
                        <a:t> Person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εἰμί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ἐσμέν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dirty="0" smtClean="0"/>
                        <a:t> Person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εἶ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ἐστέ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dirty="0" smtClean="0"/>
                        <a:t> Person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ἐστίν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εἰσίν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13585"/>
              </p:ext>
            </p:extLst>
          </p:nvPr>
        </p:nvGraphicFramePr>
        <p:xfrm>
          <a:off x="5887234" y="2037088"/>
          <a:ext cx="5285982" cy="332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17"/>
                <a:gridCol w="2294485"/>
                <a:gridCol w="1748180"/>
              </a:tblGrid>
              <a:tr h="83211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r>
                        <a:rPr lang="en-US" b="1" baseline="30000" dirty="0" err="1" smtClean="0"/>
                        <a:t>st</a:t>
                      </a:r>
                      <a:r>
                        <a:rPr lang="en-US" b="1" baseline="0" dirty="0" smtClean="0"/>
                        <a:t> Person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 am</a:t>
                      </a:r>
                      <a:endParaRPr lang="el-GR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 are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dirty="0" smtClean="0"/>
                        <a:t> Person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 are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Y’all</a:t>
                      </a:r>
                      <a:r>
                        <a:rPr lang="en-US" sz="3200" baseline="0" dirty="0" smtClean="0"/>
                        <a:t> are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dirty="0" smtClean="0"/>
                        <a:t> Person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He/she/it is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They are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Prepositions in English</a:t>
            </a:r>
          </a:p>
          <a:p>
            <a:r>
              <a:rPr lang="en-US" dirty="0" smtClean="0"/>
              <a:t>Prepositions in Greek</a:t>
            </a:r>
          </a:p>
          <a:p>
            <a:r>
              <a:rPr lang="en-US" dirty="0" smtClean="0"/>
              <a:t>Translation Procedure</a:t>
            </a:r>
          </a:p>
          <a:p>
            <a:r>
              <a:rPr lang="en-US" dirty="0" smtClean="0"/>
              <a:t>The Verb </a:t>
            </a:r>
            <a:r>
              <a:rPr lang="el-GR" dirty="0" err="1" smtClean="0"/>
              <a:t>εἰμί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7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70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Genitive Case</a:t>
            </a:r>
          </a:p>
          <a:p>
            <a:r>
              <a:rPr lang="en-US" dirty="0"/>
              <a:t>Case indicating “of-ness” or “from-ness”</a:t>
            </a:r>
          </a:p>
          <a:p>
            <a:r>
              <a:rPr lang="en-US" dirty="0"/>
              <a:t>Case indicating possession</a:t>
            </a:r>
          </a:p>
          <a:p>
            <a:r>
              <a:rPr lang="en-US" dirty="0"/>
              <a:t>Usual translations: “of _____” or “_____’s”</a:t>
            </a:r>
          </a:p>
          <a:p>
            <a:pPr marL="0" indent="0">
              <a:buNone/>
            </a:pPr>
            <a:r>
              <a:rPr lang="en-US" dirty="0" smtClean="0"/>
              <a:t>Dative Case</a:t>
            </a:r>
          </a:p>
          <a:p>
            <a:r>
              <a:rPr lang="en-US" dirty="0"/>
              <a:t>The case of “to-ness” “with-ness” or “in-ness”</a:t>
            </a:r>
          </a:p>
          <a:p>
            <a:r>
              <a:rPr lang="en-US" dirty="0"/>
              <a:t>The case of Indirect object.</a:t>
            </a:r>
          </a:p>
          <a:p>
            <a:r>
              <a:rPr lang="en-US" dirty="0"/>
              <a:t>***Microscope***</a:t>
            </a:r>
          </a:p>
          <a:p>
            <a:pPr lvl="1"/>
            <a:r>
              <a:rPr lang="en-US" dirty="0"/>
              <a:t>Accusative = </a:t>
            </a:r>
            <a:r>
              <a:rPr lang="en-US" dirty="0">
                <a:solidFill>
                  <a:srgbClr val="FF0000"/>
                </a:solidFill>
              </a:rPr>
              <a:t>Direct Object</a:t>
            </a:r>
          </a:p>
          <a:p>
            <a:pPr lvl="1"/>
            <a:r>
              <a:rPr lang="en-US" dirty="0"/>
              <a:t>Dative = </a:t>
            </a:r>
            <a:r>
              <a:rPr lang="en-US" dirty="0">
                <a:solidFill>
                  <a:srgbClr val="FFFF00"/>
                </a:solidFill>
              </a:rPr>
              <a:t>Indirect </a:t>
            </a:r>
            <a:r>
              <a:rPr lang="en-US" dirty="0" smtClean="0">
                <a:solidFill>
                  <a:srgbClr val="FFFF00"/>
                </a:solidFill>
              </a:rPr>
              <a:t>Object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Full Paradigm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04241" y="1796212"/>
          <a:ext cx="7797800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59560"/>
                <a:gridCol w="1559560"/>
                <a:gridCol w="1559560"/>
                <a:gridCol w="1559560"/>
                <a:gridCol w="1559560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ὥρας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ἔργου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λόγῳ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γραφῇ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ὥρᾳ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ἔργῳ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ὥραν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λόγοι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Gen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ἔργων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Dat Plur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λόγοις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u="none" strike="noStrike" dirty="0" smtClean="0">
                          <a:effectLst/>
                          <a:latin typeface="Times New Roman"/>
                          <a:cs typeface="Times New Roman"/>
                        </a:rPr>
                        <a:t>γραφαῖς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ἔργοις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λόγους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γραφάς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cs typeface="Times New Roman"/>
                        </a:rPr>
                        <a:t>ἔργα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8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Translation Hints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the nominative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the article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for iota subscripts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Watch out for the alternate 1</a:t>
            </a:r>
            <a:r>
              <a:rPr lang="en-US" baseline="30000" dirty="0" smtClean="0"/>
              <a:t>st</a:t>
            </a:r>
            <a:r>
              <a:rPr lang="en-US" dirty="0" smtClean="0"/>
              <a:t> declension pattern.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past the noun to see if there’s a genitive modifying 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Break the sentence into manageable chunks.</a:t>
            </a:r>
          </a:p>
        </p:txBody>
      </p:sp>
    </p:spTree>
    <p:extLst>
      <p:ext uri="{BB962C8B-B14F-4D97-AF65-F5344CB8AC3E}">
        <p14:creationId xmlns:p14="http://schemas.microsoft.com/office/powerpoint/2010/main" val="250009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hlinkClick r:id="rId2" invalidUrl="file://localhost/Users/stephencurto/Dropbox/Teaching Greek!/Exercise Review ppts/Exercise 7.pptx" action="ppaction://hlinkpres?slideindex=1&amp;slidetitle="/>
              </a:rPr>
              <a:t>Homework – Exercise 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618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or placement words</a:t>
            </a:r>
          </a:p>
          <a:p>
            <a:r>
              <a:rPr lang="en-US" dirty="0" smtClean="0"/>
              <a:t>E.g. “The book is </a:t>
            </a:r>
            <a:r>
              <a:rPr lang="en-US" u="sng" dirty="0" smtClean="0"/>
              <a:t>under</a:t>
            </a:r>
            <a:r>
              <a:rPr lang="en-US" dirty="0" smtClean="0"/>
              <a:t> the table.”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   “Her feet are </a:t>
            </a:r>
            <a:r>
              <a:rPr lang="en-US" u="sng" dirty="0" smtClean="0"/>
              <a:t>on</a:t>
            </a:r>
            <a:r>
              <a:rPr lang="en-US" dirty="0" smtClean="0"/>
              <a:t> the chair.”</a:t>
            </a:r>
          </a:p>
          <a:p>
            <a:pPr marL="0" indent="0">
              <a:buNone/>
            </a:pPr>
            <a:r>
              <a:rPr lang="en-US" dirty="0" smtClean="0"/>
              <a:t>		   “John came </a:t>
            </a:r>
            <a:r>
              <a:rPr lang="en-US" u="sng" dirty="0" smtClean="0"/>
              <a:t>with</a:t>
            </a:r>
            <a:r>
              <a:rPr lang="en-US" dirty="0"/>
              <a:t> </a:t>
            </a:r>
            <a:r>
              <a:rPr lang="en-US" dirty="0" smtClean="0"/>
              <a:t>his disciples.”</a:t>
            </a:r>
          </a:p>
          <a:p>
            <a:r>
              <a:rPr lang="en-US" dirty="0" smtClean="0"/>
              <a:t>The object of a preposition is always in the objective case</a:t>
            </a:r>
          </a:p>
          <a:p>
            <a:r>
              <a:rPr lang="en-US" dirty="0" smtClean="0"/>
              <a:t>E.g.  “The book is </a:t>
            </a:r>
            <a:r>
              <a:rPr lang="en-US" u="sng" dirty="0" smtClean="0"/>
              <a:t>under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B050"/>
                </a:solidFill>
              </a:rPr>
              <a:t>him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  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“The book is </a:t>
            </a:r>
            <a:r>
              <a:rPr lang="en-US" u="sng" dirty="0" smtClean="0"/>
              <a:t>under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he.</a:t>
            </a:r>
            <a:r>
              <a:rPr lang="en-US" i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25044"/>
            <a:ext cx="11240022" cy="5051120"/>
          </a:xfrm>
        </p:spPr>
        <p:txBody>
          <a:bodyPr/>
          <a:lstStyle/>
          <a:p>
            <a:r>
              <a:rPr lang="en-US" dirty="0" smtClean="0"/>
              <a:t>Prepositions in </a:t>
            </a:r>
            <a:r>
              <a:rPr lang="en-US" dirty="0"/>
              <a:t>G</a:t>
            </a:r>
            <a:r>
              <a:rPr lang="en-US" dirty="0" smtClean="0"/>
              <a:t>reek function the same way</a:t>
            </a:r>
          </a:p>
          <a:p>
            <a:r>
              <a:rPr lang="en-US" dirty="0" smtClean="0"/>
              <a:t>The meaning of a preposition changes slightly based on the </a:t>
            </a:r>
            <a:r>
              <a:rPr lang="en-US" i="1" dirty="0" smtClean="0"/>
              <a:t>case </a:t>
            </a:r>
            <a:r>
              <a:rPr lang="en-US" dirty="0" smtClean="0"/>
              <a:t> of its object.</a:t>
            </a:r>
          </a:p>
          <a:p>
            <a:r>
              <a:rPr lang="en-US" dirty="0" smtClean="0"/>
              <a:t>If a genitive or dative is the object of a preposition, the translation word (“of” “in” “with” “to”) will drop in favor of the preposition.</a:t>
            </a:r>
          </a:p>
          <a:p>
            <a:r>
              <a:rPr lang="en-US" dirty="0" smtClean="0"/>
              <a:t>E.g. </a:t>
            </a:r>
            <a:r>
              <a:rPr lang="el-GR" dirty="0" err="1" smtClean="0"/>
              <a:t>ὁ</a:t>
            </a:r>
            <a:r>
              <a:rPr lang="el-GR" dirty="0" smtClean="0"/>
              <a:t> </a:t>
            </a:r>
            <a:r>
              <a:rPr lang="el-GR" dirty="0" err="1" smtClean="0"/>
              <a:t>λογος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B050"/>
                </a:solidFill>
              </a:rPr>
              <a:t>του </a:t>
            </a:r>
            <a:r>
              <a:rPr lang="el-GR" dirty="0" err="1" smtClean="0">
                <a:solidFill>
                  <a:srgbClr val="00B050"/>
                </a:solidFill>
              </a:rPr>
              <a:t>θεου</a:t>
            </a:r>
            <a:r>
              <a:rPr lang="el-GR" dirty="0" smtClean="0"/>
              <a:t>. </a:t>
            </a:r>
            <a:r>
              <a:rPr lang="en-US" dirty="0" smtClean="0"/>
              <a:t>= The word of God. OR God’s word.</a:t>
            </a:r>
          </a:p>
          <a:p>
            <a:pPr marL="0" indent="0">
              <a:buNone/>
            </a:pPr>
            <a:r>
              <a:rPr lang="en-US" dirty="0" smtClean="0"/>
              <a:t>		  </a:t>
            </a:r>
            <a:r>
              <a:rPr lang="el-GR" dirty="0" err="1" smtClean="0"/>
              <a:t>ὁ</a:t>
            </a:r>
            <a:r>
              <a:rPr lang="el-GR" dirty="0" smtClean="0"/>
              <a:t> </a:t>
            </a:r>
            <a:r>
              <a:rPr lang="el-GR" dirty="0" err="1" smtClean="0"/>
              <a:t>λογος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ἀπο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00B050"/>
                </a:solidFill>
              </a:rPr>
              <a:t>θεου</a:t>
            </a:r>
            <a:r>
              <a:rPr lang="el-GR" dirty="0" smtClean="0"/>
              <a:t>.</a:t>
            </a:r>
            <a:r>
              <a:rPr lang="en-US" dirty="0" smtClean="0"/>
              <a:t> = The word from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preposition and find it’s object (that’s the prepositional phrase.)</a:t>
            </a:r>
          </a:p>
          <a:p>
            <a:r>
              <a:rPr lang="en-US" dirty="0" smtClean="0"/>
              <a:t>Identify what the preposition modifies (usually a verb)</a:t>
            </a:r>
          </a:p>
          <a:p>
            <a:r>
              <a:rPr lang="en-US" dirty="0" smtClean="0"/>
              <a:t>Translate the phrase and then work out where it goes in the sentence. </a:t>
            </a:r>
          </a:p>
          <a:p>
            <a:r>
              <a:rPr lang="en-US" dirty="0" smtClean="0"/>
              <a:t>*Note: Greek regularly drops the article from a prepositional phrase. Supply the article if needed based on context.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1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2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(riggins).thmx</Template>
  <TotalTime>184</TotalTime>
  <Words>382</Words>
  <Application>Microsoft Macintosh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Black</vt:lpstr>
      <vt:lpstr>Calibri</vt:lpstr>
      <vt:lpstr>Times New Roman</vt:lpstr>
      <vt:lpstr>Arial</vt:lpstr>
      <vt:lpstr>White on blue (riggins)</vt:lpstr>
      <vt:lpstr>Prepositions and Review</vt:lpstr>
      <vt:lpstr>Outline</vt:lpstr>
      <vt:lpstr>Review</vt:lpstr>
      <vt:lpstr>The Full Paradigm</vt:lpstr>
      <vt:lpstr>Review</vt:lpstr>
      <vt:lpstr>Review</vt:lpstr>
      <vt:lpstr>Prepositions in English</vt:lpstr>
      <vt:lpstr>Prepositions in Greek</vt:lpstr>
      <vt:lpstr>Translation Procedure</vt:lpstr>
      <vt:lpstr>The Verb εἰμί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and Review</dc:title>
  <dc:creator>Stephen Curto</dc:creator>
  <cp:lastModifiedBy>meeeeeeewith7es@gmail.com</cp:lastModifiedBy>
  <cp:revision>12</cp:revision>
  <dcterms:created xsi:type="dcterms:W3CDTF">2016-09-03T21:52:38Z</dcterms:created>
  <dcterms:modified xsi:type="dcterms:W3CDTF">2016-09-25T20:09:57Z</dcterms:modified>
</cp:coreProperties>
</file>