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  <p:sldId id="264" r:id="rId9"/>
    <p:sldId id="265" r:id="rId10"/>
    <p:sldId id="268" r:id="rId11"/>
    <p:sldId id="269" r:id="rId12"/>
    <p:sldId id="270" r:id="rId13"/>
    <p:sldId id="271" r:id="rId14"/>
    <p:sldId id="272" r:id="rId15"/>
    <p:sldId id="273" r:id="rId16"/>
    <p:sldId id="278" r:id="rId17"/>
    <p:sldId id="274" r:id="rId18"/>
    <p:sldId id="275" r:id="rId19"/>
    <p:sldId id="276" r:id="rId20"/>
    <p:sldId id="277" r:id="rId21"/>
    <p:sldId id="266" r:id="rId22"/>
    <p:sldId id="279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/>
    <p:restoredTop sz="94712"/>
  </p:normalViewPr>
  <p:slideViewPr>
    <p:cSldViewPr snapToGrid="0" snapToObjects="1">
      <p:cViewPr varScale="1">
        <p:scale>
          <a:sx n="102" d="100"/>
          <a:sy n="102" d="100"/>
        </p:scale>
        <p:origin x="4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31CE-2110-3046-BCDB-00D6F4507B43}" type="datetimeFigureOut">
              <a:rPr lang="en-US" smtClean="0"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595B-6712-A94E-A0BD-E851158B3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0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31CE-2110-3046-BCDB-00D6F4507B43}" type="datetimeFigureOut">
              <a:rPr lang="en-US" smtClean="0"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595B-6712-A94E-A0BD-E851158B3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75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31CE-2110-3046-BCDB-00D6F4507B43}" type="datetimeFigureOut">
              <a:rPr lang="en-US" smtClean="0"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595B-6712-A94E-A0BD-E851158B3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57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31CE-2110-3046-BCDB-00D6F4507B43}" type="datetimeFigureOut">
              <a:rPr lang="en-US" smtClean="0"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595B-6712-A94E-A0BD-E851158B3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3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31CE-2110-3046-BCDB-00D6F4507B43}" type="datetimeFigureOut">
              <a:rPr lang="en-US" smtClean="0"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595B-6712-A94E-A0BD-E851158B3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2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31CE-2110-3046-BCDB-00D6F4507B43}" type="datetimeFigureOut">
              <a:rPr lang="en-US" smtClean="0"/>
              <a:t>10/1/16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595B-6712-A94E-A0BD-E851158B3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81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31CE-2110-3046-BCDB-00D6F4507B43}" type="datetimeFigureOut">
              <a:rPr lang="en-US" smtClean="0"/>
              <a:t>10/1/16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595B-6712-A94E-A0BD-E851158B3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20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31CE-2110-3046-BCDB-00D6F4507B43}" type="datetimeFigureOut">
              <a:rPr lang="en-US" smtClean="0"/>
              <a:t>10/1/16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595B-6712-A94E-A0BD-E851158B3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2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31CE-2110-3046-BCDB-00D6F4507B43}" type="datetimeFigureOut">
              <a:rPr lang="en-US" smtClean="0"/>
              <a:t>10/1/16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595B-6712-A94E-A0BD-E851158B3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9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31CE-2110-3046-BCDB-00D6F4507B43}" type="datetimeFigureOut">
              <a:rPr lang="en-US" smtClean="0"/>
              <a:t>10/1/16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595B-6712-A94E-A0BD-E851158B3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14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31CE-2110-3046-BCDB-00D6F4507B43}" type="datetimeFigureOut">
              <a:rPr lang="en-US" smtClean="0"/>
              <a:t>10/1/16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5595B-6712-A94E-A0BD-E851158B3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7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E31CE-2110-3046-BCDB-00D6F4507B43}" type="datetimeFigureOut">
              <a:rPr lang="en-US" smtClean="0"/>
              <a:t>10/1/16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5595B-6712-A94E-A0BD-E851158B3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Introduction to Greek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96400" y="6226748"/>
            <a:ext cx="1371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By Stephen Curto</a:t>
            </a:r>
          </a:p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For Intro to Greek</a:t>
            </a:r>
          </a:p>
          <a:p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Oct 2, 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2016</a:t>
            </a:r>
          </a:p>
        </p:txBody>
      </p:sp>
      <p:pic>
        <p:nvPicPr>
          <p:cNvPr id="5" name="Picture 4" descr="logo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622" y="6297303"/>
            <a:ext cx="479778" cy="47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3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in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383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Function</a:t>
            </a:r>
          </a:p>
          <a:p>
            <a:r>
              <a:rPr lang="en-US" dirty="0" smtClean="0"/>
              <a:t>Same functions as in English</a:t>
            </a:r>
          </a:p>
          <a:p>
            <a:r>
              <a:rPr lang="en-US" dirty="0" smtClean="0"/>
              <a:t>Match the noun in Case, Number, and Gender</a:t>
            </a:r>
            <a:endParaRPr lang="en-US" dirty="0"/>
          </a:p>
          <a:p>
            <a:r>
              <a:rPr lang="en-US" dirty="0" smtClean="0"/>
              <a:t>determined by (1) word order (2) article use (3) context</a:t>
            </a:r>
          </a:p>
          <a:p>
            <a:r>
              <a:rPr lang="en-US" dirty="0" smtClean="0"/>
              <a:t>Ways they work (function):</a:t>
            </a:r>
          </a:p>
          <a:p>
            <a:pPr lvl="1"/>
            <a:r>
              <a:rPr lang="en-US" dirty="0" smtClean="0"/>
              <a:t>Attributive (Describe or Qualify)</a:t>
            </a:r>
            <a:endParaRPr lang="en-US" dirty="0"/>
          </a:p>
          <a:p>
            <a:pPr marL="914400" lvl="2" indent="0">
              <a:buNone/>
            </a:pPr>
            <a:r>
              <a:rPr lang="el-GR" dirty="0" err="1" smtClean="0">
                <a:solidFill>
                  <a:srgbClr val="FF0000"/>
                </a:solidFill>
              </a:rPr>
              <a:t>ὁ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err="1" smtClean="0">
                <a:solidFill>
                  <a:srgbClr val="FFC000"/>
                </a:solidFill>
              </a:rPr>
              <a:t>ἀγαθος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err="1" smtClean="0">
                <a:solidFill>
                  <a:srgbClr val="00B050"/>
                </a:solidFill>
              </a:rPr>
              <a:t>ἀνθρωπος</a:t>
            </a:r>
            <a:r>
              <a:rPr lang="en-US" dirty="0" smtClean="0">
                <a:solidFill>
                  <a:srgbClr val="00B050"/>
                </a:solidFill>
              </a:rPr>
              <a:t>    </a:t>
            </a:r>
            <a:r>
              <a:rPr lang="en-US" dirty="0" smtClean="0">
                <a:solidFill>
                  <a:schemeClr val="bg1"/>
                </a:solidFill>
              </a:rPr>
              <a:t>        &lt;- adjective is “trapped”</a:t>
            </a:r>
            <a:endParaRPr lang="el-GR" dirty="0" smtClean="0">
              <a:solidFill>
                <a:srgbClr val="00B050"/>
              </a:solidFill>
            </a:endParaRPr>
          </a:p>
          <a:p>
            <a:pPr marL="914400" lvl="2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[Article] </a:t>
            </a:r>
            <a:r>
              <a:rPr lang="en-US" dirty="0" smtClean="0">
                <a:solidFill>
                  <a:srgbClr val="FFC000"/>
                </a:solidFill>
              </a:rPr>
              <a:t>[Adjective] </a:t>
            </a:r>
            <a:r>
              <a:rPr lang="en-US" dirty="0" smtClean="0">
                <a:solidFill>
                  <a:srgbClr val="FF0000"/>
                </a:solidFill>
              </a:rPr>
              <a:t>[Article] </a:t>
            </a:r>
            <a:r>
              <a:rPr lang="en-US" dirty="0" smtClean="0">
                <a:solidFill>
                  <a:srgbClr val="00B050"/>
                </a:solidFill>
              </a:rPr>
              <a:t>[Noun]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[Article] </a:t>
            </a:r>
            <a:r>
              <a:rPr lang="en-US" dirty="0" smtClean="0">
                <a:solidFill>
                  <a:srgbClr val="00B050"/>
                </a:solidFill>
              </a:rPr>
              <a:t>[Noun] </a:t>
            </a:r>
            <a:r>
              <a:rPr lang="en-US" dirty="0" smtClean="0">
                <a:solidFill>
                  <a:srgbClr val="FF0000"/>
                </a:solidFill>
              </a:rPr>
              <a:t>[Article] </a:t>
            </a:r>
            <a:r>
              <a:rPr lang="en-US" dirty="0" smtClean="0">
                <a:solidFill>
                  <a:srgbClr val="FFC000"/>
                </a:solidFill>
              </a:rPr>
              <a:t>[Adjective]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386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in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383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Function</a:t>
            </a:r>
          </a:p>
          <a:p>
            <a:r>
              <a:rPr lang="en-US" dirty="0" smtClean="0"/>
              <a:t>Same functions as in English</a:t>
            </a:r>
          </a:p>
          <a:p>
            <a:r>
              <a:rPr lang="en-US" dirty="0" smtClean="0"/>
              <a:t>Match the noun in Case, Number, and Gender</a:t>
            </a:r>
            <a:endParaRPr lang="en-US" dirty="0"/>
          </a:p>
          <a:p>
            <a:r>
              <a:rPr lang="en-US" dirty="0" smtClean="0"/>
              <a:t>determined by (1) word order (2) article use (3) context</a:t>
            </a:r>
          </a:p>
          <a:p>
            <a:r>
              <a:rPr lang="en-US" dirty="0" smtClean="0"/>
              <a:t>Ways they work (function):</a:t>
            </a:r>
          </a:p>
          <a:p>
            <a:pPr lvl="1"/>
            <a:r>
              <a:rPr lang="en-US" dirty="0" smtClean="0"/>
              <a:t>Attributive (Describe or Qualify)</a:t>
            </a:r>
            <a:endParaRPr lang="en-US" dirty="0"/>
          </a:p>
          <a:p>
            <a:pPr marL="914400" lvl="2" indent="0">
              <a:buNone/>
            </a:pPr>
            <a:r>
              <a:rPr lang="el-GR" dirty="0" err="1" smtClean="0">
                <a:solidFill>
                  <a:srgbClr val="FF0000"/>
                </a:solidFill>
              </a:rPr>
              <a:t>ὁ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err="1" smtClean="0">
                <a:solidFill>
                  <a:srgbClr val="FFC000"/>
                </a:solidFill>
              </a:rPr>
              <a:t>ἀγαθος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err="1" smtClean="0">
                <a:solidFill>
                  <a:srgbClr val="00B050"/>
                </a:solidFill>
              </a:rPr>
              <a:t>ἀνθρωπος</a:t>
            </a:r>
            <a:endParaRPr lang="el-GR" dirty="0" smtClean="0">
              <a:solidFill>
                <a:srgbClr val="00B050"/>
              </a:solidFill>
            </a:endParaRPr>
          </a:p>
          <a:p>
            <a:pPr marL="914400" lvl="2" indent="0">
              <a:buNone/>
            </a:pPr>
            <a:r>
              <a:rPr lang="el-GR" dirty="0" err="1">
                <a:solidFill>
                  <a:srgbClr val="FF0000"/>
                </a:solidFill>
              </a:rPr>
              <a:t>ὁ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 err="1">
                <a:solidFill>
                  <a:srgbClr val="FFC000"/>
                </a:solidFill>
              </a:rPr>
              <a:t>ἀγαθος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 err="1" smtClean="0">
                <a:solidFill>
                  <a:srgbClr val="FF0000"/>
                </a:solidFill>
              </a:rPr>
              <a:t>ὁ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err="1" smtClean="0">
                <a:solidFill>
                  <a:srgbClr val="00B050"/>
                </a:solidFill>
              </a:rPr>
              <a:t>ἀνθρωπος</a:t>
            </a:r>
            <a:endParaRPr lang="el-GR" dirty="0">
              <a:solidFill>
                <a:srgbClr val="00B050"/>
              </a:solidFill>
            </a:endParaRPr>
          </a:p>
          <a:p>
            <a:pPr marL="914400" lvl="2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[Article] </a:t>
            </a:r>
            <a:r>
              <a:rPr lang="en-US" dirty="0" smtClean="0">
                <a:solidFill>
                  <a:srgbClr val="00B050"/>
                </a:solidFill>
              </a:rPr>
              <a:t>[Noun] </a:t>
            </a:r>
            <a:r>
              <a:rPr lang="en-US" dirty="0" smtClean="0">
                <a:solidFill>
                  <a:srgbClr val="FF0000"/>
                </a:solidFill>
              </a:rPr>
              <a:t>[Article] </a:t>
            </a:r>
            <a:r>
              <a:rPr lang="en-US" dirty="0" smtClean="0">
                <a:solidFill>
                  <a:srgbClr val="FFC000"/>
                </a:solidFill>
              </a:rPr>
              <a:t>[Adjective]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160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in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383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Function</a:t>
            </a:r>
          </a:p>
          <a:p>
            <a:r>
              <a:rPr lang="en-US" dirty="0" smtClean="0"/>
              <a:t>Same functions as in English</a:t>
            </a:r>
          </a:p>
          <a:p>
            <a:r>
              <a:rPr lang="en-US" dirty="0" smtClean="0"/>
              <a:t>Match the noun in Case, Number, and Gender</a:t>
            </a:r>
            <a:endParaRPr lang="en-US" dirty="0"/>
          </a:p>
          <a:p>
            <a:r>
              <a:rPr lang="en-US" dirty="0" smtClean="0"/>
              <a:t>determined by (1) word order (2) article use (3) context</a:t>
            </a:r>
          </a:p>
          <a:p>
            <a:r>
              <a:rPr lang="en-US" dirty="0" smtClean="0"/>
              <a:t>Ways they work (function):</a:t>
            </a:r>
          </a:p>
          <a:p>
            <a:pPr lvl="1"/>
            <a:r>
              <a:rPr lang="en-US" dirty="0" smtClean="0"/>
              <a:t>Attributive (Describe or Qualify)</a:t>
            </a:r>
            <a:endParaRPr lang="en-US" dirty="0"/>
          </a:p>
          <a:p>
            <a:pPr marL="914400" lvl="2" indent="0">
              <a:buNone/>
            </a:pPr>
            <a:r>
              <a:rPr lang="el-GR" dirty="0" err="1" smtClean="0">
                <a:solidFill>
                  <a:srgbClr val="FF0000"/>
                </a:solidFill>
              </a:rPr>
              <a:t>ὁ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err="1" smtClean="0">
                <a:solidFill>
                  <a:srgbClr val="FFC000"/>
                </a:solidFill>
              </a:rPr>
              <a:t>ἀγαθος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err="1" smtClean="0">
                <a:solidFill>
                  <a:srgbClr val="00B050"/>
                </a:solidFill>
              </a:rPr>
              <a:t>ἀνθρωπος</a:t>
            </a:r>
            <a:endParaRPr lang="el-GR" dirty="0" smtClean="0">
              <a:solidFill>
                <a:srgbClr val="00B050"/>
              </a:solidFill>
            </a:endParaRPr>
          </a:p>
          <a:p>
            <a:pPr marL="914400" lvl="2" indent="0">
              <a:buNone/>
            </a:pPr>
            <a:r>
              <a:rPr lang="el-GR" dirty="0" err="1">
                <a:solidFill>
                  <a:srgbClr val="FF0000"/>
                </a:solidFill>
              </a:rPr>
              <a:t>ὁ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 err="1">
                <a:solidFill>
                  <a:srgbClr val="FFC000"/>
                </a:solidFill>
              </a:rPr>
              <a:t>ἀγαθος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 err="1" smtClean="0">
                <a:solidFill>
                  <a:srgbClr val="FF0000"/>
                </a:solidFill>
              </a:rPr>
              <a:t>ὁ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err="1" smtClean="0">
                <a:solidFill>
                  <a:srgbClr val="00B050"/>
                </a:solidFill>
              </a:rPr>
              <a:t>ἀνθρωπος</a:t>
            </a:r>
            <a:endParaRPr lang="el-GR" dirty="0">
              <a:solidFill>
                <a:srgbClr val="00B050"/>
              </a:solidFill>
            </a:endParaRPr>
          </a:p>
          <a:p>
            <a:pPr marL="914400" lvl="2" indent="0">
              <a:buNone/>
            </a:pPr>
            <a:r>
              <a:rPr lang="el-GR" dirty="0" err="1" smtClean="0">
                <a:solidFill>
                  <a:srgbClr val="FF0000"/>
                </a:solidFill>
              </a:rPr>
              <a:t>ὁ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err="1" smtClean="0">
                <a:solidFill>
                  <a:srgbClr val="00B050"/>
                </a:solidFill>
              </a:rPr>
              <a:t>ἀνθρωπος</a:t>
            </a:r>
            <a:r>
              <a:rPr lang="el-GR" dirty="0" smtClean="0">
                <a:solidFill>
                  <a:srgbClr val="00B050"/>
                </a:solidFill>
              </a:rPr>
              <a:t> </a:t>
            </a:r>
            <a:r>
              <a:rPr lang="el-GR" dirty="0" err="1">
                <a:solidFill>
                  <a:srgbClr val="FF0000"/>
                </a:solidFill>
              </a:rPr>
              <a:t>ὁ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 err="1">
                <a:solidFill>
                  <a:srgbClr val="FFC000"/>
                </a:solidFill>
              </a:rPr>
              <a:t>ἀγαθος</a:t>
            </a:r>
            <a:r>
              <a:rPr lang="el-GR" dirty="0">
                <a:solidFill>
                  <a:srgbClr val="FF0000"/>
                </a:solidFill>
              </a:rPr>
              <a:t> 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293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in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383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Function</a:t>
            </a:r>
          </a:p>
          <a:p>
            <a:r>
              <a:rPr lang="en-US" dirty="0" smtClean="0"/>
              <a:t>Same functions as in English</a:t>
            </a:r>
          </a:p>
          <a:p>
            <a:r>
              <a:rPr lang="en-US" dirty="0" smtClean="0"/>
              <a:t>Match the noun in Case, Number, and Gender</a:t>
            </a:r>
            <a:endParaRPr lang="en-US" dirty="0"/>
          </a:p>
          <a:p>
            <a:r>
              <a:rPr lang="en-US" dirty="0" smtClean="0"/>
              <a:t>determined by (1) word order (2) article use (3) context</a:t>
            </a:r>
          </a:p>
          <a:p>
            <a:r>
              <a:rPr lang="en-US" dirty="0" smtClean="0"/>
              <a:t>Ways they work (function):</a:t>
            </a:r>
          </a:p>
          <a:p>
            <a:pPr lvl="1"/>
            <a:r>
              <a:rPr lang="en-US" dirty="0" smtClean="0"/>
              <a:t>Attributive (Describe or Qualify)</a:t>
            </a:r>
            <a:endParaRPr lang="en-US" dirty="0"/>
          </a:p>
          <a:p>
            <a:pPr marL="914400" lvl="2" indent="0">
              <a:buNone/>
            </a:pPr>
            <a:r>
              <a:rPr lang="el-GR" dirty="0" err="1" smtClean="0">
                <a:solidFill>
                  <a:srgbClr val="FF0000"/>
                </a:solidFill>
              </a:rPr>
              <a:t>ὁ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err="1" smtClean="0">
                <a:solidFill>
                  <a:srgbClr val="FFC000"/>
                </a:solidFill>
              </a:rPr>
              <a:t>ἀγαθος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err="1" smtClean="0">
                <a:solidFill>
                  <a:srgbClr val="00B050"/>
                </a:solidFill>
              </a:rPr>
              <a:t>ἀνθρωπος</a:t>
            </a:r>
            <a:endParaRPr lang="el-GR" dirty="0" smtClean="0">
              <a:solidFill>
                <a:srgbClr val="00B050"/>
              </a:solidFill>
            </a:endParaRPr>
          </a:p>
          <a:p>
            <a:pPr marL="914400" lvl="2" indent="0">
              <a:buNone/>
            </a:pPr>
            <a:r>
              <a:rPr lang="el-GR" dirty="0" err="1">
                <a:solidFill>
                  <a:srgbClr val="FF0000"/>
                </a:solidFill>
              </a:rPr>
              <a:t>ὁ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 err="1">
                <a:solidFill>
                  <a:srgbClr val="FFC000"/>
                </a:solidFill>
              </a:rPr>
              <a:t>ἀγαθος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 err="1" smtClean="0">
                <a:solidFill>
                  <a:srgbClr val="FF0000"/>
                </a:solidFill>
              </a:rPr>
              <a:t>ὁ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err="1" smtClean="0">
                <a:solidFill>
                  <a:srgbClr val="00B050"/>
                </a:solidFill>
              </a:rPr>
              <a:t>ἀνθρωπος</a:t>
            </a:r>
            <a:endParaRPr lang="el-GR" dirty="0">
              <a:solidFill>
                <a:srgbClr val="00B050"/>
              </a:solidFill>
            </a:endParaRPr>
          </a:p>
          <a:p>
            <a:pPr marL="914400" lvl="2" indent="0">
              <a:buNone/>
            </a:pPr>
            <a:r>
              <a:rPr lang="el-GR" dirty="0" err="1" smtClean="0">
                <a:solidFill>
                  <a:srgbClr val="FF0000"/>
                </a:solidFill>
              </a:rPr>
              <a:t>ὁ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err="1" smtClean="0">
                <a:solidFill>
                  <a:srgbClr val="00B050"/>
                </a:solidFill>
              </a:rPr>
              <a:t>ἀνθρωπος</a:t>
            </a:r>
            <a:r>
              <a:rPr lang="el-GR" dirty="0" smtClean="0">
                <a:solidFill>
                  <a:srgbClr val="00B050"/>
                </a:solidFill>
              </a:rPr>
              <a:t> </a:t>
            </a:r>
            <a:r>
              <a:rPr lang="el-GR" dirty="0" err="1">
                <a:solidFill>
                  <a:srgbClr val="FF0000"/>
                </a:solidFill>
              </a:rPr>
              <a:t>ὁ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 err="1">
                <a:solidFill>
                  <a:srgbClr val="FFC000"/>
                </a:solidFill>
              </a:rPr>
              <a:t>ἀγαθος</a:t>
            </a:r>
            <a:r>
              <a:rPr lang="el-GR" dirty="0">
                <a:solidFill>
                  <a:srgbClr val="FF0000"/>
                </a:solidFill>
              </a:rPr>
              <a:t> 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899754" y="4532334"/>
            <a:ext cx="4682646" cy="20062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 smtClean="0">
                <a:solidFill>
                  <a:schemeClr val="bg1"/>
                </a:solidFill>
                <a:effectLst>
                  <a:outerShdw blurRad="12700" dist="50800" dir="2700000" algn="tl" rotWithShape="0">
                    <a:prstClr val="black"/>
                  </a:outerShdw>
                </a:effectLst>
              </a:rPr>
              <a:t>All of these would be translated: “The good man.”</a:t>
            </a:r>
          </a:p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u="sng" dirty="0">
              <a:solidFill>
                <a:schemeClr val="bg1"/>
              </a:solidFill>
              <a:effectLst>
                <a:outerShdw blurRad="12700" dist="50800" dir="2700000" algn="tl" rotWithShape="0">
                  <a:prstClr val="black"/>
                </a:outerShdw>
              </a:effectLst>
            </a:endParaRPr>
          </a:p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 smtClean="0">
                <a:solidFill>
                  <a:schemeClr val="bg1"/>
                </a:solidFill>
                <a:effectLst>
                  <a:outerShdw blurRad="12700" dist="50800" dir="2700000" algn="tl" rotWithShape="0">
                    <a:prstClr val="black"/>
                  </a:outerShdw>
                </a:effectLst>
              </a:rPr>
              <a:t>Because they are all “attributive”</a:t>
            </a:r>
          </a:p>
        </p:txBody>
      </p:sp>
    </p:spTree>
    <p:extLst>
      <p:ext uri="{BB962C8B-B14F-4D97-AF65-F5344CB8AC3E}">
        <p14:creationId xmlns:p14="http://schemas.microsoft.com/office/powerpoint/2010/main" val="138585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in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383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Function</a:t>
            </a:r>
          </a:p>
          <a:p>
            <a:r>
              <a:rPr lang="en-US" dirty="0" smtClean="0"/>
              <a:t>Same functions as in English</a:t>
            </a:r>
          </a:p>
          <a:p>
            <a:r>
              <a:rPr lang="en-US" dirty="0" smtClean="0"/>
              <a:t>Match the noun in Case, Number, and Gender</a:t>
            </a:r>
            <a:endParaRPr lang="en-US" dirty="0"/>
          </a:p>
          <a:p>
            <a:r>
              <a:rPr lang="en-US" dirty="0" smtClean="0"/>
              <a:t>determined by (1) word order (2) article use (3) context</a:t>
            </a:r>
          </a:p>
          <a:p>
            <a:r>
              <a:rPr lang="en-US" dirty="0" smtClean="0"/>
              <a:t>Ways they work (function):</a:t>
            </a:r>
          </a:p>
          <a:p>
            <a:pPr lvl="1"/>
            <a:r>
              <a:rPr lang="en-US" dirty="0" err="1" smtClean="0"/>
              <a:t>Substantival</a:t>
            </a:r>
            <a:r>
              <a:rPr lang="en-US" dirty="0" smtClean="0"/>
              <a:t> (Act as a Noun)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There is no noun to modify!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[Article] </a:t>
            </a:r>
            <a:r>
              <a:rPr lang="en-US" dirty="0" smtClean="0">
                <a:solidFill>
                  <a:srgbClr val="FFC000"/>
                </a:solidFill>
              </a:rPr>
              <a:t>[Adjective]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0130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in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383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Function</a:t>
            </a:r>
          </a:p>
          <a:p>
            <a:r>
              <a:rPr lang="en-US" dirty="0" smtClean="0"/>
              <a:t>Same functions as in English</a:t>
            </a:r>
          </a:p>
          <a:p>
            <a:r>
              <a:rPr lang="en-US" dirty="0" smtClean="0"/>
              <a:t>Match the noun in Case, Number, and Gender</a:t>
            </a:r>
            <a:endParaRPr lang="en-US" dirty="0"/>
          </a:p>
          <a:p>
            <a:r>
              <a:rPr lang="en-US" dirty="0" smtClean="0"/>
              <a:t>determined by (1) word order (2) article use (3) context</a:t>
            </a:r>
          </a:p>
          <a:p>
            <a:r>
              <a:rPr lang="en-US" dirty="0" smtClean="0"/>
              <a:t>Ways they work (function):</a:t>
            </a:r>
          </a:p>
          <a:p>
            <a:pPr lvl="1"/>
            <a:r>
              <a:rPr lang="en-US" dirty="0" err="1" smtClean="0"/>
              <a:t>Substantival</a:t>
            </a:r>
            <a:r>
              <a:rPr lang="en-US" dirty="0" smtClean="0"/>
              <a:t> (Act as a Noun)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There is no noun to modify!</a:t>
            </a:r>
          </a:p>
          <a:p>
            <a:pPr marL="914400" lvl="2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  </a:t>
            </a:r>
            <a:r>
              <a:rPr lang="el-GR" dirty="0" err="1" smtClean="0">
                <a:solidFill>
                  <a:srgbClr val="FF0000"/>
                </a:solidFill>
              </a:rPr>
              <a:t>ὁ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err="1" smtClean="0">
                <a:solidFill>
                  <a:srgbClr val="FFC000"/>
                </a:solidFill>
              </a:rPr>
              <a:t>ἀγαθος</a:t>
            </a:r>
            <a:endParaRPr lang="en-US" dirty="0" smtClean="0">
              <a:solidFill>
                <a:srgbClr val="FFC000"/>
              </a:solidFill>
            </a:endParaRP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225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in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383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Function</a:t>
            </a:r>
          </a:p>
          <a:p>
            <a:r>
              <a:rPr lang="en-US" dirty="0" smtClean="0"/>
              <a:t>Same functions as in English</a:t>
            </a:r>
          </a:p>
          <a:p>
            <a:r>
              <a:rPr lang="en-US" dirty="0" smtClean="0"/>
              <a:t>Match the noun in Case, Number, and Gender</a:t>
            </a:r>
            <a:endParaRPr lang="en-US" dirty="0"/>
          </a:p>
          <a:p>
            <a:r>
              <a:rPr lang="en-US" dirty="0" smtClean="0"/>
              <a:t>determined by (1) word order (2) article use (3) context</a:t>
            </a:r>
          </a:p>
          <a:p>
            <a:r>
              <a:rPr lang="en-US" dirty="0" smtClean="0"/>
              <a:t>Ways they work (function):</a:t>
            </a:r>
          </a:p>
          <a:p>
            <a:pPr lvl="1"/>
            <a:r>
              <a:rPr lang="en-US" dirty="0" err="1" smtClean="0"/>
              <a:t>Substantival</a:t>
            </a:r>
            <a:r>
              <a:rPr lang="en-US" dirty="0" smtClean="0"/>
              <a:t> (Act as a Noun)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There is no noun to modify!</a:t>
            </a:r>
          </a:p>
          <a:p>
            <a:pPr marL="914400" lvl="2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  </a:t>
            </a:r>
            <a:r>
              <a:rPr lang="el-GR" dirty="0" err="1" smtClean="0">
                <a:solidFill>
                  <a:srgbClr val="FF0000"/>
                </a:solidFill>
              </a:rPr>
              <a:t>ὁ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err="1" smtClean="0">
                <a:solidFill>
                  <a:srgbClr val="FFC000"/>
                </a:solidFill>
              </a:rPr>
              <a:t>ἀγαθος</a:t>
            </a:r>
            <a:endParaRPr lang="en-US" dirty="0" smtClean="0">
              <a:solidFill>
                <a:srgbClr val="FFC000"/>
              </a:solidFill>
            </a:endParaRP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99754" y="4532334"/>
            <a:ext cx="4682646" cy="20062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 smtClean="0">
                <a:solidFill>
                  <a:schemeClr val="bg1"/>
                </a:solidFill>
                <a:effectLst>
                  <a:outerShdw blurRad="12700" dist="50800" dir="2700000" algn="tl" rotWithShape="0">
                    <a:prstClr val="black"/>
                  </a:outerShdw>
                </a:effectLst>
              </a:rPr>
              <a:t>This would be translated: “The good”</a:t>
            </a:r>
          </a:p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u="sng" dirty="0">
              <a:solidFill>
                <a:schemeClr val="bg1"/>
              </a:solidFill>
              <a:effectLst>
                <a:outerShdw blurRad="12700" dist="50800" dir="2700000" algn="tl" rotWithShape="0">
                  <a:prstClr val="black"/>
                </a:outerShdw>
              </a:effectLst>
            </a:endParaRPr>
          </a:p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 smtClean="0">
                <a:solidFill>
                  <a:schemeClr val="bg1"/>
                </a:solidFill>
                <a:effectLst>
                  <a:outerShdw blurRad="12700" dist="50800" dir="2700000" algn="tl" rotWithShape="0">
                    <a:prstClr val="black"/>
                  </a:outerShdw>
                </a:effectLst>
              </a:rPr>
              <a:t>Because it is “</a:t>
            </a:r>
            <a:r>
              <a:rPr lang="en-US" b="1" u="sng" dirty="0" err="1" smtClean="0">
                <a:solidFill>
                  <a:schemeClr val="bg1"/>
                </a:solidFill>
                <a:effectLst>
                  <a:outerShdw blurRad="12700" dist="50800" dir="2700000" algn="tl" rotWithShape="0">
                    <a:prstClr val="black"/>
                  </a:outerShdw>
                </a:effectLst>
              </a:rPr>
              <a:t>substantival</a:t>
            </a:r>
            <a:r>
              <a:rPr lang="en-US" b="1" u="sng" dirty="0" smtClean="0">
                <a:solidFill>
                  <a:schemeClr val="bg1"/>
                </a:solidFill>
                <a:effectLst>
                  <a:outerShdw blurRad="12700" dist="50800" dir="2700000" algn="tl" rotWithShape="0">
                    <a:prstClr val="black"/>
                  </a:outerShdw>
                </a:effectLst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94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in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3838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Function</a:t>
            </a:r>
          </a:p>
          <a:p>
            <a:r>
              <a:rPr lang="en-US" dirty="0" smtClean="0"/>
              <a:t>Same functions as in English</a:t>
            </a:r>
          </a:p>
          <a:p>
            <a:r>
              <a:rPr lang="en-US" dirty="0" smtClean="0"/>
              <a:t>Match the noun in Case, Number, and Gender</a:t>
            </a:r>
            <a:endParaRPr lang="en-US" dirty="0"/>
          </a:p>
          <a:p>
            <a:r>
              <a:rPr lang="en-US" dirty="0" smtClean="0"/>
              <a:t>determined by (1) word order (2) article use (3) context</a:t>
            </a:r>
          </a:p>
          <a:p>
            <a:r>
              <a:rPr lang="en-US" dirty="0" smtClean="0"/>
              <a:t>Ways they work (function):</a:t>
            </a:r>
          </a:p>
          <a:p>
            <a:pPr lvl="1"/>
            <a:r>
              <a:rPr lang="en-US" dirty="0" smtClean="0"/>
              <a:t>Predicate (“Is” Adjective)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The adjective doesn’t have an 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article and isn’t ”trapped”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[Article] </a:t>
            </a:r>
            <a:r>
              <a:rPr lang="en-US" dirty="0" smtClean="0">
                <a:solidFill>
                  <a:srgbClr val="00B050"/>
                </a:solidFill>
              </a:rPr>
              <a:t>[Noun] </a:t>
            </a:r>
            <a:r>
              <a:rPr lang="en-US" dirty="0" smtClean="0">
                <a:solidFill>
                  <a:srgbClr val="FFC000"/>
                </a:solidFill>
              </a:rPr>
              <a:t>[Adjective]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[Adjective] </a:t>
            </a:r>
            <a:r>
              <a:rPr lang="en-US" dirty="0" smtClean="0">
                <a:solidFill>
                  <a:srgbClr val="FF0000"/>
                </a:solidFill>
              </a:rPr>
              <a:t>[Article] </a:t>
            </a:r>
            <a:r>
              <a:rPr lang="en-US" dirty="0" smtClean="0">
                <a:solidFill>
                  <a:srgbClr val="00B050"/>
                </a:solidFill>
              </a:rPr>
              <a:t>[Noun]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760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in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1012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Function</a:t>
            </a:r>
          </a:p>
          <a:p>
            <a:r>
              <a:rPr lang="en-US" dirty="0" smtClean="0"/>
              <a:t>Same functions as in English</a:t>
            </a:r>
          </a:p>
          <a:p>
            <a:r>
              <a:rPr lang="en-US" dirty="0" smtClean="0"/>
              <a:t>Match the noun in Case, Number, and Gender</a:t>
            </a:r>
            <a:endParaRPr lang="en-US" dirty="0"/>
          </a:p>
          <a:p>
            <a:r>
              <a:rPr lang="en-US" dirty="0" smtClean="0"/>
              <a:t>determined by (1) word order (2) article use (3) context</a:t>
            </a:r>
          </a:p>
          <a:p>
            <a:r>
              <a:rPr lang="en-US" dirty="0" smtClean="0"/>
              <a:t>Ways they work (function):</a:t>
            </a:r>
          </a:p>
          <a:p>
            <a:pPr lvl="1"/>
            <a:r>
              <a:rPr lang="en-US" dirty="0" smtClean="0"/>
              <a:t>Predicate (“Is” Adjective)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The adjective doesn’t have an 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article and isn’t ”trapped”</a:t>
            </a:r>
          </a:p>
          <a:p>
            <a:pPr marL="914400" lvl="2" indent="0">
              <a:buNone/>
            </a:pPr>
            <a:r>
              <a:rPr lang="el-GR" dirty="0" err="1" smtClean="0">
                <a:solidFill>
                  <a:srgbClr val="FF0000"/>
                </a:solidFill>
              </a:rPr>
              <a:t>ὁ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err="1" smtClean="0">
                <a:solidFill>
                  <a:srgbClr val="00B050"/>
                </a:solidFill>
              </a:rPr>
              <a:t>ἀνθρωπος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err="1" smtClean="0">
                <a:solidFill>
                  <a:srgbClr val="FFC000"/>
                </a:solidFill>
              </a:rPr>
              <a:t>ἀγαθος</a:t>
            </a:r>
            <a:endParaRPr lang="el-GR" dirty="0" smtClean="0">
              <a:solidFill>
                <a:srgbClr val="FFC000"/>
              </a:solidFill>
            </a:endParaRPr>
          </a:p>
          <a:p>
            <a:pPr marL="914400" lvl="2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[Adjective] </a:t>
            </a:r>
            <a:r>
              <a:rPr lang="en-US" dirty="0" smtClean="0">
                <a:solidFill>
                  <a:srgbClr val="FF0000"/>
                </a:solidFill>
              </a:rPr>
              <a:t>[Article] </a:t>
            </a:r>
            <a:r>
              <a:rPr lang="en-US" dirty="0" smtClean="0">
                <a:solidFill>
                  <a:srgbClr val="00B050"/>
                </a:solidFill>
              </a:rPr>
              <a:t>[Noun]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3588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in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1262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Function</a:t>
            </a:r>
          </a:p>
          <a:p>
            <a:r>
              <a:rPr lang="en-US" dirty="0" smtClean="0"/>
              <a:t>Same functions as in English</a:t>
            </a:r>
          </a:p>
          <a:p>
            <a:r>
              <a:rPr lang="en-US" dirty="0" smtClean="0"/>
              <a:t>Match the noun in Case, Number, and Gender</a:t>
            </a:r>
            <a:endParaRPr lang="en-US" dirty="0"/>
          </a:p>
          <a:p>
            <a:r>
              <a:rPr lang="en-US" dirty="0" smtClean="0"/>
              <a:t>determined by (1) word order (2) article use (3) context</a:t>
            </a:r>
          </a:p>
          <a:p>
            <a:r>
              <a:rPr lang="en-US" dirty="0" smtClean="0"/>
              <a:t>Ways they work (function):</a:t>
            </a:r>
          </a:p>
          <a:p>
            <a:pPr lvl="1"/>
            <a:r>
              <a:rPr lang="en-US" dirty="0" smtClean="0"/>
              <a:t>Predicate (“Is” Adjective)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The adjective doesn’t have an 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article and isn’t ”trapped”</a:t>
            </a:r>
          </a:p>
          <a:p>
            <a:pPr marL="914400" lvl="2" indent="0">
              <a:buNone/>
            </a:pPr>
            <a:r>
              <a:rPr lang="el-GR" dirty="0" err="1" smtClean="0">
                <a:solidFill>
                  <a:srgbClr val="FF0000"/>
                </a:solidFill>
              </a:rPr>
              <a:t>ὁ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err="1" smtClean="0">
                <a:solidFill>
                  <a:srgbClr val="00B050"/>
                </a:solidFill>
              </a:rPr>
              <a:t>ἀνθρωπος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err="1" smtClean="0">
                <a:solidFill>
                  <a:srgbClr val="FFC000"/>
                </a:solidFill>
              </a:rPr>
              <a:t>ἀγαθος</a:t>
            </a:r>
            <a:endParaRPr lang="el-GR" dirty="0" smtClean="0">
              <a:solidFill>
                <a:srgbClr val="FFC000"/>
              </a:solidFill>
            </a:endParaRPr>
          </a:p>
          <a:p>
            <a:pPr marL="914400" lvl="2" indent="0">
              <a:buNone/>
            </a:pPr>
            <a:r>
              <a:rPr lang="el-GR" dirty="0" err="1" smtClean="0">
                <a:solidFill>
                  <a:srgbClr val="FFC000"/>
                </a:solidFill>
              </a:rPr>
              <a:t>ἀγαθος</a:t>
            </a:r>
            <a:r>
              <a:rPr lang="el-GR" dirty="0" smtClean="0"/>
              <a:t> </a:t>
            </a:r>
            <a:r>
              <a:rPr lang="el-GR" dirty="0" err="1" smtClean="0">
                <a:solidFill>
                  <a:srgbClr val="FF0000"/>
                </a:solidFill>
              </a:rPr>
              <a:t>ὁ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err="1" smtClean="0">
                <a:solidFill>
                  <a:srgbClr val="00B050"/>
                </a:solidFill>
              </a:rPr>
              <a:t>ἀνθρωπος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303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Review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Adjectives in English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Adjectives in Greek</a:t>
            </a:r>
          </a:p>
          <a:p>
            <a:pPr marL="971550" lvl="1" indent="-571500">
              <a:buFont typeface="+mj-lt"/>
              <a:buAutoNum type="alphaLcParenR"/>
            </a:pPr>
            <a:r>
              <a:rPr lang="en-US" dirty="0" smtClean="0"/>
              <a:t>Form</a:t>
            </a:r>
          </a:p>
          <a:p>
            <a:pPr marL="971550" lvl="1" indent="-571500">
              <a:buFont typeface="+mj-lt"/>
              <a:buAutoNum type="alphaLcParenR"/>
            </a:pPr>
            <a:r>
              <a:rPr lang="en-US" dirty="0" smtClean="0"/>
              <a:t>Functions and Translation</a:t>
            </a:r>
          </a:p>
        </p:txBody>
      </p:sp>
    </p:spTree>
    <p:extLst>
      <p:ext uri="{BB962C8B-B14F-4D97-AF65-F5344CB8AC3E}">
        <p14:creationId xmlns:p14="http://schemas.microsoft.com/office/powerpoint/2010/main" val="8107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in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1262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Function</a:t>
            </a:r>
          </a:p>
          <a:p>
            <a:r>
              <a:rPr lang="en-US" dirty="0" smtClean="0"/>
              <a:t>Same functions as in English</a:t>
            </a:r>
          </a:p>
          <a:p>
            <a:r>
              <a:rPr lang="en-US" dirty="0" smtClean="0"/>
              <a:t>Match the noun in Case, Number, and Gender</a:t>
            </a:r>
            <a:endParaRPr lang="en-US" dirty="0"/>
          </a:p>
          <a:p>
            <a:r>
              <a:rPr lang="en-US" dirty="0" smtClean="0"/>
              <a:t>determined by (1) word order (2) article use (3) context</a:t>
            </a:r>
          </a:p>
          <a:p>
            <a:r>
              <a:rPr lang="en-US" dirty="0" smtClean="0"/>
              <a:t>Ways they work (function):</a:t>
            </a:r>
          </a:p>
          <a:p>
            <a:pPr lvl="1"/>
            <a:r>
              <a:rPr lang="en-US" dirty="0" smtClean="0"/>
              <a:t>Predicate (“Is” Adjective)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The adjective doesn’t have an 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article and isn’t ”trapped”</a:t>
            </a:r>
          </a:p>
          <a:p>
            <a:pPr marL="914400" lvl="2" indent="0">
              <a:buNone/>
            </a:pPr>
            <a:r>
              <a:rPr lang="el-GR" dirty="0" err="1" smtClean="0">
                <a:solidFill>
                  <a:srgbClr val="FF0000"/>
                </a:solidFill>
              </a:rPr>
              <a:t>ὁ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err="1" smtClean="0">
                <a:solidFill>
                  <a:srgbClr val="00B050"/>
                </a:solidFill>
              </a:rPr>
              <a:t>ἀνθρωπος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err="1" smtClean="0">
                <a:solidFill>
                  <a:srgbClr val="FFC000"/>
                </a:solidFill>
              </a:rPr>
              <a:t>ἀγαθος</a:t>
            </a:r>
            <a:endParaRPr lang="el-GR" dirty="0" smtClean="0">
              <a:solidFill>
                <a:srgbClr val="FFC000"/>
              </a:solidFill>
            </a:endParaRPr>
          </a:p>
          <a:p>
            <a:pPr marL="914400" lvl="2" indent="0">
              <a:buNone/>
            </a:pPr>
            <a:r>
              <a:rPr lang="el-GR" dirty="0" err="1" smtClean="0">
                <a:solidFill>
                  <a:srgbClr val="FFC000"/>
                </a:solidFill>
              </a:rPr>
              <a:t>ἀγαθος</a:t>
            </a:r>
            <a:r>
              <a:rPr lang="el-GR" dirty="0" smtClean="0"/>
              <a:t> </a:t>
            </a:r>
            <a:r>
              <a:rPr lang="el-GR" dirty="0" err="1" smtClean="0">
                <a:solidFill>
                  <a:srgbClr val="FF0000"/>
                </a:solidFill>
              </a:rPr>
              <a:t>ὁ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 err="1" smtClean="0">
                <a:solidFill>
                  <a:srgbClr val="00B050"/>
                </a:solidFill>
              </a:rPr>
              <a:t>ἀνθρωπος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899754" y="4532334"/>
            <a:ext cx="4682646" cy="20062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 smtClean="0">
                <a:solidFill>
                  <a:schemeClr val="bg1"/>
                </a:solidFill>
                <a:effectLst>
                  <a:outerShdw blurRad="12700" dist="50800" dir="2700000" algn="tl" rotWithShape="0">
                    <a:prstClr val="black"/>
                  </a:outerShdw>
                </a:effectLst>
              </a:rPr>
              <a:t>These would both be translated “The man is good.”</a:t>
            </a:r>
          </a:p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u="sng" dirty="0">
              <a:solidFill>
                <a:schemeClr val="bg1"/>
              </a:solidFill>
              <a:effectLst>
                <a:outerShdw blurRad="12700" dist="50800" dir="2700000" algn="tl" rotWithShape="0">
                  <a:prstClr val="black"/>
                </a:outerShdw>
              </a:effectLst>
            </a:endParaRPr>
          </a:p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 smtClean="0">
                <a:solidFill>
                  <a:schemeClr val="bg1"/>
                </a:solidFill>
                <a:effectLst>
                  <a:outerShdw blurRad="12700" dist="50800" dir="2700000" algn="tl" rotWithShape="0">
                    <a:prstClr val="black"/>
                  </a:outerShdw>
                </a:effectLst>
              </a:rPr>
              <a:t>Because they are in the “predicate”</a:t>
            </a:r>
          </a:p>
        </p:txBody>
      </p:sp>
    </p:spTree>
    <p:extLst>
      <p:ext uri="{BB962C8B-B14F-4D97-AF65-F5344CB8AC3E}">
        <p14:creationId xmlns:p14="http://schemas.microsoft.com/office/powerpoint/2010/main" val="134778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Read Chapter 9</a:t>
            </a:r>
          </a:p>
          <a:p>
            <a:r>
              <a:rPr lang="en-US" dirty="0" smtClean="0"/>
              <a:t>***Typo in syllabus. Should read “Full paradigm </a:t>
            </a:r>
            <a:r>
              <a:rPr lang="en-US" u="sng" dirty="0" smtClean="0"/>
              <a:t>adjective</a:t>
            </a:r>
            <a:r>
              <a:rPr lang="en-US" dirty="0" smtClean="0"/>
              <a:t> endings,” instead of “verb endings”</a:t>
            </a:r>
          </a:p>
          <a:p>
            <a:r>
              <a:rPr lang="en-US" dirty="0" smtClean="0"/>
              <a:t>Memorize vocab on pages 70-71</a:t>
            </a:r>
          </a:p>
          <a:p>
            <a:r>
              <a:rPr lang="en-US" dirty="0" smtClean="0"/>
              <a:t>Exercise #9 and Review #2 </a:t>
            </a:r>
          </a:p>
        </p:txBody>
      </p:sp>
    </p:spTree>
    <p:extLst>
      <p:ext uri="{BB962C8B-B14F-4D97-AF65-F5344CB8AC3E}">
        <p14:creationId xmlns:p14="http://schemas.microsoft.com/office/powerpoint/2010/main" val="137788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10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1265074" cy="4525963"/>
          </a:xfrm>
        </p:spPr>
        <p:txBody>
          <a:bodyPr>
            <a:normAutofit/>
          </a:bodyPr>
          <a:lstStyle/>
          <a:p>
            <a:r>
              <a:rPr lang="en-US" smtClean="0"/>
              <a:t>Preposition m</a:t>
            </a:r>
            <a:r>
              <a:rPr lang="en-US" smtClean="0"/>
              <a:t>eaning </a:t>
            </a:r>
            <a:r>
              <a:rPr lang="en-US" dirty="0" smtClean="0"/>
              <a:t>changes based on the object case.</a:t>
            </a:r>
          </a:p>
          <a:p>
            <a:r>
              <a:rPr lang="en-US" dirty="0" smtClean="0"/>
              <a:t>The “translation word” drops out of Gen. and Dat. </a:t>
            </a:r>
            <a:endParaRPr lang="en-US" dirty="0"/>
          </a:p>
          <a:p>
            <a:r>
              <a:rPr lang="en-US" dirty="0"/>
              <a:t>E.g. </a:t>
            </a:r>
            <a:r>
              <a:rPr lang="el-GR" dirty="0" err="1"/>
              <a:t>ὁ</a:t>
            </a:r>
            <a:r>
              <a:rPr lang="el-GR" dirty="0"/>
              <a:t> </a:t>
            </a:r>
            <a:r>
              <a:rPr lang="el-GR" dirty="0" err="1"/>
              <a:t>λογος</a:t>
            </a:r>
            <a:r>
              <a:rPr lang="el-GR" dirty="0"/>
              <a:t> </a:t>
            </a:r>
            <a:r>
              <a:rPr lang="el-GR" dirty="0">
                <a:solidFill>
                  <a:srgbClr val="00B050"/>
                </a:solidFill>
              </a:rPr>
              <a:t>του </a:t>
            </a:r>
            <a:r>
              <a:rPr lang="el-GR" dirty="0" err="1">
                <a:solidFill>
                  <a:srgbClr val="00B050"/>
                </a:solidFill>
              </a:rPr>
              <a:t>θεου</a:t>
            </a:r>
            <a:r>
              <a:rPr lang="el-GR" dirty="0"/>
              <a:t>. </a:t>
            </a:r>
            <a:r>
              <a:rPr lang="en-US" dirty="0"/>
              <a:t>= The word of God. OR God’s word.</a:t>
            </a:r>
          </a:p>
          <a:p>
            <a:pPr marL="0" indent="0">
              <a:buNone/>
            </a:pPr>
            <a:r>
              <a:rPr lang="en-US" dirty="0"/>
              <a:t>		  </a:t>
            </a:r>
            <a:r>
              <a:rPr lang="el-GR" dirty="0" err="1"/>
              <a:t>ὁ</a:t>
            </a:r>
            <a:r>
              <a:rPr lang="el-GR" dirty="0"/>
              <a:t> </a:t>
            </a:r>
            <a:r>
              <a:rPr lang="el-GR" dirty="0" err="1"/>
              <a:t>λογος</a:t>
            </a:r>
            <a:r>
              <a:rPr lang="el-GR" dirty="0"/>
              <a:t> </a:t>
            </a:r>
            <a:r>
              <a:rPr lang="el-GR" dirty="0" err="1">
                <a:solidFill>
                  <a:srgbClr val="FF0000"/>
                </a:solidFill>
              </a:rPr>
              <a:t>ἀπο</a:t>
            </a:r>
            <a:r>
              <a:rPr lang="el-GR" dirty="0"/>
              <a:t> </a:t>
            </a:r>
            <a:r>
              <a:rPr lang="el-GR" dirty="0" err="1">
                <a:solidFill>
                  <a:srgbClr val="00B050"/>
                </a:solidFill>
              </a:rPr>
              <a:t>θεου</a:t>
            </a:r>
            <a:r>
              <a:rPr lang="el-GR" dirty="0"/>
              <a:t>.</a:t>
            </a:r>
            <a:r>
              <a:rPr lang="en-US" dirty="0"/>
              <a:t> = The word from God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Translate the entire prepositional phrase as a chunk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96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997907" y="2037088"/>
          <a:ext cx="4357161" cy="3328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387"/>
                <a:gridCol w="1452387"/>
                <a:gridCol w="1452387"/>
              </a:tblGrid>
              <a:tr h="832112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Singular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Plural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5B3D7"/>
                    </a:solidFill>
                  </a:tcPr>
                </a:tc>
              </a:tr>
              <a:tr h="832112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1</a:t>
                      </a:r>
                      <a:r>
                        <a:rPr lang="en-US" b="1" baseline="30000" dirty="0" err="1" smtClean="0"/>
                        <a:t>st</a:t>
                      </a:r>
                      <a:r>
                        <a:rPr lang="en-US" b="1" baseline="0" dirty="0" smtClean="0"/>
                        <a:t> Person 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/>
                        <a:t>εἰμί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/>
                        <a:t>ἐσμέν</a:t>
                      </a:r>
                      <a:endParaRPr lang="en-US" sz="3200" dirty="0"/>
                    </a:p>
                  </a:txBody>
                  <a:tcPr anchor="ctr"/>
                </a:tc>
              </a:tr>
              <a:tr h="8321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r>
                        <a:rPr lang="en-US" b="1" baseline="30000" dirty="0" smtClean="0"/>
                        <a:t>nd</a:t>
                      </a:r>
                      <a:r>
                        <a:rPr lang="en-US" b="1" dirty="0" smtClean="0"/>
                        <a:t> Person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/>
                        <a:t>εἶ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/>
                        <a:t>ἐστέ</a:t>
                      </a:r>
                      <a:endParaRPr lang="en-US" sz="3200" dirty="0"/>
                    </a:p>
                  </a:txBody>
                  <a:tcPr anchor="ctr"/>
                </a:tc>
              </a:tr>
              <a:tr h="8321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r>
                        <a:rPr lang="en-US" b="1" baseline="30000" dirty="0" smtClean="0"/>
                        <a:t>rd</a:t>
                      </a:r>
                      <a:r>
                        <a:rPr lang="en-US" b="1" dirty="0" smtClean="0"/>
                        <a:t> Person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/>
                        <a:t>ἐστίν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/>
                        <a:t>εἰσίν</a:t>
                      </a:r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/>
          </p:nvPr>
        </p:nvGraphicFramePr>
        <p:xfrm>
          <a:off x="5887234" y="2037088"/>
          <a:ext cx="5285982" cy="3328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317"/>
                <a:gridCol w="2294485"/>
                <a:gridCol w="1748180"/>
              </a:tblGrid>
              <a:tr h="832112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Singular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Plural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5B3D7"/>
                    </a:solidFill>
                  </a:tcPr>
                </a:tc>
              </a:tr>
              <a:tr h="832112">
                <a:tc>
                  <a:txBody>
                    <a:bodyPr/>
                    <a:lstStyle/>
                    <a:p>
                      <a:pPr algn="ctr"/>
                      <a:r>
                        <a:rPr lang="el-GR" b="1" dirty="0" smtClean="0"/>
                        <a:t>1</a:t>
                      </a:r>
                      <a:r>
                        <a:rPr lang="en-US" b="1" baseline="30000" dirty="0" err="1" smtClean="0"/>
                        <a:t>st</a:t>
                      </a:r>
                      <a:r>
                        <a:rPr lang="en-US" b="1" baseline="0" dirty="0" smtClean="0"/>
                        <a:t> Person 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I am</a:t>
                      </a:r>
                      <a:endParaRPr lang="el-GR" sz="3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We are</a:t>
                      </a:r>
                      <a:endParaRPr lang="en-US" sz="3200" dirty="0"/>
                    </a:p>
                  </a:txBody>
                  <a:tcPr anchor="ctr"/>
                </a:tc>
              </a:tr>
              <a:tr h="8321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r>
                        <a:rPr lang="en-US" b="1" baseline="30000" dirty="0" smtClean="0"/>
                        <a:t>nd</a:t>
                      </a:r>
                      <a:r>
                        <a:rPr lang="en-US" b="1" dirty="0" smtClean="0"/>
                        <a:t> Person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You are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Y’all</a:t>
                      </a:r>
                      <a:r>
                        <a:rPr lang="en-US" sz="3200" baseline="0" dirty="0" smtClean="0"/>
                        <a:t> are</a:t>
                      </a:r>
                      <a:endParaRPr lang="en-US" sz="3200" dirty="0"/>
                    </a:p>
                  </a:txBody>
                  <a:tcPr anchor="ctr"/>
                </a:tc>
              </a:tr>
              <a:tr h="8321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r>
                        <a:rPr lang="en-US" b="1" baseline="30000" dirty="0" smtClean="0"/>
                        <a:t>rd</a:t>
                      </a:r>
                      <a:r>
                        <a:rPr lang="en-US" b="1" dirty="0" smtClean="0"/>
                        <a:t> Person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He/she/it is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They are</a:t>
                      </a:r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48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hlinkClick r:id="rId2" invalidUrl="file://localhost\Users\stephencurto\Dropbox\Teaching Greek!\Exercise Review ppts\Exeercise 8.pptx" action="ppaction://hlinkpres?slideindex=1&amp;slidetitle="/>
              </a:rPr>
              <a:t>Homework – Exercise #8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0816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in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5113750"/>
          </a:xfrm>
        </p:spPr>
        <p:txBody>
          <a:bodyPr/>
          <a:lstStyle/>
          <a:p>
            <a:r>
              <a:rPr lang="en-US" dirty="0" smtClean="0"/>
              <a:t>Adjectives: words that modify nouns (or pronouns).</a:t>
            </a:r>
          </a:p>
          <a:p>
            <a:r>
              <a:rPr lang="en-US" dirty="0" smtClean="0"/>
              <a:t>Ways they work (function): </a:t>
            </a:r>
          </a:p>
          <a:p>
            <a:pPr lvl="1"/>
            <a:r>
              <a:rPr lang="en-US" dirty="0" smtClean="0"/>
              <a:t>Attributive (Describe or Qualify)</a:t>
            </a:r>
          </a:p>
          <a:p>
            <a:pPr lvl="2"/>
            <a:r>
              <a:rPr lang="en-US" dirty="0" smtClean="0"/>
              <a:t>e.g. “The </a:t>
            </a:r>
            <a:r>
              <a:rPr lang="en-US" u="sng" dirty="0" smtClean="0"/>
              <a:t>black</a:t>
            </a:r>
            <a:r>
              <a:rPr lang="en-US" dirty="0" smtClean="0"/>
              <a:t> bag.”    “She learned </a:t>
            </a:r>
            <a:r>
              <a:rPr lang="en-US" u="sng" dirty="0" smtClean="0"/>
              <a:t>modern</a:t>
            </a:r>
            <a:r>
              <a:rPr lang="en-US" dirty="0" smtClean="0"/>
              <a:t> Greek.”   “The </a:t>
            </a:r>
            <a:r>
              <a:rPr lang="en-US" u="sng" dirty="0" smtClean="0"/>
              <a:t>good</a:t>
            </a:r>
            <a:r>
              <a:rPr lang="en-US" dirty="0" smtClean="0"/>
              <a:t> man.”</a:t>
            </a:r>
          </a:p>
          <a:p>
            <a:pPr lvl="1"/>
            <a:r>
              <a:rPr lang="en-US" dirty="0" err="1" smtClean="0"/>
              <a:t>Substantival</a:t>
            </a:r>
            <a:r>
              <a:rPr lang="en-US" dirty="0" smtClean="0"/>
              <a:t> (Act as a Noun)</a:t>
            </a:r>
          </a:p>
          <a:p>
            <a:pPr lvl="2"/>
            <a:r>
              <a:rPr lang="en-US" dirty="0" smtClean="0"/>
              <a:t>e.g. “The </a:t>
            </a:r>
            <a:r>
              <a:rPr lang="en-US" u="sng" dirty="0" smtClean="0"/>
              <a:t>good</a:t>
            </a:r>
            <a:r>
              <a:rPr lang="en-US" dirty="0" smtClean="0"/>
              <a:t>, the </a:t>
            </a:r>
            <a:r>
              <a:rPr lang="en-US" u="sng" dirty="0" smtClean="0"/>
              <a:t>bad</a:t>
            </a:r>
            <a:r>
              <a:rPr lang="en-US" dirty="0" smtClean="0"/>
              <a:t>, the </a:t>
            </a:r>
            <a:r>
              <a:rPr lang="en-US" u="sng" dirty="0" smtClean="0"/>
              <a:t>ugly</a:t>
            </a:r>
            <a:r>
              <a:rPr lang="en-US" dirty="0" smtClean="0"/>
              <a:t>.”    “Out with the </a:t>
            </a:r>
            <a:r>
              <a:rPr lang="en-US" u="sng" dirty="0" smtClean="0"/>
              <a:t>old</a:t>
            </a:r>
            <a:r>
              <a:rPr lang="en-US" dirty="0"/>
              <a:t> </a:t>
            </a:r>
            <a:r>
              <a:rPr lang="en-US" dirty="0" smtClean="0"/>
              <a:t>in with the </a:t>
            </a:r>
            <a:r>
              <a:rPr lang="en-US" u="sng" dirty="0" smtClean="0"/>
              <a:t>new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Predicate (“Is” Adjectives)</a:t>
            </a:r>
          </a:p>
          <a:p>
            <a:pPr lvl="2"/>
            <a:r>
              <a:rPr lang="en-US" dirty="0" smtClean="0"/>
              <a:t>e.g. “God is </a:t>
            </a:r>
            <a:r>
              <a:rPr lang="en-US" u="sng" dirty="0" smtClean="0"/>
              <a:t>good.</a:t>
            </a:r>
            <a:r>
              <a:rPr lang="en-US" dirty="0" smtClean="0"/>
              <a:t>”    “I’m </a:t>
            </a:r>
            <a:r>
              <a:rPr lang="en-US" u="sng" dirty="0" smtClean="0"/>
              <a:t>blue</a:t>
            </a:r>
            <a:r>
              <a:rPr lang="en-US" dirty="0" smtClean="0"/>
              <a:t>.”    “He was </a:t>
            </a:r>
            <a:r>
              <a:rPr lang="en-US" u="sng" dirty="0" smtClean="0"/>
              <a:t>stupid</a:t>
            </a:r>
            <a:r>
              <a:rPr lang="en-US" dirty="0" smtClean="0"/>
              <a:t>, but now he’s </a:t>
            </a:r>
            <a:r>
              <a:rPr lang="en-US" u="sng" dirty="0" smtClean="0"/>
              <a:t>smart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Determined by (1) word order (2) article use (3) context </a:t>
            </a:r>
          </a:p>
        </p:txBody>
      </p:sp>
    </p:spTree>
    <p:extLst>
      <p:ext uri="{BB962C8B-B14F-4D97-AF65-F5344CB8AC3E}">
        <p14:creationId xmlns:p14="http://schemas.microsoft.com/office/powerpoint/2010/main" val="42430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in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Form</a:t>
            </a:r>
          </a:p>
          <a:p>
            <a:r>
              <a:rPr lang="en-US" dirty="0" smtClean="0"/>
              <a:t>You already know most adjective endings, they match the noun and article endings. </a:t>
            </a:r>
          </a:p>
          <a:p>
            <a:r>
              <a:rPr lang="en-US" dirty="0" smtClean="0"/>
              <a:t>An</a:t>
            </a:r>
            <a:r>
              <a:rPr lang="en-US" dirty="0" smtClean="0"/>
              <a:t> </a:t>
            </a:r>
            <a:r>
              <a:rPr lang="en-US" dirty="0" smtClean="0"/>
              <a:t>adjective must be able to match case, number, and gender with any </a:t>
            </a:r>
            <a:r>
              <a:rPr lang="en-US" dirty="0" smtClean="0"/>
              <a:t>noun it modifies. </a:t>
            </a:r>
          </a:p>
          <a:p>
            <a:r>
              <a:rPr lang="en-US" dirty="0" smtClean="0"/>
              <a:t>Therefore</a:t>
            </a:r>
            <a:r>
              <a:rPr lang="is-I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81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in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2"/>
            <a:ext cx="1519825" cy="742166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Form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708437"/>
              </p:ext>
            </p:extLst>
          </p:nvPr>
        </p:nvGraphicFramePr>
        <p:xfrm>
          <a:off x="2536264" y="1600202"/>
          <a:ext cx="7119472" cy="433113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779868"/>
                <a:gridCol w="1779868"/>
                <a:gridCol w="1779868"/>
                <a:gridCol w="1779868"/>
              </a:tblGrid>
              <a:tr h="376354"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Masculine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Feminine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Neuter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  <a:latin typeface="Times New Roman"/>
                          <a:cs typeface="Times New Roman"/>
                        </a:rPr>
                        <a:t>Nom Sing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ἀγαθός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ἀγαθή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ἀγαθόν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Gen Sing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ἀγαθοῦ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ἀγαθῆς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ἀγαθοῦ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Dat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Sing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ἀγαθῷ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ἀγαθῇ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ἀγαθῷ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Sing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ἀγαθόν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ἀγαθήν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ἀγαθόν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Declension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Nom </a:t>
                      </a:r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Plur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ἀγαθοί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ἀγαθαί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ἀγαθά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Gen </a:t>
                      </a:r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Plur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ἀγαθῶν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ἀγαθῶν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ἀγαθῶν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Dat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Plur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ἀγαθοῖς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ἀγαθαῖς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ἀγαθοῖς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</a:tr>
              <a:tr h="3763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Acc</a:t>
                      </a:r>
                      <a:r>
                        <a:rPr lang="en-US" sz="2800" u="none" strike="noStrike" dirty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en-US" sz="2800" u="none" strike="noStrike" dirty="0" err="1">
                          <a:effectLst/>
                          <a:latin typeface="Times New Roman"/>
                          <a:cs typeface="Times New Roman"/>
                        </a:rPr>
                        <a:t>Plur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ἀγαθούς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ἀγαθάς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ntiumAlt" charset="0"/>
                          <a:ea typeface="GentiumAlt" charset="0"/>
                          <a:cs typeface="GentiumAlt" charset="0"/>
                        </a:rPr>
                        <a:t>ἀγαθά</a:t>
                      </a:r>
                      <a:endParaRPr lang="el-GR" sz="2800" b="0" i="0" u="none" strike="noStrike" dirty="0">
                        <a:solidFill>
                          <a:srgbClr val="000000"/>
                        </a:solidFill>
                        <a:effectLst/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19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Adjectives in Greek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383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Function</a:t>
            </a:r>
          </a:p>
          <a:p>
            <a:r>
              <a:rPr lang="en-US" dirty="0" smtClean="0"/>
              <a:t>Same functions as in English</a:t>
            </a:r>
          </a:p>
          <a:p>
            <a:r>
              <a:rPr lang="en-US" dirty="0" smtClean="0"/>
              <a:t>Match the noun in Case, Number, and Gender</a:t>
            </a:r>
            <a:endParaRPr lang="en-US" dirty="0"/>
          </a:p>
          <a:p>
            <a:r>
              <a:rPr lang="en-US" dirty="0" smtClean="0"/>
              <a:t>determined by (1) word order (2) article use (3) context</a:t>
            </a:r>
          </a:p>
          <a:p>
            <a:r>
              <a:rPr lang="en-US" dirty="0" smtClean="0"/>
              <a:t>Ways they work (function):</a:t>
            </a:r>
          </a:p>
          <a:p>
            <a:pPr lvl="1"/>
            <a:r>
              <a:rPr lang="en-US" dirty="0" smtClean="0"/>
              <a:t>Attributive (Describe or Qualify)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[Article] </a:t>
            </a:r>
            <a:r>
              <a:rPr lang="en-US" dirty="0" smtClean="0">
                <a:solidFill>
                  <a:srgbClr val="FFC000"/>
                </a:solidFill>
              </a:rPr>
              <a:t>[Adjective] </a:t>
            </a:r>
            <a:r>
              <a:rPr lang="en-US" dirty="0" smtClean="0">
                <a:solidFill>
                  <a:srgbClr val="00B050"/>
                </a:solidFill>
              </a:rPr>
              <a:t>[Noun]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[Article] </a:t>
            </a:r>
            <a:r>
              <a:rPr lang="en-US" dirty="0" smtClean="0">
                <a:solidFill>
                  <a:srgbClr val="FFC000"/>
                </a:solidFill>
              </a:rPr>
              <a:t>[Adjective] </a:t>
            </a:r>
            <a:r>
              <a:rPr lang="en-US" dirty="0" smtClean="0">
                <a:solidFill>
                  <a:srgbClr val="FF0000"/>
                </a:solidFill>
              </a:rPr>
              <a:t>[Article] </a:t>
            </a:r>
            <a:r>
              <a:rPr lang="en-US" dirty="0" smtClean="0">
                <a:solidFill>
                  <a:srgbClr val="00B050"/>
                </a:solidFill>
              </a:rPr>
              <a:t>[Noun]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[Article] </a:t>
            </a:r>
            <a:r>
              <a:rPr lang="en-US" dirty="0" smtClean="0">
                <a:solidFill>
                  <a:srgbClr val="00B050"/>
                </a:solidFill>
              </a:rPr>
              <a:t>[Noun] </a:t>
            </a:r>
            <a:r>
              <a:rPr lang="en-US" dirty="0" smtClean="0">
                <a:solidFill>
                  <a:srgbClr val="FF0000"/>
                </a:solidFill>
              </a:rPr>
              <a:t>[Article] </a:t>
            </a:r>
            <a:r>
              <a:rPr lang="en-US" dirty="0" smtClean="0">
                <a:solidFill>
                  <a:srgbClr val="FFC000"/>
                </a:solidFill>
              </a:rPr>
              <a:t>[Adjective]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84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 on blue (riggins)">
  <a:themeElements>
    <a:clrScheme name="Custom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27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 on blue (riggins)</Template>
  <TotalTime>150</TotalTime>
  <Words>1197</Words>
  <Application>Microsoft Macintosh PowerPoint</Application>
  <PresentationFormat>Widescreen</PresentationFormat>
  <Paragraphs>235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 Black</vt:lpstr>
      <vt:lpstr>Calibri</vt:lpstr>
      <vt:lpstr>GentiumAlt</vt:lpstr>
      <vt:lpstr>Times New Roman</vt:lpstr>
      <vt:lpstr>Arial</vt:lpstr>
      <vt:lpstr>White on blue (riggins)</vt:lpstr>
      <vt:lpstr>Adjectives</vt:lpstr>
      <vt:lpstr>Outline</vt:lpstr>
      <vt:lpstr>Review</vt:lpstr>
      <vt:lpstr>Review</vt:lpstr>
      <vt:lpstr>Review</vt:lpstr>
      <vt:lpstr>Adjectives in English</vt:lpstr>
      <vt:lpstr>Adjectives in Greek</vt:lpstr>
      <vt:lpstr>Adjectives in Greek</vt:lpstr>
      <vt:lpstr>Adjectives in Greek</vt:lpstr>
      <vt:lpstr>Adjectives in Greek</vt:lpstr>
      <vt:lpstr>Adjectives in Greek</vt:lpstr>
      <vt:lpstr>Adjectives in Greek</vt:lpstr>
      <vt:lpstr>Adjectives in Greek</vt:lpstr>
      <vt:lpstr>Adjectives in Greek</vt:lpstr>
      <vt:lpstr>Adjectives in Greek</vt:lpstr>
      <vt:lpstr>Adjectives in Greek</vt:lpstr>
      <vt:lpstr>Adjectives in Greek</vt:lpstr>
      <vt:lpstr>Adjectives in Greek</vt:lpstr>
      <vt:lpstr>Adjectives in Greek</vt:lpstr>
      <vt:lpstr>Adjectives in Greek</vt:lpstr>
      <vt:lpstr>Homework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</dc:title>
  <dc:creator>meeeeeeewith7es@gmail.com</dc:creator>
  <cp:lastModifiedBy>meeeeeeewith7es@gmail.com</cp:lastModifiedBy>
  <cp:revision>11</cp:revision>
  <dcterms:created xsi:type="dcterms:W3CDTF">2016-09-29T13:08:12Z</dcterms:created>
  <dcterms:modified xsi:type="dcterms:W3CDTF">2016-10-02T02:19:21Z</dcterms:modified>
</cp:coreProperties>
</file>