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5" r:id="rId4"/>
    <p:sldId id="266" r:id="rId5"/>
    <p:sldId id="267" r:id="rId6"/>
    <p:sldId id="263" r:id="rId7"/>
    <p:sldId id="262" r:id="rId8"/>
    <p:sldId id="264" r:id="rId9"/>
    <p:sldId id="260" r:id="rId10"/>
    <p:sldId id="261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/>
    <p:restoredTop sz="94701"/>
  </p:normalViewPr>
  <p:slideViewPr>
    <p:cSldViewPr snapToGrid="0" snapToObjects="1">
      <p:cViewPr varScale="1">
        <p:scale>
          <a:sx n="100" d="100"/>
          <a:sy n="100" d="100"/>
        </p:scale>
        <p:origin x="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D1F8A-B792-324D-A2B9-961C9C8CD72D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8B239-C2D2-9B43-92BB-6F0E63511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A609-CD4F-6F4F-8BDE-645B766EF083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FFB-EB4F-234D-85AF-3D4E483BF2E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A609-CD4F-6F4F-8BDE-645B766EF083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FFB-EB4F-234D-85AF-3D4E483BF2E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A609-CD4F-6F4F-8BDE-645B766EF083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FFB-EB4F-234D-85AF-3D4E483BF2E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A609-CD4F-6F4F-8BDE-645B766EF083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FFB-EB4F-234D-85AF-3D4E483BF2E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A609-CD4F-6F4F-8BDE-645B766EF083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FFB-EB4F-234D-85AF-3D4E483BF2E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A609-CD4F-6F4F-8BDE-645B766EF083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FFB-EB4F-234D-85AF-3D4E483BF2E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A609-CD4F-6F4F-8BDE-645B766EF083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FFB-EB4F-234D-85AF-3D4E483BF2E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A609-CD4F-6F4F-8BDE-645B766EF083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FFB-EB4F-234D-85AF-3D4E483BF2E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A609-CD4F-6F4F-8BDE-645B766EF083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FFB-EB4F-234D-85AF-3D4E483BF2E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A609-CD4F-6F4F-8BDE-645B766EF083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FFB-EB4F-234D-85AF-3D4E483BF2E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A609-CD4F-6F4F-8BDE-645B766EF083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26FFB-EB4F-234D-85AF-3D4E483BF2E4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CA609-CD4F-6F4F-8BDE-645B766EF083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26FFB-EB4F-234D-85AF-3D4E483BF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stephencurto/Dropbox/Teaching%20Greek!/Exercise%20Review%20ppts/Exercise%2016%20(Track%202)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Contract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Greek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96400" y="6226748"/>
            <a:ext cx="1371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By Stephen Curto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For Intro to Greek</a:t>
            </a:r>
          </a:p>
          <a:p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Oct 23, 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2016</a:t>
            </a:r>
          </a:p>
        </p:txBody>
      </p:sp>
      <p:pic>
        <p:nvPicPr>
          <p:cNvPr id="5" name="Picture 4" descr="log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622" y="6297303"/>
            <a:ext cx="479778" cy="47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285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Verbs 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125200" cy="4525963"/>
          </a:xfrm>
        </p:spPr>
        <p:txBody>
          <a:bodyPr/>
          <a:lstStyle/>
          <a:p>
            <a:r>
              <a:rPr lang="en-US" dirty="0" smtClean="0"/>
              <a:t>Some verbs have stems that end in vowels</a:t>
            </a:r>
          </a:p>
          <a:p>
            <a:r>
              <a:rPr lang="en-US" dirty="0" smtClean="0"/>
              <a:t>In these cases, a contraction often takes place</a:t>
            </a:r>
          </a:p>
          <a:p>
            <a:r>
              <a:rPr lang="en-US" dirty="0" smtClean="0"/>
              <a:t>contraction: two verbs that don’t sit well next to each other, changing into another verb or diphthong to compensate. </a:t>
            </a:r>
          </a:p>
          <a:p>
            <a:r>
              <a:rPr lang="en-US" dirty="0" smtClean="0"/>
              <a:t>A contraction is usually easily recognized if you know your vocab.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85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672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ου </a:t>
            </a:r>
            <a:r>
              <a:rPr lang="en-US" dirty="0" smtClean="0"/>
              <a:t>is formed from </a:t>
            </a:r>
            <a:r>
              <a:rPr lang="el-GR" dirty="0" err="1" smtClean="0"/>
              <a:t>εο</a:t>
            </a:r>
            <a:r>
              <a:rPr lang="el-GR" dirty="0" smtClean="0"/>
              <a:t>, </a:t>
            </a:r>
            <a:r>
              <a:rPr lang="el-GR" dirty="0" err="1" smtClean="0"/>
              <a:t>οε</a:t>
            </a:r>
            <a:r>
              <a:rPr lang="el-GR" dirty="0" smtClean="0"/>
              <a:t>, </a:t>
            </a:r>
            <a:r>
              <a:rPr lang="en-US" dirty="0" smtClean="0"/>
              <a:t>and </a:t>
            </a:r>
            <a:r>
              <a:rPr lang="el-GR" dirty="0" err="1" smtClean="0"/>
              <a:t>οο</a:t>
            </a:r>
            <a:r>
              <a:rPr lang="el-GR" dirty="0" smtClean="0"/>
              <a:t>. </a:t>
            </a:r>
            <a:endParaRPr lang="en-US" dirty="0" smtClean="0"/>
          </a:p>
          <a:p>
            <a:pPr marL="914400" lvl="1" indent="-514350"/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ποιοῦμεν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    </a:t>
            </a:r>
            <a:r>
              <a:rPr lang="en-US" dirty="0" smtClean="0">
                <a:latin typeface="GentiumAlt" charset="0"/>
                <a:ea typeface="GentiumAlt" charset="0"/>
                <a:cs typeface="GentiumAlt" charset="0"/>
              </a:rPr>
              <a:t> 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  &lt;</a:t>
            </a:r>
            <a:r>
              <a:rPr lang="en-US" dirty="0" smtClean="0">
                <a:latin typeface="GentiumAlt" charset="0"/>
                <a:ea typeface="GentiumAlt" charset="0"/>
                <a:cs typeface="GentiumAlt" charset="0"/>
              </a:rPr>
              <a:t> 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   </a:t>
            </a:r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ποιεομεν</a:t>
            </a:r>
            <a:endParaRPr lang="el-GR" dirty="0" smtClean="0">
              <a:latin typeface="GentiumAlt" charset="0"/>
              <a:ea typeface="GentiumAlt" charset="0"/>
              <a:cs typeface="GentiumAlt" charset="0"/>
            </a:endParaRPr>
          </a:p>
          <a:p>
            <a:pPr marL="914400" lvl="1" indent="-514350"/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πληροῦτε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    </a:t>
            </a:r>
            <a:r>
              <a:rPr lang="en-US" dirty="0" smtClean="0">
                <a:latin typeface="GentiumAlt" charset="0"/>
                <a:ea typeface="GentiumAlt" charset="0"/>
                <a:cs typeface="GentiumAlt" charset="0"/>
              </a:rPr>
              <a:t> 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 &lt; </a:t>
            </a:r>
            <a:r>
              <a:rPr lang="en-US" dirty="0" smtClean="0">
                <a:latin typeface="GentiumAlt" charset="0"/>
                <a:ea typeface="GentiumAlt" charset="0"/>
                <a:cs typeface="GentiumAlt" charset="0"/>
              </a:rPr>
              <a:t> 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  </a:t>
            </a:r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πληροετε</a:t>
            </a:r>
            <a:endParaRPr lang="el-GR" dirty="0" smtClean="0">
              <a:latin typeface="GentiumAlt" charset="0"/>
              <a:ea typeface="GentiumAlt" charset="0"/>
              <a:cs typeface="GentiumAlt" charset="0"/>
            </a:endParaRPr>
          </a:p>
          <a:p>
            <a:pPr marL="914400" lvl="1" indent="-514350"/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πληροῦμεν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  </a:t>
            </a:r>
            <a:r>
              <a:rPr lang="en-US" dirty="0" smtClean="0">
                <a:latin typeface="GentiumAlt" charset="0"/>
                <a:ea typeface="GentiumAlt" charset="0"/>
                <a:cs typeface="GentiumAlt" charset="0"/>
              </a:rPr>
              <a:t> 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&lt;</a:t>
            </a:r>
            <a:r>
              <a:rPr lang="en-US" dirty="0" smtClean="0">
                <a:latin typeface="GentiumAlt" charset="0"/>
                <a:ea typeface="GentiumAlt" charset="0"/>
                <a:cs typeface="GentiumAlt" charset="0"/>
              </a:rPr>
              <a:t>  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  </a:t>
            </a:r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πληροομεν</a:t>
            </a:r>
            <a:endParaRPr lang="en-US" dirty="0" smtClean="0">
              <a:latin typeface="GentiumAlt" charset="0"/>
              <a:ea typeface="GentiumAlt" charset="0"/>
              <a:cs typeface="GentiumAlt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dirty="0" smtClean="0">
              <a:latin typeface="Arial" charset="0"/>
              <a:ea typeface="Arial" charset="0"/>
              <a:cs typeface="Arial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latin typeface="Arial" charset="0"/>
                <a:ea typeface="Arial" charset="0"/>
                <a:cs typeface="Arial" charset="0"/>
              </a:rPr>
              <a:t>ει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is formed from </a:t>
            </a:r>
            <a:r>
              <a:rPr lang="el-GR" dirty="0" err="1" smtClean="0">
                <a:latin typeface="Arial" charset="0"/>
                <a:ea typeface="Arial" charset="0"/>
                <a:cs typeface="Arial" charset="0"/>
              </a:rPr>
              <a:t>εε</a:t>
            </a:r>
            <a:r>
              <a:rPr lang="el-GR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marL="914400" lvl="1" indent="-514350"/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ποιεῖτε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    &lt;    </a:t>
            </a:r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ποιεετε</a:t>
            </a:r>
            <a:endParaRPr lang="el-GR" dirty="0" smtClean="0">
              <a:latin typeface="GentiumAlt" charset="0"/>
              <a:ea typeface="GentiumAlt" charset="0"/>
              <a:cs typeface="GentiumAl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18300" y="2347338"/>
            <a:ext cx="360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ote the circumflex. This is usually a clue a contraction took place! </a:t>
            </a:r>
            <a:endParaRPr lang="en-US" sz="24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40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067299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l-GR" dirty="0">
                <a:latin typeface="Arial" charset="0"/>
                <a:ea typeface="Arial" charset="0"/>
                <a:cs typeface="Arial" charset="0"/>
              </a:rPr>
              <a:t>ω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is formed from almost any combination of omicron or omega with any other vowel except for rule 1. </a:t>
            </a:r>
          </a:p>
          <a:p>
            <a:pPr marL="914400" lvl="1" indent="-514350"/>
            <a:r>
              <a:rPr lang="el-GR" dirty="0" err="1">
                <a:latin typeface="GentiumAlt" charset="0"/>
                <a:ea typeface="GentiumAlt" charset="0"/>
                <a:cs typeface="GentiumAlt" charset="0"/>
              </a:rPr>
              <a:t>ἀγαπῶμεν</a:t>
            </a:r>
            <a:r>
              <a:rPr lang="el-GR" dirty="0">
                <a:latin typeface="GentiumAlt" charset="0"/>
                <a:ea typeface="GentiumAlt" charset="0"/>
                <a:cs typeface="GentiumAlt" charset="0"/>
              </a:rPr>
              <a:t>  &lt;  </a:t>
            </a:r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ἀγαπαομεν</a:t>
            </a:r>
            <a:endParaRPr lang="el-GR" dirty="0">
              <a:latin typeface="GentiumAlt" charset="0"/>
              <a:ea typeface="GentiumAlt" charset="0"/>
              <a:cs typeface="GentiumAlt" charset="0"/>
            </a:endParaRPr>
          </a:p>
          <a:p>
            <a:pPr marL="400050" lvl="1" indent="0">
              <a:buNone/>
            </a:pPr>
            <a:endParaRPr lang="en-US" dirty="0">
              <a:latin typeface="GentiumAlt" charset="0"/>
              <a:ea typeface="GentiumAlt" charset="0"/>
              <a:cs typeface="GentiumAlt" charset="0"/>
            </a:endParaRP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lang="el-GR" dirty="0" smtClean="0">
                <a:latin typeface="Arial" charset="0"/>
                <a:ea typeface="Arial" charset="0"/>
                <a:cs typeface="Arial" charset="0"/>
              </a:rPr>
              <a:t>α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is formed from </a:t>
            </a:r>
            <a:r>
              <a:rPr lang="el-GR" dirty="0" err="1" smtClean="0">
                <a:latin typeface="Arial" charset="0"/>
                <a:ea typeface="Arial" charset="0"/>
                <a:cs typeface="Arial" charset="0"/>
              </a:rPr>
              <a:t>αε</a:t>
            </a:r>
            <a:endParaRPr lang="el-GR" dirty="0" smtClean="0">
              <a:latin typeface="Arial" charset="0"/>
              <a:ea typeface="Arial" charset="0"/>
              <a:cs typeface="Arial" charset="0"/>
            </a:endParaRPr>
          </a:p>
          <a:p>
            <a:pPr marL="914400" lvl="1" indent="-514350" defTabSz="914400">
              <a:spcBef>
                <a:spcPts val="0"/>
              </a:spcBef>
            </a:pPr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ἀγαπᾶτε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  &lt;  </a:t>
            </a:r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ἀγαπαετε</a:t>
            </a:r>
            <a:endParaRPr lang="el-GR" dirty="0" smtClean="0">
              <a:latin typeface="GentiumAlt" charset="0"/>
              <a:ea typeface="GentiumAlt" charset="0"/>
              <a:cs typeface="GentiumAlt" charset="0"/>
            </a:endParaRPr>
          </a:p>
          <a:p>
            <a:pPr marL="914400" lvl="1" indent="-514350" defTabSz="914400">
              <a:spcBef>
                <a:spcPts val="0"/>
              </a:spcBef>
            </a:pPr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ἀγαπᾷ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      &lt;  </a:t>
            </a:r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ἀγαπαει</a:t>
            </a:r>
            <a:endParaRPr lang="el-GR" dirty="0" smtClean="0">
              <a:latin typeface="GentiumAlt" charset="0"/>
              <a:ea typeface="GentiumAlt" charset="0"/>
              <a:cs typeface="GentiumAlt" charset="0"/>
            </a:endParaRPr>
          </a:p>
          <a:p>
            <a:pPr marL="400050" lvl="1" indent="0" defTabSz="914400">
              <a:spcBef>
                <a:spcPts val="0"/>
              </a:spcBef>
              <a:buNone/>
            </a:pPr>
            <a:endParaRPr lang="el-GR" dirty="0" smtClean="0">
              <a:latin typeface="GentiumAlt" charset="0"/>
              <a:ea typeface="GentiumAlt" charset="0"/>
              <a:cs typeface="GentiumAlt" charset="0"/>
            </a:endParaRPr>
          </a:p>
          <a:p>
            <a:pPr marL="514350" indent="-514350" defTabSz="914400">
              <a:spcBef>
                <a:spcPts val="0"/>
              </a:spcBef>
              <a:buFont typeface="+mj-lt"/>
              <a:buAutoNum type="arabicPeriod" startAt="5"/>
            </a:pPr>
            <a:r>
              <a:rPr lang="el-GR" dirty="0" smtClean="0">
                <a:latin typeface="Arial" charset="0"/>
                <a:ea typeface="Arial" charset="0"/>
                <a:cs typeface="Arial" charset="0"/>
              </a:rPr>
              <a:t>η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is formed from </a:t>
            </a:r>
            <a:r>
              <a:rPr lang="el-GR" dirty="0" smtClean="0">
                <a:latin typeface="Arial" charset="0"/>
                <a:ea typeface="Arial" charset="0"/>
                <a:cs typeface="Arial" charset="0"/>
              </a:rPr>
              <a:t>εα.</a:t>
            </a:r>
          </a:p>
          <a:p>
            <a:pPr marL="914400" lvl="1" indent="-514350" defTabSz="914400">
              <a:spcBef>
                <a:spcPts val="0"/>
              </a:spcBef>
            </a:pPr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ποιῇ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    &lt;     </a:t>
            </a:r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ποιηι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&lt;</a:t>
            </a:r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ποιεαι</a:t>
            </a:r>
            <a:r>
              <a:rPr lang="el-GR" dirty="0" smtClean="0">
                <a:latin typeface="GentiumAlt" charset="0"/>
                <a:ea typeface="GentiumAlt" charset="0"/>
                <a:cs typeface="GentiumAlt" charset="0"/>
              </a:rPr>
              <a:t>&lt;</a:t>
            </a:r>
            <a:r>
              <a:rPr lang="el-GR" dirty="0" err="1" smtClean="0">
                <a:latin typeface="GentiumAlt" charset="0"/>
                <a:ea typeface="GentiumAlt" charset="0"/>
                <a:cs typeface="GentiumAlt" charset="0"/>
              </a:rPr>
              <a:t>ποιεσαι</a:t>
            </a:r>
            <a:endParaRPr lang="el-GR" dirty="0" smtClean="0">
              <a:latin typeface="GentiumAlt" charset="0"/>
              <a:ea typeface="GentiumAlt" charset="0"/>
              <a:cs typeface="GentiumAlt" charset="0"/>
            </a:endParaRPr>
          </a:p>
          <a:p>
            <a:pPr marL="514350" indent="-514350" defTabSz="914400">
              <a:spcBef>
                <a:spcPts val="0"/>
              </a:spcBef>
            </a:pP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63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Paradigms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138432"/>
              </p:ext>
            </p:extLst>
          </p:nvPr>
        </p:nvGraphicFramePr>
        <p:xfrm>
          <a:off x="609600" y="1600200"/>
          <a:ext cx="109728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00200"/>
                <a:gridCol w="2070100"/>
                <a:gridCol w="1587500"/>
                <a:gridCol w="21336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-</a:t>
                      </a:r>
                      <a:r>
                        <a:rPr lang="el-GR" sz="2800" dirty="0" err="1" smtClean="0"/>
                        <a:t>άω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-</a:t>
                      </a:r>
                      <a:r>
                        <a:rPr lang="el-GR" sz="2800" dirty="0" err="1" smtClean="0"/>
                        <a:t>έω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-</a:t>
                      </a:r>
                      <a:r>
                        <a:rPr lang="el-GR" sz="2800" dirty="0" err="1" smtClean="0"/>
                        <a:t>όω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ἀγαπῶ</a:t>
                      </a:r>
                      <a:endParaRPr lang="el-GR" sz="2800" dirty="0" smtClean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αω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ποιῶ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εω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πληρῶ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οω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ἀγαπᾷς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αεις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ποιεῖς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εεις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πληροῖς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οεις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ἀγαπᾷ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αει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ποιεῖ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εει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πληροῖ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οει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ἀγαπῶμεν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αομεν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ποιοῦμεν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εομεν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πληροῦμεν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οομεν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ἀγαπᾶτε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αετε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ποιεῖτε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εετε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πληροῦτε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οετε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ἀγαπῶσι</a:t>
                      </a:r>
                      <a:r>
                        <a:rPr lang="en-US" sz="28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8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ν</a:t>
                      </a:r>
                      <a:r>
                        <a:rPr lang="en-US" sz="28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αουσι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ποιοῦσι</a:t>
                      </a:r>
                      <a:r>
                        <a:rPr lang="el-GR" sz="28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(ν)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εουσι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l-GR" sz="28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πληροῦσι</a:t>
                      </a:r>
                      <a:r>
                        <a:rPr lang="el-GR" sz="28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(ν)</a:t>
                      </a:r>
                      <a:endParaRPr lang="en-US" sz="28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</a:t>
                      </a:r>
                      <a:r>
                        <a:rPr lang="el-GR" sz="20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οουσι</a:t>
                      </a:r>
                      <a:r>
                        <a:rPr lang="el-GR" sz="2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20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864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Memorize the first 5 rules for contract verbs</a:t>
            </a:r>
          </a:p>
          <a:p>
            <a:r>
              <a:rPr lang="en-US" dirty="0" smtClean="0"/>
              <a:t>Memorize vocab on pages 145-146</a:t>
            </a:r>
          </a:p>
          <a:p>
            <a:r>
              <a:rPr lang="en-US" dirty="0" smtClean="0"/>
              <a:t>Read Chapter 17 </a:t>
            </a:r>
          </a:p>
          <a:p>
            <a:r>
              <a:rPr lang="en-US" dirty="0" smtClean="0"/>
              <a:t>Do Exercise 17 (Track 2) on pg. 175 in workbook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4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Review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Contract Verbs Intro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Contract Rules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Contract Paradigms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77471"/>
            <a:ext cx="10972800" cy="5580529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Verbs in Greek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Parsing Components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Person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, 3</a:t>
            </a:r>
            <a:r>
              <a:rPr lang="en-US" baseline="30000" dirty="0" smtClean="0"/>
              <a:t>rd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Number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Singular, Plural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Voice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Active, Middle, Passive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Mood</a:t>
            </a:r>
          </a:p>
          <a:p>
            <a:pPr lvl="2" defTabSz="914400">
              <a:spcBef>
                <a:spcPts val="0"/>
              </a:spcBef>
            </a:pPr>
            <a:r>
              <a:rPr lang="en-US" dirty="0" smtClean="0"/>
              <a:t>Indicative, Subjunctive, Imperative, Optative, (Participle), (Infinitive)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>
              <a:spcBef>
                <a:spcPts val="0"/>
              </a:spcBef>
              <a:buNone/>
              <a:defRPr/>
            </a:pPr>
            <a:r>
              <a:rPr lang="en-US" dirty="0"/>
              <a:t>Verbs in Greek</a:t>
            </a:r>
          </a:p>
          <a:p>
            <a:pPr defTabSz="914400">
              <a:spcBef>
                <a:spcPts val="0"/>
              </a:spcBef>
            </a:pPr>
            <a:r>
              <a:rPr lang="en-US" dirty="0"/>
              <a:t>Parsing </a:t>
            </a:r>
            <a:r>
              <a:rPr lang="en-US" dirty="0" smtClean="0"/>
              <a:t>Components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Tense </a:t>
            </a:r>
            <a:r>
              <a:rPr lang="en-US" dirty="0"/>
              <a:t>(Time AND Aspect [or “Kind of Action”])</a:t>
            </a:r>
          </a:p>
          <a:p>
            <a:pPr lvl="2" defTabSz="914400">
              <a:spcBef>
                <a:spcPts val="0"/>
              </a:spcBef>
            </a:pPr>
            <a:r>
              <a:rPr lang="en-US" dirty="0"/>
              <a:t>Present, Imperfect, Perfect, Aorist, Future, </a:t>
            </a:r>
            <a:r>
              <a:rPr lang="en-US" dirty="0" smtClean="0"/>
              <a:t>Pluperfect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 smtClean="0"/>
              <a:t>e.g. Present – Present time and either continuous or        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                undefined aspect. 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Imperfect – Past time and continuous aspect.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 smtClean="0"/>
              <a:t>       Aorist – Past time and undefined aspect.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Perfect – Past time and completed aspect.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15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Active Indicative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Present</a:t>
            </a:r>
            <a:r>
              <a:rPr lang="en-US" dirty="0" smtClean="0"/>
              <a:t> Tense</a:t>
            </a:r>
          </a:p>
          <a:p>
            <a:pPr lvl="1"/>
            <a:r>
              <a:rPr lang="en-US" dirty="0" smtClean="0"/>
              <a:t>Present time and continuous or undefined aspect</a:t>
            </a:r>
          </a:p>
          <a:p>
            <a:r>
              <a:rPr lang="en-US" u="sng" dirty="0" smtClean="0"/>
              <a:t>Active</a:t>
            </a:r>
            <a:r>
              <a:rPr lang="en-US" dirty="0" smtClean="0"/>
              <a:t> Voice</a:t>
            </a:r>
          </a:p>
          <a:p>
            <a:pPr lvl="1"/>
            <a:r>
              <a:rPr lang="en-US" dirty="0" smtClean="0"/>
              <a:t>The subject is the actor of the verb</a:t>
            </a:r>
          </a:p>
          <a:p>
            <a:r>
              <a:rPr lang="en-US" u="sng" dirty="0" smtClean="0"/>
              <a:t>Indicative</a:t>
            </a:r>
            <a:r>
              <a:rPr lang="en-US" dirty="0" smtClean="0"/>
              <a:t> Mood</a:t>
            </a:r>
          </a:p>
          <a:p>
            <a:pPr lvl="1"/>
            <a:r>
              <a:rPr lang="en-US" dirty="0" smtClean="0"/>
              <a:t>It states a fact. The “How it is” mood. (We won’t see any other moods.)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50934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Parts of a Greek Word:</a:t>
            </a:r>
          </a:p>
          <a:p>
            <a:pPr marL="0" indent="0">
              <a:buNone/>
            </a:pPr>
            <a:r>
              <a:rPr lang="en-US" dirty="0" smtClean="0"/>
              <a:t>Stem</a:t>
            </a:r>
            <a:endParaRPr lang="en-US" dirty="0"/>
          </a:p>
          <a:p>
            <a:r>
              <a:rPr lang="en-US" dirty="0" smtClean="0"/>
              <a:t>All Greek words have a stem. Usually the first few letters of the lexical form.</a:t>
            </a:r>
          </a:p>
          <a:p>
            <a:pPr lvl="1"/>
            <a:r>
              <a:rPr lang="en-US" dirty="0" smtClean="0"/>
              <a:t>E.g. </a:t>
            </a:r>
            <a:r>
              <a:rPr lang="el-GR" dirty="0" err="1" smtClean="0"/>
              <a:t>λογος</a:t>
            </a:r>
            <a:r>
              <a:rPr lang="el-GR" dirty="0" smtClean="0"/>
              <a:t>    </a:t>
            </a:r>
            <a:r>
              <a:rPr lang="en-US" dirty="0" smtClean="0"/>
              <a:t>stem: </a:t>
            </a:r>
            <a:r>
              <a:rPr lang="el-GR" dirty="0" smtClean="0">
                <a:latin typeface="Times New Roman"/>
                <a:cs typeface="Times New Roman"/>
              </a:rPr>
              <a:t>λογ </a:t>
            </a:r>
            <a:r>
              <a:rPr lang="en-US" dirty="0" smtClean="0"/>
              <a:t>or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λογο</a:t>
            </a:r>
            <a:r>
              <a:rPr lang="en-US" dirty="0" smtClean="0">
                <a:latin typeface="Times New Roman"/>
                <a:cs typeface="Times New Roman"/>
              </a:rPr>
              <a:t>  </a:t>
            </a:r>
          </a:p>
          <a:p>
            <a:pPr marL="0" indent="0">
              <a:buNone/>
            </a:pPr>
            <a:r>
              <a:rPr lang="en-US" dirty="0" smtClean="0"/>
              <a:t>Case Ending</a:t>
            </a:r>
          </a:p>
          <a:p>
            <a:r>
              <a:rPr lang="en-US" dirty="0" smtClean="0"/>
              <a:t>All Greek words have a variety of case endings. They tell you how the word is functioning. </a:t>
            </a:r>
          </a:p>
          <a:p>
            <a:pPr lvl="1"/>
            <a:r>
              <a:rPr lang="en-US" dirty="0" smtClean="0"/>
              <a:t>E.g. </a:t>
            </a:r>
            <a:r>
              <a:rPr lang="el-GR" dirty="0" smtClean="0"/>
              <a:t>λογος    </a:t>
            </a:r>
            <a:r>
              <a:rPr lang="en-US" dirty="0" smtClean="0"/>
              <a:t>case ending: </a:t>
            </a:r>
            <a:r>
              <a:rPr lang="el-GR" dirty="0" smtClean="0">
                <a:latin typeface="Times New Roman"/>
                <a:cs typeface="Times New Roman"/>
              </a:rPr>
              <a:t>ς</a:t>
            </a:r>
            <a:r>
              <a:rPr lang="el-GR" dirty="0" smtClean="0"/>
              <a:t> </a:t>
            </a:r>
            <a:r>
              <a:rPr lang="en-US" dirty="0" smtClean="0"/>
              <a:t>or </a:t>
            </a:r>
            <a:r>
              <a:rPr lang="el-GR" dirty="0" smtClean="0">
                <a:latin typeface="Times New Roman"/>
                <a:cs typeface="Times New Roman"/>
              </a:rPr>
              <a:t>ος</a:t>
            </a: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 smtClean="0"/>
              <a:t>Connecting Vowel?</a:t>
            </a:r>
            <a:r>
              <a:rPr lang="el-GR" dirty="0" smtClean="0"/>
              <a:t> </a:t>
            </a:r>
          </a:p>
          <a:p>
            <a:r>
              <a:rPr lang="en-US" dirty="0" smtClean="0"/>
              <a:t>Note that the “o” could be part of the stem or the case ending. This is called the connecting vowel in some systems.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96397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196352" y="1636057"/>
          <a:ext cx="7799295" cy="40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599765"/>
                <a:gridCol w="2599765"/>
              </a:tblGrid>
              <a:tr h="1007409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</a:p>
                    <a:p>
                      <a:r>
                        <a:rPr lang="en-US" dirty="0" smtClean="0"/>
                        <a:t>ACTIVE</a:t>
                      </a:r>
                    </a:p>
                    <a:p>
                      <a:r>
                        <a:rPr lang="en-US" dirty="0" smtClean="0"/>
                        <a:t>INDICATIVE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Singular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Plural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st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λύω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λύομεν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nd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λύεις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λύετε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3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rd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λύει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λύουσι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(ν)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70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5153296"/>
          </a:xfrm>
        </p:spPr>
        <p:txBody>
          <a:bodyPr>
            <a:normAutofit fontScale="925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Some Quirks: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Agreement</a:t>
            </a:r>
          </a:p>
          <a:p>
            <a:pPr lvl="1" defTabSz="914400">
              <a:spcBef>
                <a:spcPts val="0"/>
              </a:spcBef>
            </a:pPr>
            <a:r>
              <a:rPr lang="en-US" dirty="0" smtClean="0"/>
              <a:t>A verb always agrees with its subject (noun or pronoun) in Person and Number. </a:t>
            </a:r>
          </a:p>
          <a:p>
            <a:pPr marL="457200" lvl="1" indent="0" defTabSz="914400">
              <a:spcBef>
                <a:spcPts val="0"/>
              </a:spcBef>
              <a:buNone/>
            </a:pPr>
            <a:endParaRPr lang="en-US" dirty="0"/>
          </a:p>
          <a:p>
            <a:pPr marL="457200" lvl="1" indent="0" defTabSz="914400">
              <a:spcBef>
                <a:spcPts val="0"/>
              </a:spcBef>
              <a:buNone/>
            </a:pPr>
            <a:r>
              <a:rPr lang="en-US" dirty="0" smtClean="0"/>
              <a:t>e.g. </a:t>
            </a:r>
            <a:r>
              <a:rPr lang="el-GR" u="sng" dirty="0" err="1" smtClean="0"/>
              <a:t>Ἰησους</a:t>
            </a:r>
            <a:r>
              <a:rPr lang="el-GR" u="sng" dirty="0" smtClean="0"/>
              <a:t> </a:t>
            </a:r>
            <a:r>
              <a:rPr lang="el-GR" u="sng" dirty="0" err="1" smtClean="0"/>
              <a:t>λυει</a:t>
            </a:r>
            <a:r>
              <a:rPr lang="el-GR" u="sng" dirty="0" smtClean="0"/>
              <a:t> </a:t>
            </a:r>
            <a:r>
              <a:rPr lang="el-GR" dirty="0" smtClean="0"/>
              <a:t>τον </a:t>
            </a:r>
            <a:r>
              <a:rPr lang="el-GR" dirty="0" err="1" smtClean="0"/>
              <a:t>ἀνθρωπον</a:t>
            </a:r>
            <a:r>
              <a:rPr lang="el-GR" dirty="0" smtClean="0"/>
              <a:t>.</a:t>
            </a:r>
          </a:p>
          <a:p>
            <a:pPr marL="457200" lvl="1" indent="0" defTabSz="914400">
              <a:spcBef>
                <a:spcPts val="0"/>
              </a:spcBef>
              <a:buNone/>
            </a:pPr>
            <a:r>
              <a:rPr lang="el-GR" dirty="0"/>
              <a:t> </a:t>
            </a:r>
            <a:r>
              <a:rPr lang="el-GR" dirty="0" smtClean="0"/>
              <a:t>         </a:t>
            </a:r>
            <a:r>
              <a:rPr lang="en-US" sz="1400" dirty="0" smtClean="0"/>
              <a:t>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person singular</a:t>
            </a:r>
            <a:endParaRPr lang="el-GR" dirty="0" smtClean="0"/>
          </a:p>
          <a:p>
            <a:pPr marL="457200" lvl="1" indent="0" defTabSz="914400">
              <a:spcBef>
                <a:spcPts val="0"/>
              </a:spcBef>
              <a:buNone/>
            </a:pPr>
            <a:r>
              <a:rPr lang="el-GR" dirty="0"/>
              <a:t> </a:t>
            </a:r>
            <a:r>
              <a:rPr lang="el-GR" dirty="0" smtClean="0"/>
              <a:t>      </a:t>
            </a:r>
            <a:r>
              <a:rPr lang="en-US" dirty="0" smtClean="0"/>
              <a:t>Jesus looses the man. </a:t>
            </a:r>
          </a:p>
          <a:p>
            <a:pPr marL="457200" lvl="1" indent="0" defTabSz="91440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 defTabSz="91440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l-GR" dirty="0" err="1" smtClean="0"/>
              <a:t>Ἰησους</a:t>
            </a:r>
            <a:r>
              <a:rPr lang="el-GR" dirty="0" smtClean="0"/>
              <a:t> </a:t>
            </a:r>
            <a:r>
              <a:rPr lang="el-GR" dirty="0" err="1" smtClean="0"/>
              <a:t>λυομεν</a:t>
            </a:r>
            <a:r>
              <a:rPr lang="el-GR" dirty="0" smtClean="0"/>
              <a:t> τον </a:t>
            </a:r>
            <a:r>
              <a:rPr lang="el-GR" dirty="0" err="1" smtClean="0"/>
              <a:t>ἀνθρωπον</a:t>
            </a:r>
            <a:r>
              <a:rPr lang="el-GR" dirty="0" smtClean="0"/>
              <a:t>.</a:t>
            </a:r>
          </a:p>
          <a:p>
            <a:pPr marL="457200" lvl="1" indent="0" defTabSz="914400">
              <a:spcBef>
                <a:spcPts val="0"/>
              </a:spcBef>
              <a:buNone/>
            </a:pPr>
            <a:r>
              <a:rPr lang="el-GR" dirty="0"/>
              <a:t> </a:t>
            </a:r>
            <a:r>
              <a:rPr lang="el-GR" dirty="0" smtClean="0"/>
              <a:t>    </a:t>
            </a:r>
            <a:r>
              <a:rPr lang="en-US" dirty="0" smtClean="0"/>
              <a:t>the subject and verb don’t agree so the sentence makes no sense!</a:t>
            </a:r>
          </a:p>
          <a:p>
            <a:pPr marL="457200" lvl="1" indent="0" defTabSz="91440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l-GR" dirty="0" err="1" smtClean="0"/>
              <a:t>λυομεν</a:t>
            </a:r>
            <a:r>
              <a:rPr lang="el-GR" dirty="0" smtClean="0"/>
              <a:t> </a:t>
            </a:r>
            <a:r>
              <a:rPr lang="en-US" dirty="0" smtClean="0"/>
              <a:t>is 1</a:t>
            </a:r>
            <a:r>
              <a:rPr lang="en-US" baseline="30000" dirty="0" smtClean="0"/>
              <a:t>st</a:t>
            </a:r>
            <a:r>
              <a:rPr lang="en-US" dirty="0" smtClean="0"/>
              <a:t> person plural, but “Jesus” is 3</a:t>
            </a:r>
            <a:r>
              <a:rPr lang="en-US" baseline="30000" dirty="0" smtClean="0"/>
              <a:t>rd</a:t>
            </a:r>
            <a:r>
              <a:rPr lang="en-US" dirty="0" smtClean="0"/>
              <a:t> person singular.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19" y="3528884"/>
            <a:ext cx="609858" cy="6355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16" y="5135013"/>
            <a:ext cx="640082" cy="64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20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hlinkClick r:id="rId2" action="ppaction://hlinkpres?slideindex=1&amp;slidetitle="/>
              </a:rPr>
              <a:t>Homework – Exercise 16 (Track 2)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6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 on blue (riggins)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26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 on blue (riggins)</Template>
  <TotalTime>106</TotalTime>
  <Words>637</Words>
  <Application>Microsoft Macintosh PowerPoint</Application>
  <PresentationFormat>Widescreen</PresentationFormat>
  <Paragraphs>149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Black</vt:lpstr>
      <vt:lpstr>Calibri</vt:lpstr>
      <vt:lpstr>GentiumAlt</vt:lpstr>
      <vt:lpstr>Times New Roman</vt:lpstr>
      <vt:lpstr>Arial</vt:lpstr>
      <vt:lpstr>White on blue (riggins)</vt:lpstr>
      <vt:lpstr>Contract Verbs</vt:lpstr>
      <vt:lpstr>Outline</vt:lpstr>
      <vt:lpstr>Intro to Verbs</vt:lpstr>
      <vt:lpstr>Intro to Verbs</vt:lpstr>
      <vt:lpstr>Present Active Indicative</vt:lpstr>
      <vt:lpstr>Review</vt:lpstr>
      <vt:lpstr>Review</vt:lpstr>
      <vt:lpstr>Review</vt:lpstr>
      <vt:lpstr>Review</vt:lpstr>
      <vt:lpstr>Contract Verbs Intro</vt:lpstr>
      <vt:lpstr>Contract Rules</vt:lpstr>
      <vt:lpstr>Contract Rules</vt:lpstr>
      <vt:lpstr>Contract Paradigms</vt:lpstr>
      <vt:lpstr>Homework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 Verbs</dc:title>
  <dc:creator>meeeeeeewith7es@gmail.com</dc:creator>
  <cp:lastModifiedBy>meeeeeeewith7es@gmail.com</cp:lastModifiedBy>
  <cp:revision>9</cp:revision>
  <dcterms:created xsi:type="dcterms:W3CDTF">2016-10-22T13:11:29Z</dcterms:created>
  <dcterms:modified xsi:type="dcterms:W3CDTF">2016-10-22T16:13:38Z</dcterms:modified>
</cp:coreProperties>
</file>