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3" r:id="rId7"/>
    <p:sldId id="267" r:id="rId8"/>
    <p:sldId id="264" r:id="rId9"/>
    <p:sldId id="266" r:id="rId10"/>
    <p:sldId id="265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2886-634F-8D4F-8EE4-81627B057194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32B63-21FC-144A-8AE4-A9141F38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9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ACBDD-8E00-F649-B31E-55600C12628C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89F9-8190-CB4D-8048-020AB046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Middle-Passive Indicative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Oct 30,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3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Middle-Passive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Quirks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intervocalic sigma: In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 form, the ending </a:t>
            </a:r>
            <a:r>
              <a:rPr lang="el-GR" dirty="0" err="1" smtClean="0"/>
              <a:t>σαι</a:t>
            </a:r>
            <a:r>
              <a:rPr lang="en-US" dirty="0" smtClean="0"/>
              <a:t> will always be attached to a connecting vowel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ε</a:t>
            </a:r>
            <a:r>
              <a:rPr lang="el-GR" dirty="0" smtClean="0"/>
              <a:t>.</a:t>
            </a:r>
            <a:r>
              <a:rPr lang="en-US" dirty="0" smtClean="0"/>
              <a:t> (e.g.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λυ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+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ε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+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σαι</a:t>
            </a:r>
            <a:r>
              <a:rPr lang="en-US" dirty="0" smtClean="0"/>
              <a:t>). When sandwiched between two vowels, a sigma will often drop out. leaving us with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λυεαι</a:t>
            </a:r>
            <a:r>
              <a:rPr lang="el-GR" dirty="0" smtClean="0"/>
              <a:t>. </a:t>
            </a:r>
            <a:r>
              <a:rPr lang="en-US" dirty="0" smtClean="0"/>
              <a:t>the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ε</a:t>
            </a:r>
            <a:r>
              <a:rPr lang="el-GR" dirty="0" smtClean="0"/>
              <a:t> </a:t>
            </a:r>
            <a:r>
              <a:rPr lang="en-US" dirty="0" smtClean="0"/>
              <a:t>and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α</a:t>
            </a:r>
            <a:r>
              <a:rPr lang="el-GR" dirty="0" smtClean="0"/>
              <a:t> </a:t>
            </a:r>
            <a:r>
              <a:rPr lang="en-US" dirty="0" smtClean="0"/>
              <a:t>then contract and the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ι</a:t>
            </a:r>
            <a:r>
              <a:rPr lang="el-GR" dirty="0" smtClean="0"/>
              <a:t> </a:t>
            </a:r>
            <a:r>
              <a:rPr lang="en-US" dirty="0" smtClean="0"/>
              <a:t>subscripts, yielding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λυῃ</a:t>
            </a:r>
            <a:endParaRPr lang="en-US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This contraction takes place in all regular, present tense, mid-pas verbs.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86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Deponent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efinition: Verbs that have a Mid-Pass </a:t>
            </a:r>
            <a:r>
              <a:rPr lang="en-US" i="1" dirty="0" smtClean="0"/>
              <a:t>form</a:t>
            </a:r>
            <a:r>
              <a:rPr lang="en-US" dirty="0" smtClean="0"/>
              <a:t> but an active </a:t>
            </a:r>
            <a:r>
              <a:rPr lang="en-US" i="1" dirty="0" smtClean="0"/>
              <a:t>meaning. </a:t>
            </a:r>
          </a:p>
          <a:p>
            <a:r>
              <a:rPr lang="en-US" dirty="0" smtClean="0"/>
              <a:t>e.g. </a:t>
            </a:r>
            <a:r>
              <a:rPr lang="el-GR" dirty="0" err="1" smtClean="0"/>
              <a:t>ἔρχομαι</a:t>
            </a:r>
            <a:r>
              <a:rPr lang="el-GR" dirty="0" smtClean="0"/>
              <a:t> </a:t>
            </a:r>
            <a:r>
              <a:rPr lang="en-US" dirty="0" smtClean="0"/>
              <a:t>- I come, go </a:t>
            </a:r>
          </a:p>
          <a:p>
            <a:r>
              <a:rPr lang="en-US" dirty="0" smtClean="0"/>
              <a:t>You will know them by vocab. If the lexical form (the one in your vocab list) is passive, it’s a deponent verb.</a:t>
            </a:r>
          </a:p>
          <a:p>
            <a:r>
              <a:rPr lang="en-US" dirty="0" smtClean="0"/>
              <a:t>Parse deponent verbs as “deponent” in the voice category.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Middle-Passive Contract 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18735"/>
              </p:ext>
            </p:extLst>
          </p:nvPr>
        </p:nvGraphicFramePr>
        <p:xfrm>
          <a:off x="609600" y="1600200"/>
          <a:ext cx="10972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2070100"/>
                <a:gridCol w="1587500"/>
                <a:gridCol w="2133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άω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έω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όω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ἀγαπῶμαι</a:t>
                      </a:r>
                      <a:endParaRPr lang="el-GR" sz="2800" dirty="0" smtClean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αομαι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ποιοῦμαι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εομαι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πληροῦμαι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οομαι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ἀγαπᾷ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αεσαι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ποιῇ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εεσαι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πληροῖ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οεσαι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ἀγαπᾶται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ἀγαπώμεθα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αομεθα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ποιούμεθα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εομεθα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πληρούμεθα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οομεθα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ἀγαπᾶσθε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αεσθε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ποιεῖσθε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εεσθε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πληροῦσθε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οεσθε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ἀγαπῶνται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αονται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ποιοῦνται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εονται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πληροῦνται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οονται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0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18</a:t>
            </a:r>
          </a:p>
          <a:p>
            <a:r>
              <a:rPr lang="en-US" dirty="0" smtClean="0"/>
              <a:t>Memorize vocab on page 154-155</a:t>
            </a:r>
          </a:p>
          <a:p>
            <a:r>
              <a:rPr lang="en-US" dirty="0" smtClean="0"/>
              <a:t>Memorize Present, Mid-Pass Paradigm</a:t>
            </a:r>
          </a:p>
          <a:p>
            <a:r>
              <a:rPr lang="en-US" dirty="0" smtClean="0"/>
              <a:t>Be able to recognize Mid-Pass contractions</a:t>
            </a:r>
          </a:p>
          <a:p>
            <a:r>
              <a:rPr lang="en-US" dirty="0" smtClean="0"/>
              <a:t>Do Exercise 18 (Track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1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Middle-Passive in English</a:t>
            </a:r>
          </a:p>
          <a:p>
            <a:r>
              <a:rPr lang="en-US" dirty="0" smtClean="0"/>
              <a:t>Present Middle-Passive Indicative</a:t>
            </a:r>
          </a:p>
          <a:p>
            <a:r>
              <a:rPr lang="en-US" dirty="0" smtClean="0"/>
              <a:t>Deponent Verbs</a:t>
            </a:r>
          </a:p>
          <a:p>
            <a:r>
              <a:rPr lang="en-US" dirty="0" smtClean="0"/>
              <a:t>Present Middle-Passive Contract Verbs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2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25200" cy="4525963"/>
          </a:xfrm>
        </p:spPr>
        <p:txBody>
          <a:bodyPr/>
          <a:lstStyle/>
          <a:p>
            <a:r>
              <a:rPr lang="en-US" dirty="0" smtClean="0"/>
              <a:t>Some verbs have stems that end in vowels</a:t>
            </a:r>
          </a:p>
          <a:p>
            <a:r>
              <a:rPr lang="en-US" dirty="0" smtClean="0"/>
              <a:t>In these cases, a contraction often takes place</a:t>
            </a:r>
          </a:p>
          <a:p>
            <a:r>
              <a:rPr lang="en-US" dirty="0" smtClean="0"/>
              <a:t>contraction: two verbs that don’t sit well next to each other, changing into another verb or diphthong to compensate. </a:t>
            </a:r>
          </a:p>
          <a:p>
            <a:r>
              <a:rPr lang="en-US" dirty="0" smtClean="0"/>
              <a:t>A contraction is usually easily recognized if you know your vocab.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- Contract Paradigms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2070100"/>
                <a:gridCol w="1587500"/>
                <a:gridCol w="2133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άω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έω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όω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</a:t>
                      </a:r>
                      <a:endParaRPr lang="el-GR" sz="2800" dirty="0" smtClean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ποιῶ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πληρῶ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ἀγαπᾷς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πληροῖς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ἀγαπᾷ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πληροῖ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ἀγαπᾶτε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ἀγαπῶσι</a:t>
                      </a:r>
                      <a:r>
                        <a:rPr lang="en-US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ν</a:t>
                      </a:r>
                      <a:r>
                        <a:rPr lang="en-US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ποιοῦσι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πληροῦσι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95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>
                <a:hlinkClick r:id="rId2" invalidUrl="file://localhost/Users/stephencurto/Dropbox/Teaching Greek!/Exercise Review ppts/Exercise 17 (Track 2).pptx" action="ppaction://hlinkpres?slideindex=1&amp;slidetitle="/>
              </a:rPr>
              <a:t>Homework – Exercise 17 (Track 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6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Middle-Passive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Voices in English: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Active (The subject does the verb’s action)</a:t>
            </a:r>
          </a:p>
          <a:p>
            <a:pPr lvl="1"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“Bill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hits</a:t>
            </a:r>
            <a:r>
              <a:rPr lang="en-US" dirty="0" smtClean="0"/>
              <a:t> the ball.”</a:t>
            </a:r>
          </a:p>
          <a:p>
            <a:pPr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Passive (The subject receives the verb’s action)</a:t>
            </a:r>
          </a:p>
          <a:p>
            <a:pPr lvl="1"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“Bill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is hit by</a:t>
            </a:r>
            <a:r>
              <a:rPr lang="en-US" dirty="0" smtClean="0"/>
              <a:t> the ball.” </a:t>
            </a:r>
          </a:p>
          <a:p>
            <a:pPr defTabSz="914400">
              <a:spcBef>
                <a:spcPts val="0"/>
              </a:spcBef>
              <a:buFontTx/>
              <a:buChar char="-"/>
            </a:pPr>
            <a:r>
              <a:rPr lang="en-US" dirty="0" smtClean="0"/>
              <a:t>Usually formed by adding the word “by” and often followed by a prepositional phrase (e.g. “</a:t>
            </a:r>
            <a:r>
              <a:rPr lang="en-US" dirty="0" smtClean="0">
                <a:solidFill>
                  <a:srgbClr val="00B050"/>
                </a:solidFill>
              </a:rPr>
              <a:t>by the ball.</a:t>
            </a:r>
            <a:r>
              <a:rPr lang="en-US" dirty="0" smtClean="0"/>
              <a:t>”)</a:t>
            </a:r>
          </a:p>
          <a:p>
            <a:pPr defTabSz="914400">
              <a:spcBef>
                <a:spcPts val="0"/>
              </a:spcBef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3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Middle-Passive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Greek, the passive meaning is the same</a:t>
            </a:r>
          </a:p>
          <a:p>
            <a:r>
              <a:rPr lang="en-US" dirty="0" smtClean="0"/>
              <a:t>The middle meaning is something in between. Something like the subject receiving 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his own </a:t>
            </a:r>
            <a:r>
              <a:rPr lang="en-US" dirty="0" smtClean="0"/>
              <a:t>actions. </a:t>
            </a:r>
          </a:p>
          <a:p>
            <a:r>
              <a:rPr lang="en-US" dirty="0" smtClean="0"/>
              <a:t>In the Present tense the middle and passive voice have the same endings as </a:t>
            </a:r>
            <a:r>
              <a:rPr lang="en-US" dirty="0" err="1" smtClean="0"/>
              <a:t>eachother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9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Middle-Passive Indicative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76904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MID-PASS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σαι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is-I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…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(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baseline="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ῃ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2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Middle-Passive Indicative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49091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MID-PASS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λυόμεθα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λύῃ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81432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on blue (riggins)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EC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200</TotalTime>
  <Words>591</Words>
  <Application>Microsoft Macintosh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Calibri</vt:lpstr>
      <vt:lpstr>GentiumAlt</vt:lpstr>
      <vt:lpstr>Arial</vt:lpstr>
      <vt:lpstr>White on blue (riggins)</vt:lpstr>
      <vt:lpstr>Present Middle-Passive Indicative</vt:lpstr>
      <vt:lpstr>Outline</vt:lpstr>
      <vt:lpstr>Review</vt:lpstr>
      <vt:lpstr>Review - Contract Paradigms</vt:lpstr>
      <vt:lpstr>Review</vt:lpstr>
      <vt:lpstr>Middle-Passive in English</vt:lpstr>
      <vt:lpstr>Present Middle-Passive Indicative</vt:lpstr>
      <vt:lpstr>Present Middle-Passive Indicative</vt:lpstr>
      <vt:lpstr>Present Middle-Passive Indicative</vt:lpstr>
      <vt:lpstr>Present Middle-Passive Indicative</vt:lpstr>
      <vt:lpstr>Deponent Verbs</vt:lpstr>
      <vt:lpstr>Present Middle-Passive Contract Verbs</vt:lpstr>
      <vt:lpstr>Homework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Middle-Passive Indicative</dc:title>
  <dc:creator>meeeeeeewith7es@gmail.com</dc:creator>
  <cp:lastModifiedBy>meeeeeeewith7es@gmail.com</cp:lastModifiedBy>
  <cp:revision>7</cp:revision>
  <dcterms:created xsi:type="dcterms:W3CDTF">2016-10-27T12:58:39Z</dcterms:created>
  <dcterms:modified xsi:type="dcterms:W3CDTF">2016-11-01T22:57:49Z</dcterms:modified>
</cp:coreProperties>
</file>