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26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5"/>
    <p:restoredTop sz="94701"/>
  </p:normalViewPr>
  <p:slideViewPr>
    <p:cSldViewPr snapToObjects="1">
      <p:cViewPr varScale="1">
        <p:scale>
          <a:sx n="92" d="100"/>
          <a:sy n="92" d="100"/>
        </p:scale>
        <p:origin x="208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1757-CA6C-B84A-BD7F-66E91B4706B6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6683C-7988-9048-AD49-99CDC02D9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7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6E59-0878-6048-BFAB-656324332A25}" type="datetimeFigureOut">
              <a:rPr lang="en-US" smtClean="0"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9D34-6F83-5040-8F09-147AA143E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τηροῦμεν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δ.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ἐντολὰς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τηροῦμεν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We fulfill his commandments.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ζητεῖτε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ε.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ζητεῖτε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Ya’ll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desire Jesus.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Δαυὶδ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καλεῖ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ζ.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Δαυὶδ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καλεῖ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David calls him.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λέγουσιν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γὰρ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ποιοῦσιν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η.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λέγουσιν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γὰρ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ποιοῦσιν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For they speak and they don’t do.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πατὴρ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υἱόν</a:t>
            </a:r>
            <a:r>
              <a:rPr lang="en-US" dirty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πατὴρ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(father)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υἱόν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 father loves the son.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425282"/>
              </p:ext>
            </p:extLst>
          </p:nvPr>
        </p:nvGraphicFramePr>
        <p:xfrm>
          <a:off x="463548" y="1231900"/>
          <a:ext cx="11264904" cy="48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2"/>
                <a:gridCol w="1968500"/>
                <a:gridCol w="901700"/>
                <a:gridCol w="977900"/>
                <a:gridCol w="952500"/>
                <a:gridCol w="990600"/>
                <a:gridCol w="965200"/>
                <a:gridCol w="1676400"/>
                <a:gridCol w="2470152"/>
              </a:tblGrid>
              <a:tr h="804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Person/Case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Tense/Gender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Form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Mean.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λαλοῦμεν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λαλέω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speak, say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ἀγαπῶσι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ἀγαπάω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love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3</a:t>
                      </a:r>
                      <a:endParaRPr lang="en-US" sz="28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τηρῶ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τηρέω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keep, guard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4</a:t>
                      </a:r>
                      <a:endParaRPr lang="en-US" sz="28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πληροῦτε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πληρόω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</a:t>
                      </a:r>
                      <a:r>
                        <a:rPr lang="en-US" sz="2800" baseline="0" dirty="0" smtClean="0"/>
                        <a:t> fill, complete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ζητοῦσιν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ζητέω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seek, desire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arse hider"/>
          <p:cNvSpPr/>
          <p:nvPr/>
        </p:nvSpPr>
        <p:spPr>
          <a:xfrm>
            <a:off x="2878546" y="2134324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se hider"/>
          <p:cNvSpPr/>
          <p:nvPr/>
        </p:nvSpPr>
        <p:spPr>
          <a:xfrm>
            <a:off x="2882900" y="2924105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se hider"/>
          <p:cNvSpPr/>
          <p:nvPr/>
        </p:nvSpPr>
        <p:spPr>
          <a:xfrm>
            <a:off x="2904672" y="3713886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se hider"/>
          <p:cNvSpPr/>
          <p:nvPr/>
        </p:nvSpPr>
        <p:spPr>
          <a:xfrm>
            <a:off x="2882900" y="4523943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se hider"/>
          <p:cNvSpPr/>
          <p:nvPr/>
        </p:nvSpPr>
        <p:spPr>
          <a:xfrm>
            <a:off x="2906849" y="53340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2.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ἀνθρώποις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λαλεῖ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ἀλλὰ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θεῷ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don’t speak to men but to God.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οἶδα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λόγον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3.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οἶδα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τὸν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λόγον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τηρῶ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 know him and I fulfill his word.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γὰρ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οἴδασιν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τί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(what)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ποιοῦσιν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4.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γὰρ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οἴδασιν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τί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(what)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ποιοῦσιν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for they don’t know what they do.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5.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(why)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δέ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με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καλεῖτε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κύριε, κύριε, και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ποιεῖτε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λέγω;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5.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Τί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(why)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δέ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με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καλεῖτε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κύριε, κύριε, και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ποιεῖτε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λέγω;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But why do </a:t>
            </a:r>
            <a:r>
              <a:rPr lang="en-US" dirty="0" err="1" smtClean="0">
                <a:latin typeface="GentiumAlt" charset="0"/>
                <a:ea typeface="GentiumAlt" charset="0"/>
                <a:cs typeface="GentiumAlt" charset="0"/>
              </a:rPr>
              <a:t>ya’ll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call to me, “Lord, Lord” and (or but?) you don’t do what I say?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κόσμου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λαλοῦσιν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κόσμος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6.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κόσμου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λαλοῦσιν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κόσμος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αὐτῶν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ἀκούει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speak from the world, and their world he hears.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s-I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better</a:t>
            </a: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s-I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s-IS" dirty="0" smtClean="0">
                <a:latin typeface="GentiumAlt" charset="0"/>
                <a:ea typeface="GentiumAlt" charset="0"/>
                <a:cs typeface="GentiumAlt" charset="0"/>
              </a:rPr>
              <a:t>They speak from the world, and the world hears from them.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6887"/>
              </p:ext>
            </p:extLst>
          </p:nvPr>
        </p:nvGraphicFramePr>
        <p:xfrm>
          <a:off x="463548" y="1231900"/>
          <a:ext cx="11264904" cy="482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2"/>
                <a:gridCol w="1854200"/>
                <a:gridCol w="901700"/>
                <a:gridCol w="977900"/>
                <a:gridCol w="952500"/>
                <a:gridCol w="990600"/>
                <a:gridCol w="965200"/>
                <a:gridCol w="1676400"/>
                <a:gridCol w="2470152"/>
              </a:tblGrid>
              <a:tr h="804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Person/Case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Tense/Gender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Mood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Form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Lex Mean.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ἀγαπᾷ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ἀγαπάω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love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καλεῖς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καλέω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call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8</a:t>
                      </a:r>
                      <a:endParaRPr lang="en-US" sz="20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πληροῖ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πληρόω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fill, complete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9</a:t>
                      </a:r>
                      <a:endParaRPr lang="en-US" sz="2000" u="sng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δαιμόνια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N/Ac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Plur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Neut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δαιμόνιον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demon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43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ποιεῖ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Ind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err="1" smtClean="0"/>
                        <a:t>ποιέω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 do,</a:t>
                      </a:r>
                      <a:r>
                        <a:rPr lang="en-US" sz="2800" baseline="0" dirty="0" smtClean="0"/>
                        <a:t> make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Parse hider"/>
          <p:cNvSpPr/>
          <p:nvPr/>
        </p:nvSpPr>
        <p:spPr>
          <a:xfrm>
            <a:off x="2882900" y="2125129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se hider"/>
          <p:cNvSpPr/>
          <p:nvPr/>
        </p:nvSpPr>
        <p:spPr>
          <a:xfrm>
            <a:off x="2882900" y="2939562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se hider"/>
          <p:cNvSpPr/>
          <p:nvPr/>
        </p:nvSpPr>
        <p:spPr>
          <a:xfrm>
            <a:off x="2889431" y="3753995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se hider"/>
          <p:cNvSpPr/>
          <p:nvPr/>
        </p:nvSpPr>
        <p:spPr>
          <a:xfrm>
            <a:off x="2885077" y="4539502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se hider"/>
          <p:cNvSpPr/>
          <p:nvPr/>
        </p:nvSpPr>
        <p:spPr>
          <a:xfrm>
            <a:off x="2885077" y="5334000"/>
            <a:ext cx="8699500" cy="622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οἴδαμεν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μεταβεβήκαμεν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we have passed)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θανάτου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ζωήν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ἀγαπῶμεν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τοὺς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ἀδελφούς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(brothers).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7.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οἴδαμεν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μεταβεβήκαμεν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we have passed)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τοῦ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θανάτου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εἰς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τὴν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ζωήν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ἀγαπῶμεν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τοὺς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ἀδελφούς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(brothers).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We know that we have passed from death into life, because we love the brothers. </a:t>
            </a: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λέγει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Σίμωνι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Πετρῳ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Σίμων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Ἰωάννου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ἀγαπᾷς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με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8.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λέγει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Σίμωνι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Πετρῳ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Ἰησοῦς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Σίμων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Ἰωάννου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ἀγαπᾷς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με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Jesus says to Simon Peter “Simon (son) of John, (Do) you love me?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λέγει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οὖν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Πιλᾶτος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ἐμοὶ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λαλεῖς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οἶδας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ἐξουσίαν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ἔχω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9. 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λέγει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οὖν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αὐτῷ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Πιλᾶτος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ἐμοὶ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λαλεῖς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οἶδας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ἐξουσίαν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ἔχω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;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Therefore Pilate says to him, “(why) don’t you speak to me? Don’t you know that I have authority?”</a:t>
            </a:r>
          </a:p>
        </p:txBody>
      </p:sp>
    </p:spTree>
    <p:extLst>
      <p:ext uri="{BB962C8B-B14F-4D97-AF65-F5344CB8AC3E}">
        <p14:creationId xmlns:p14="http://schemas.microsoft.com/office/powerpoint/2010/main" val="13897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πιστεύεις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εἷς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(one)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καλῶς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ποιεῖς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δαιμόνια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ποστεύουσιν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φρισσουσιν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tremble). </a:t>
            </a:r>
          </a:p>
        </p:txBody>
      </p:sp>
    </p:spTree>
    <p:extLst>
      <p:ext uri="{BB962C8B-B14F-4D97-AF65-F5344CB8AC3E}">
        <p14:creationId xmlns:p14="http://schemas.microsoft.com/office/powerpoint/2010/main" val="10630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10.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σὺ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πιστεύεις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ὅτι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εἷς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 (one)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ἐστιν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ὁ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θεός,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καλῶς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ποιεῖς</a:t>
            </a:r>
            <a:r>
              <a:rPr lang="el-GR" baseline="30000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τὰ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δαιμόνια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ποστεύουσιν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καὶ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φρισσουσιν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(</a:t>
            </a: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tremble).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believe that God is one, you do good, and the demons believe and they tremble. </a:t>
            </a:r>
          </a:p>
        </p:txBody>
      </p:sp>
    </p:spTree>
    <p:extLst>
      <p:ext uri="{BB962C8B-B14F-4D97-AF65-F5344CB8AC3E}">
        <p14:creationId xmlns:p14="http://schemas.microsoft.com/office/powerpoint/2010/main" val="10950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α.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λαλῶ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I don’t speak.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ἁμαρτίαν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ποιεῖς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β.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ἁμαρτίαν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οὐ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ποιεῖς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You don’t do (cause?) blood.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αὐτούς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ἀγαπῶσιν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17 </a:t>
            </a:r>
            <a:r>
              <a:rPr lang="en-US" dirty="0" smtClean="0"/>
              <a:t>(Track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γ.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αὐτούς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 </a:t>
            </a:r>
            <a:r>
              <a:rPr lang="el-GR" dirty="0" err="1" smtClean="0">
                <a:latin typeface="GentiumAlt" charset="0"/>
                <a:ea typeface="GentiumAlt" charset="0"/>
                <a:cs typeface="GentiumAlt" charset="0"/>
              </a:rPr>
              <a:t>ἀγαπῶσιν</a:t>
            </a:r>
            <a:r>
              <a:rPr lang="el-GR" dirty="0" smtClean="0">
                <a:latin typeface="GentiumAlt" charset="0"/>
                <a:ea typeface="GentiumAlt" charset="0"/>
                <a:cs typeface="GentiumAlt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latin typeface="GentiumAlt" charset="0"/>
                <a:ea typeface="GentiumAlt" charset="0"/>
                <a:cs typeface="GentiumAlt" charset="0"/>
              </a:rPr>
              <a:t>They love them. </a:t>
            </a:r>
            <a:endParaRPr lang="el-GR" dirty="0" smtClean="0">
              <a:latin typeface="GentiumAlt" charset="0"/>
              <a:ea typeface="GentiumAlt" charset="0"/>
              <a:cs typeface="GentiumA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iles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</Template>
  <TotalTime>150</TotalTime>
  <Words>940</Words>
  <Application>Microsoft Macintosh PowerPoint</Application>
  <PresentationFormat>Widescreen</PresentationFormat>
  <Paragraphs>243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GentiumAlt</vt:lpstr>
      <vt:lpstr>Tahoma</vt:lpstr>
      <vt:lpstr>Arial</vt:lpstr>
      <vt:lpstr>blue tiles</vt:lpstr>
      <vt:lpstr>Exercise 17 (Track 2)</vt:lpstr>
      <vt:lpstr>Parsing</vt:lpstr>
      <vt:lpstr>Parsing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Exercise 17 (Track 2)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16 (Track 2)</dc:title>
  <dc:creator>meeeeeeewith7es@gmail.com</dc:creator>
  <cp:lastModifiedBy>meeeeeeewith7es@gmail.com</cp:lastModifiedBy>
  <cp:revision>20</cp:revision>
  <dcterms:created xsi:type="dcterms:W3CDTF">2016-10-22T13:39:41Z</dcterms:created>
  <dcterms:modified xsi:type="dcterms:W3CDTF">2016-10-27T14:04:38Z</dcterms:modified>
</cp:coreProperties>
</file>