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76" r:id="rId13"/>
    <p:sldId id="277" r:id="rId14"/>
    <p:sldId id="278" r:id="rId15"/>
    <p:sldId id="264" r:id="rId16"/>
    <p:sldId id="265" r:id="rId17"/>
    <p:sldId id="268" r:id="rId18"/>
    <p:sldId id="266" r:id="rId19"/>
    <p:sldId id="267" r:id="rId20"/>
    <p:sldId id="269" r:id="rId21"/>
    <p:sldId id="281" r:id="rId22"/>
    <p:sldId id="270" r:id="rId23"/>
    <p:sldId id="271" r:id="rId24"/>
    <p:sldId id="27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8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7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1BFA-5E05-094D-9692-10A4225F9CEA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6992-2627-6B46-B7B4-C8AF3356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kisrs.ne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and Alphabet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133"/>
          </a:xfrm>
        </p:spPr>
        <p:txBody>
          <a:bodyPr/>
          <a:lstStyle/>
          <a:p>
            <a:r>
              <a:rPr lang="en-US" dirty="0" smtClean="0"/>
              <a:t>Introduction to Greek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226748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By Stephen Curto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For Intro to Greek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August 28, 2016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22" y="6297303"/>
            <a:ext cx="479778" cy="4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Ε</a:t>
            </a:r>
            <a:r>
              <a:rPr lang="el-GR" sz="4400" dirty="0" smtClean="0">
                <a:latin typeface="Times New Roman"/>
                <a:cs typeface="Times New Roman"/>
              </a:rPr>
              <a:t>    ε     </a:t>
            </a:r>
            <a:r>
              <a:rPr lang="en-US" sz="4400" dirty="0" smtClean="0">
                <a:latin typeface="Times New Roman"/>
                <a:cs typeface="Times New Roman"/>
              </a:rPr>
              <a:t>epsilon   -   </a:t>
            </a:r>
            <a:r>
              <a:rPr lang="en-US" sz="4400" u="sng" dirty="0" smtClean="0">
                <a:latin typeface="Times New Roman"/>
                <a:cs typeface="Times New Roman"/>
              </a:rPr>
              <a:t>e</a:t>
            </a:r>
            <a:r>
              <a:rPr lang="en-US" sz="4400" dirty="0" smtClean="0">
                <a:latin typeface="Times New Roman"/>
                <a:cs typeface="Times New Roman"/>
              </a:rPr>
              <a:t> as in met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Ζ    </a:t>
            </a:r>
            <a:r>
              <a:rPr lang="el-GR" sz="4400" dirty="0">
                <a:latin typeface="Times New Roman"/>
                <a:cs typeface="Times New Roman"/>
              </a:rPr>
              <a:t>ζ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zeta </a:t>
            </a:r>
            <a:r>
              <a:rPr lang="el-GR" sz="4400" dirty="0" smtClean="0">
                <a:latin typeface="Times New Roman"/>
                <a:cs typeface="Times New Roman"/>
              </a:rPr>
              <a:t>   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z</a:t>
            </a:r>
            <a:r>
              <a:rPr lang="en-US" sz="4400" dirty="0" smtClean="0">
                <a:latin typeface="Times New Roman"/>
                <a:cs typeface="Times New Roman"/>
              </a:rPr>
              <a:t> as in daze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Η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η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eta </a:t>
            </a:r>
            <a:r>
              <a:rPr lang="el-GR" sz="4400" dirty="0" smtClean="0">
                <a:latin typeface="Times New Roman"/>
                <a:cs typeface="Times New Roman"/>
              </a:rPr>
              <a:t>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e</a:t>
            </a:r>
            <a:r>
              <a:rPr lang="en-US" sz="4400" dirty="0" smtClean="0">
                <a:latin typeface="Times New Roman"/>
                <a:cs typeface="Times New Roman"/>
              </a:rPr>
              <a:t> as in obey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Θ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θ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theta</a:t>
            </a:r>
            <a:r>
              <a:rPr lang="el-GR" sz="4400" dirty="0" smtClean="0">
                <a:latin typeface="Times New Roman"/>
                <a:cs typeface="Times New Roman"/>
              </a:rPr>
              <a:t>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err="1" smtClean="0">
                <a:latin typeface="Times New Roman"/>
                <a:cs typeface="Times New Roman"/>
              </a:rPr>
              <a:t>th</a:t>
            </a:r>
            <a:r>
              <a:rPr lang="en-US" sz="4400" dirty="0" smtClean="0">
                <a:latin typeface="Times New Roman"/>
                <a:cs typeface="Times New Roman"/>
              </a:rPr>
              <a:t> as in thing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917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Ι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 </a:t>
            </a:r>
            <a:r>
              <a:rPr lang="el-GR" sz="4400" dirty="0" smtClean="0">
                <a:latin typeface="Times New Roman"/>
                <a:cs typeface="Times New Roman"/>
              </a:rPr>
              <a:t>ι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iota  </a:t>
            </a:r>
            <a:r>
              <a:rPr lang="el-GR" sz="4400" dirty="0" smtClean="0">
                <a:latin typeface="Times New Roman"/>
                <a:cs typeface="Times New Roman"/>
              </a:rPr>
              <a:t>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i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</a:t>
            </a:r>
            <a:r>
              <a:rPr lang="en-US" sz="4400" dirty="0" smtClean="0">
                <a:latin typeface="Times New Roman"/>
                <a:cs typeface="Times New Roman"/>
              </a:rPr>
              <a:t>in intrigue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Κ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κ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kappa </a:t>
            </a:r>
            <a:r>
              <a:rPr lang="el-GR" sz="4400" dirty="0" smtClean="0">
                <a:latin typeface="Times New Roman"/>
                <a:cs typeface="Times New Roman"/>
              </a:rPr>
              <a:t>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k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kitchen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Λ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λ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lambda</a:t>
            </a:r>
            <a:r>
              <a:rPr lang="el-GR" sz="4400" dirty="0" smtClean="0">
                <a:latin typeface="Times New Roman"/>
                <a:cs typeface="Times New Roman"/>
              </a:rPr>
              <a:t> </a:t>
            </a:r>
            <a:r>
              <a:rPr lang="el-GR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l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law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Μ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μ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mu</a:t>
            </a:r>
            <a:r>
              <a:rPr lang="el-GR" sz="4400" dirty="0" smtClean="0">
                <a:latin typeface="Times New Roman"/>
                <a:cs typeface="Times New Roman"/>
              </a:rPr>
              <a:t>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m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mother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79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Ν</a:t>
            </a:r>
            <a:r>
              <a:rPr lang="el-GR" sz="4400" dirty="0" smtClean="0">
                <a:latin typeface="Times New Roman"/>
                <a:cs typeface="Times New Roman"/>
              </a:rPr>
              <a:t>    ν     </a:t>
            </a:r>
            <a:r>
              <a:rPr lang="en-US" sz="4400" dirty="0" smtClean="0">
                <a:latin typeface="Times New Roman"/>
                <a:cs typeface="Times New Roman"/>
              </a:rPr>
              <a:t>nu</a:t>
            </a:r>
            <a:r>
              <a:rPr lang="el-GR" sz="4400" dirty="0" smtClean="0">
                <a:latin typeface="Times New Roman"/>
                <a:cs typeface="Times New Roman"/>
              </a:rPr>
              <a:t>       </a:t>
            </a:r>
            <a:r>
              <a:rPr lang="el-GR" sz="4400" dirty="0" smtClean="0">
                <a:latin typeface="Times New Roman"/>
                <a:cs typeface="Times New Roman"/>
              </a:rPr>
              <a:t>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n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new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Ξ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ξ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>
                <a:latin typeface="Times New Roman"/>
                <a:cs typeface="Times New Roman"/>
              </a:rPr>
              <a:t>x</a:t>
            </a:r>
            <a:r>
              <a:rPr lang="en-US" sz="4400" dirty="0" smtClean="0">
                <a:latin typeface="Times New Roman"/>
                <a:cs typeface="Times New Roman"/>
              </a:rPr>
              <a:t>i</a:t>
            </a:r>
            <a:r>
              <a:rPr lang="el-GR" sz="4400" dirty="0" smtClean="0">
                <a:latin typeface="Times New Roman"/>
                <a:cs typeface="Times New Roman"/>
              </a:rPr>
              <a:t>   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x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axiom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Ο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ο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n-US" sz="4400" dirty="0" smtClean="0">
                <a:latin typeface="Times New Roman"/>
                <a:cs typeface="Times New Roman"/>
              </a:rPr>
              <a:t>omicron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o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not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Π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π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pi</a:t>
            </a:r>
            <a:r>
              <a:rPr lang="el-GR" sz="4400" dirty="0" smtClean="0">
                <a:latin typeface="Times New Roman"/>
                <a:cs typeface="Times New Roman"/>
              </a:rPr>
              <a:t>  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p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peach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89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Ρ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ρ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rho</a:t>
            </a:r>
            <a:r>
              <a:rPr lang="el-GR" sz="4400" dirty="0" smtClean="0">
                <a:latin typeface="Times New Roman"/>
                <a:cs typeface="Times New Roman"/>
              </a:rPr>
              <a:t> 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r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rod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Σ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 smtClean="0">
                <a:latin typeface="Times New Roman"/>
                <a:cs typeface="Times New Roman"/>
              </a:rPr>
              <a:t>σ, ς</a:t>
            </a:r>
            <a:r>
              <a:rPr lang="el-GR" sz="4400" dirty="0" smtClean="0">
                <a:latin typeface="Times New Roman"/>
                <a:cs typeface="Times New Roman"/>
              </a:rPr>
              <a:t>  </a:t>
            </a:r>
            <a:r>
              <a:rPr lang="en-US" sz="4400" dirty="0" smtClean="0">
                <a:latin typeface="Times New Roman"/>
                <a:cs typeface="Times New Roman"/>
              </a:rPr>
              <a:t>sigma</a:t>
            </a:r>
            <a:r>
              <a:rPr lang="el-GR" sz="4400" dirty="0" smtClean="0">
                <a:latin typeface="Times New Roman"/>
                <a:cs typeface="Times New Roman"/>
              </a:rPr>
              <a:t>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s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study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Τ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τ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tau</a:t>
            </a:r>
            <a:r>
              <a:rPr lang="el-GR" sz="4400" dirty="0" smtClean="0">
                <a:latin typeface="Times New Roman"/>
                <a:cs typeface="Times New Roman"/>
              </a:rPr>
              <a:t>     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l-GR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t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talk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Υ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υ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upsilon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u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“</a:t>
            </a:r>
            <a:r>
              <a:rPr lang="en-US" sz="4400" dirty="0" err="1" smtClean="0">
                <a:latin typeface="Times New Roman"/>
                <a:cs typeface="Times New Roman"/>
              </a:rPr>
              <a:t>kewl</a:t>
            </a:r>
            <a:r>
              <a:rPr lang="en-US" sz="4400" dirty="0" smtClean="0">
                <a:latin typeface="Times New Roman"/>
                <a:cs typeface="Times New Roman"/>
              </a:rPr>
              <a:t>”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55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Φ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φ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n-US" sz="4400" dirty="0" smtClean="0">
                <a:latin typeface="Times New Roman"/>
                <a:cs typeface="Times New Roman"/>
              </a:rPr>
              <a:t>phi</a:t>
            </a:r>
            <a:r>
              <a:rPr lang="el-GR" sz="4400" dirty="0" smtClean="0">
                <a:latin typeface="Times New Roman"/>
                <a:cs typeface="Times New Roman"/>
              </a:rPr>
              <a:t> 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err="1" smtClean="0">
                <a:latin typeface="Times New Roman"/>
                <a:cs typeface="Times New Roman"/>
              </a:rPr>
              <a:t>ph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phone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Χ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χ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chi</a:t>
            </a:r>
            <a:r>
              <a:rPr lang="el-GR" sz="4400" dirty="0" smtClean="0">
                <a:latin typeface="Times New Roman"/>
                <a:cs typeface="Times New Roman"/>
              </a:rPr>
              <a:t>      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err="1" smtClean="0">
                <a:latin typeface="Times New Roman"/>
                <a:cs typeface="Times New Roman"/>
              </a:rPr>
              <a:t>ch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Loch</a:t>
            </a:r>
            <a:endParaRPr lang="en-US" sz="4400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Ψ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ψ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psi</a:t>
            </a:r>
            <a:r>
              <a:rPr lang="el-GR" sz="4400" dirty="0" smtClean="0">
                <a:latin typeface="Times New Roman"/>
                <a:cs typeface="Times New Roman"/>
              </a:rPr>
              <a:t> 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err="1" smtClean="0">
                <a:latin typeface="Times New Roman"/>
                <a:cs typeface="Times New Roman"/>
              </a:rPr>
              <a:t>ps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lips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>
                <a:latin typeface="Times New Roman"/>
                <a:cs typeface="Times New Roman"/>
              </a:rPr>
              <a:t>Ω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>
                <a:latin typeface="Times New Roman"/>
                <a:cs typeface="Times New Roman"/>
              </a:rPr>
              <a:t>ω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n-US" sz="4400" dirty="0" smtClean="0">
                <a:latin typeface="Times New Roman"/>
                <a:cs typeface="Times New Roman"/>
              </a:rPr>
              <a:t>omega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o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tone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99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Α    α</a:t>
            </a:r>
            <a:r>
              <a:rPr lang="el-GR" sz="4400" dirty="0" smtClean="0">
                <a:latin typeface="Times New Roman"/>
                <a:cs typeface="Times New Roman"/>
              </a:rPr>
              <a:t>     ἄλφα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a</a:t>
            </a:r>
            <a:r>
              <a:rPr lang="en-US" sz="4400" dirty="0" smtClean="0">
                <a:latin typeface="Times New Roman"/>
                <a:cs typeface="Times New Roman"/>
              </a:rPr>
              <a:t> as in father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Β    β</a:t>
            </a:r>
            <a:r>
              <a:rPr lang="el-GR" sz="4400" dirty="0" smtClean="0">
                <a:latin typeface="Times New Roman"/>
                <a:cs typeface="Times New Roman"/>
              </a:rPr>
              <a:t>     βῆτα      </a:t>
            </a:r>
            <a:r>
              <a:rPr lang="en-US" sz="4400" dirty="0" smtClean="0">
                <a:latin typeface="Times New Roman"/>
                <a:cs typeface="Times New Roman"/>
              </a:rPr>
              <a:t> -   </a:t>
            </a:r>
            <a:r>
              <a:rPr lang="en-US" sz="4400" u="sng" dirty="0" smtClean="0">
                <a:latin typeface="Times New Roman"/>
                <a:cs typeface="Times New Roman"/>
              </a:rPr>
              <a:t>b</a:t>
            </a:r>
            <a:r>
              <a:rPr lang="en-US" sz="4400" dirty="0" smtClean="0">
                <a:latin typeface="Times New Roman"/>
                <a:cs typeface="Times New Roman"/>
              </a:rPr>
              <a:t> as in Bible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Γ    γ</a:t>
            </a:r>
            <a:r>
              <a:rPr lang="el-GR" sz="4400" dirty="0" smtClean="0">
                <a:latin typeface="Times New Roman"/>
                <a:cs typeface="Times New Roman"/>
              </a:rPr>
              <a:t>     γάμμα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g</a:t>
            </a:r>
            <a:r>
              <a:rPr lang="en-US" sz="4400" dirty="0" smtClean="0">
                <a:latin typeface="Times New Roman"/>
                <a:cs typeface="Times New Roman"/>
              </a:rPr>
              <a:t> as in gone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Δ    δ</a:t>
            </a:r>
            <a:r>
              <a:rPr lang="el-GR" sz="4400" dirty="0" smtClean="0">
                <a:latin typeface="Times New Roman"/>
                <a:cs typeface="Times New Roman"/>
              </a:rPr>
              <a:t>     δέλτα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d</a:t>
            </a:r>
            <a:r>
              <a:rPr lang="en-US" sz="4400" dirty="0" smtClean="0">
                <a:latin typeface="Times New Roman"/>
                <a:cs typeface="Times New Roman"/>
              </a:rPr>
              <a:t> as in dog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072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Ε</a:t>
            </a:r>
            <a:r>
              <a:rPr lang="el-GR" sz="4400" dirty="0" smtClean="0"/>
              <a:t>    ε</a:t>
            </a:r>
            <a:r>
              <a:rPr lang="el-GR" sz="4400" dirty="0" smtClean="0">
                <a:latin typeface="Times New Roman"/>
                <a:cs typeface="Times New Roman"/>
              </a:rPr>
              <a:t>     ἔ ψιλόν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e</a:t>
            </a:r>
            <a:r>
              <a:rPr lang="en-US" sz="4400" dirty="0" smtClean="0">
                <a:latin typeface="Times New Roman"/>
                <a:cs typeface="Times New Roman"/>
              </a:rPr>
              <a:t> as in met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Ζ    </a:t>
            </a:r>
            <a:r>
              <a:rPr lang="el-GR" sz="4400" dirty="0"/>
              <a:t>ζ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l-GR" sz="4400" dirty="0">
                <a:latin typeface="Times New Roman"/>
                <a:cs typeface="Times New Roman"/>
              </a:rPr>
              <a:t>ζ</a:t>
            </a:r>
            <a:r>
              <a:rPr lang="el-GR" sz="4400" dirty="0" smtClean="0">
                <a:latin typeface="Times New Roman"/>
                <a:cs typeface="Times New Roman"/>
              </a:rPr>
              <a:t>ῆτα      </a:t>
            </a:r>
            <a:r>
              <a:rPr lang="en-US" sz="4400" dirty="0" smtClean="0">
                <a:latin typeface="Times New Roman"/>
                <a:cs typeface="Times New Roman"/>
              </a:rPr>
              <a:t> -   </a:t>
            </a:r>
            <a:r>
              <a:rPr lang="en-US" sz="4400" u="sng" dirty="0" smtClean="0">
                <a:latin typeface="Times New Roman"/>
                <a:cs typeface="Times New Roman"/>
              </a:rPr>
              <a:t>z</a:t>
            </a:r>
            <a:r>
              <a:rPr lang="en-US" sz="4400" dirty="0" smtClean="0">
                <a:latin typeface="Times New Roman"/>
                <a:cs typeface="Times New Roman"/>
              </a:rPr>
              <a:t> as in daze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Η</a:t>
            </a:r>
            <a:r>
              <a:rPr lang="el-GR" sz="4400" dirty="0" smtClean="0"/>
              <a:t>    </a:t>
            </a:r>
            <a:r>
              <a:rPr lang="el-GR" sz="4400" dirty="0"/>
              <a:t>η</a:t>
            </a:r>
            <a:r>
              <a:rPr lang="el-GR" sz="4400" dirty="0" smtClean="0">
                <a:latin typeface="Times New Roman"/>
                <a:cs typeface="Times New Roman"/>
              </a:rPr>
              <a:t>     ἦτα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e</a:t>
            </a:r>
            <a:r>
              <a:rPr lang="en-US" sz="4400" dirty="0" smtClean="0">
                <a:latin typeface="Times New Roman"/>
                <a:cs typeface="Times New Roman"/>
              </a:rPr>
              <a:t> as in obey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Θ</a:t>
            </a:r>
            <a:r>
              <a:rPr lang="el-GR" sz="4400" dirty="0" smtClean="0"/>
              <a:t>    </a:t>
            </a:r>
            <a:r>
              <a:rPr lang="el-GR" sz="4400" dirty="0"/>
              <a:t>θ</a:t>
            </a:r>
            <a:r>
              <a:rPr lang="el-GR" sz="4400" dirty="0" smtClean="0">
                <a:latin typeface="Times New Roman"/>
                <a:cs typeface="Times New Roman"/>
              </a:rPr>
              <a:t>     θῆτα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err="1" smtClean="0">
                <a:latin typeface="Times New Roman"/>
                <a:cs typeface="Times New Roman"/>
              </a:rPr>
              <a:t>th</a:t>
            </a:r>
            <a:r>
              <a:rPr lang="en-US" sz="4400" dirty="0" smtClean="0">
                <a:latin typeface="Times New Roman"/>
                <a:cs typeface="Times New Roman"/>
              </a:rPr>
              <a:t> as in thing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859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Ι</a:t>
            </a:r>
            <a:r>
              <a:rPr lang="el-GR" sz="4400" dirty="0" smtClean="0"/>
              <a:t>    </a:t>
            </a:r>
            <a:r>
              <a:rPr lang="el-GR" sz="4400" dirty="0"/>
              <a:t> </a:t>
            </a:r>
            <a:r>
              <a:rPr lang="el-GR" sz="4400" dirty="0" smtClean="0"/>
              <a:t>ι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l-GR" sz="4400" dirty="0" smtClean="0">
                <a:latin typeface="Times New Roman"/>
                <a:cs typeface="Times New Roman"/>
              </a:rPr>
              <a:t>ἰῶτα</a:t>
            </a:r>
            <a:r>
              <a:rPr lang="el-GR" sz="4400" dirty="0" smtClean="0">
                <a:latin typeface="Times New Roman"/>
                <a:cs typeface="Times New Roman"/>
              </a:rPr>
              <a:t>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i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</a:t>
            </a:r>
            <a:r>
              <a:rPr lang="en-US" sz="4400" dirty="0" smtClean="0">
                <a:latin typeface="Times New Roman"/>
                <a:cs typeface="Times New Roman"/>
              </a:rPr>
              <a:t>in intrigue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Κ</a:t>
            </a:r>
            <a:r>
              <a:rPr lang="el-GR" sz="4400" dirty="0" smtClean="0"/>
              <a:t>    </a:t>
            </a:r>
            <a:r>
              <a:rPr lang="el-GR" sz="4400" dirty="0"/>
              <a:t>κ</a:t>
            </a:r>
            <a:r>
              <a:rPr lang="el-GR" sz="4400" dirty="0" smtClean="0">
                <a:latin typeface="Times New Roman"/>
                <a:cs typeface="Times New Roman"/>
              </a:rPr>
              <a:t>     κ</a:t>
            </a:r>
            <a:r>
              <a:rPr lang="el-GR" sz="4400" dirty="0" smtClean="0">
                <a:latin typeface="Times New Roman"/>
                <a:cs typeface="Times New Roman"/>
              </a:rPr>
              <a:t>ά</a:t>
            </a:r>
            <a:r>
              <a:rPr lang="el-GR" sz="4400" dirty="0" smtClean="0">
                <a:latin typeface="Times New Roman"/>
                <a:cs typeface="Times New Roman"/>
              </a:rPr>
              <a:t>ππα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k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kitchen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Λ</a:t>
            </a:r>
            <a:r>
              <a:rPr lang="el-GR" sz="4400" dirty="0" smtClean="0"/>
              <a:t>    </a:t>
            </a:r>
            <a:r>
              <a:rPr lang="el-GR" sz="4400" dirty="0"/>
              <a:t>λ</a:t>
            </a:r>
            <a:r>
              <a:rPr lang="el-GR" sz="4400" dirty="0" smtClean="0">
                <a:latin typeface="Times New Roman"/>
                <a:cs typeface="Times New Roman"/>
              </a:rPr>
              <a:t>     λ</a:t>
            </a:r>
            <a:r>
              <a:rPr lang="el-GR" sz="4400" dirty="0" smtClean="0">
                <a:latin typeface="Times New Roman"/>
                <a:cs typeface="Times New Roman"/>
              </a:rPr>
              <a:t>άμβδα</a:t>
            </a:r>
            <a:r>
              <a:rPr lang="el-GR" sz="4400" dirty="0">
                <a:latin typeface="Times New Roman"/>
                <a:cs typeface="Times New Roman"/>
              </a:rPr>
              <a:t> </a:t>
            </a:r>
            <a:r>
              <a:rPr lang="el-GR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l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law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Μ</a:t>
            </a:r>
            <a:r>
              <a:rPr lang="el-GR" sz="4400" dirty="0" smtClean="0"/>
              <a:t>    </a:t>
            </a:r>
            <a:r>
              <a:rPr lang="el-GR" sz="4400" dirty="0"/>
              <a:t>μ</a:t>
            </a:r>
            <a:r>
              <a:rPr lang="el-GR" sz="4400" dirty="0" smtClean="0">
                <a:latin typeface="Times New Roman"/>
                <a:cs typeface="Times New Roman"/>
              </a:rPr>
              <a:t>     μ</a:t>
            </a:r>
            <a:r>
              <a:rPr lang="el-GR" sz="4400" dirty="0" smtClean="0">
                <a:latin typeface="Times New Roman"/>
                <a:cs typeface="Times New Roman"/>
              </a:rPr>
              <a:t>ῦ</a:t>
            </a:r>
            <a:r>
              <a:rPr lang="el-GR" sz="4400" dirty="0" smtClean="0">
                <a:latin typeface="Times New Roman"/>
                <a:cs typeface="Times New Roman"/>
              </a:rPr>
              <a:t>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m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mother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920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Ν</a:t>
            </a:r>
            <a:r>
              <a:rPr lang="el-GR" sz="4400" dirty="0" smtClean="0"/>
              <a:t>    ν</a:t>
            </a:r>
            <a:r>
              <a:rPr lang="el-GR" sz="4400" dirty="0" smtClean="0">
                <a:latin typeface="Times New Roman"/>
                <a:cs typeface="Times New Roman"/>
              </a:rPr>
              <a:t>     ν</a:t>
            </a:r>
            <a:r>
              <a:rPr lang="el-GR" sz="4400" dirty="0" smtClean="0">
                <a:latin typeface="Times New Roman"/>
                <a:cs typeface="Times New Roman"/>
              </a:rPr>
              <a:t>ῦ       </a:t>
            </a:r>
            <a:r>
              <a:rPr lang="el-GR" sz="4400" dirty="0" smtClean="0">
                <a:latin typeface="Times New Roman"/>
                <a:cs typeface="Times New Roman"/>
              </a:rPr>
              <a:t>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n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new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Ξ</a:t>
            </a:r>
            <a:r>
              <a:rPr lang="el-GR" sz="4400" dirty="0" smtClean="0"/>
              <a:t>    </a:t>
            </a:r>
            <a:r>
              <a:rPr lang="el-GR" sz="4400" dirty="0"/>
              <a:t>ξ</a:t>
            </a:r>
            <a:r>
              <a:rPr lang="el-GR" sz="4400" dirty="0" smtClean="0">
                <a:latin typeface="Times New Roman"/>
                <a:cs typeface="Times New Roman"/>
              </a:rPr>
              <a:t>     ξ</a:t>
            </a:r>
            <a:r>
              <a:rPr lang="el-GR" sz="4400" dirty="0" smtClean="0">
                <a:latin typeface="Times New Roman"/>
                <a:cs typeface="Times New Roman"/>
              </a:rPr>
              <a:t>ῖ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l-GR" sz="4400" dirty="0" smtClean="0">
                <a:latin typeface="Times New Roman"/>
                <a:cs typeface="Times New Roman"/>
              </a:rPr>
              <a:t>   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x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axiom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Ο</a:t>
            </a:r>
            <a:r>
              <a:rPr lang="el-GR" sz="4400" dirty="0" smtClean="0"/>
              <a:t>    </a:t>
            </a:r>
            <a:r>
              <a:rPr lang="el-GR" sz="4400" dirty="0"/>
              <a:t>ο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l-GR" sz="4400" dirty="0" smtClean="0">
                <a:latin typeface="Times New Roman"/>
                <a:cs typeface="Times New Roman"/>
              </a:rPr>
              <a:t>ὄ μικρόν</a:t>
            </a:r>
            <a:r>
              <a:rPr lang="el-GR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o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not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Π</a:t>
            </a:r>
            <a:r>
              <a:rPr lang="el-GR" sz="4400" dirty="0" smtClean="0"/>
              <a:t>    </a:t>
            </a:r>
            <a:r>
              <a:rPr lang="el-GR" sz="4400" dirty="0"/>
              <a:t>π</a:t>
            </a:r>
            <a:r>
              <a:rPr lang="el-GR" sz="4400" dirty="0" smtClean="0">
                <a:latin typeface="Times New Roman"/>
                <a:cs typeface="Times New Roman"/>
              </a:rPr>
              <a:t>     π</a:t>
            </a:r>
            <a:r>
              <a:rPr lang="el-GR" sz="4400" dirty="0" smtClean="0">
                <a:latin typeface="Times New Roman"/>
                <a:cs typeface="Times New Roman"/>
              </a:rPr>
              <a:t>ῖ</a:t>
            </a:r>
            <a:r>
              <a:rPr lang="el-GR" sz="4400" dirty="0" smtClean="0">
                <a:latin typeface="Times New Roman"/>
                <a:cs typeface="Times New Roman"/>
              </a:rPr>
              <a:t>  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p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peach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42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Ρ</a:t>
            </a:r>
            <a:r>
              <a:rPr lang="el-GR" sz="4400" dirty="0" smtClean="0"/>
              <a:t>    </a:t>
            </a:r>
            <a:r>
              <a:rPr lang="el-GR" sz="4400" dirty="0"/>
              <a:t>ρ</a:t>
            </a:r>
            <a:r>
              <a:rPr lang="el-GR" sz="4400" dirty="0" smtClean="0">
                <a:latin typeface="Times New Roman"/>
                <a:cs typeface="Times New Roman"/>
              </a:rPr>
              <a:t>     </a:t>
            </a:r>
            <a:r>
              <a:rPr lang="el-GR" sz="4400" dirty="0" smtClean="0">
                <a:latin typeface="Times New Roman"/>
                <a:cs typeface="Times New Roman"/>
              </a:rPr>
              <a:t>ῥῶ</a:t>
            </a:r>
            <a:r>
              <a:rPr lang="el-GR" sz="4400" dirty="0" smtClean="0">
                <a:latin typeface="Times New Roman"/>
                <a:cs typeface="Times New Roman"/>
              </a:rPr>
              <a:t> 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r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rod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Σ</a:t>
            </a:r>
            <a:r>
              <a:rPr lang="el-GR" sz="4400" dirty="0" smtClean="0"/>
              <a:t>  </a:t>
            </a:r>
            <a:r>
              <a:rPr lang="en-US" sz="4400" dirty="0" smtClean="0"/>
              <a:t> </a:t>
            </a:r>
            <a:r>
              <a:rPr lang="el-GR" sz="4400" dirty="0" smtClean="0"/>
              <a:t>σ, ς</a:t>
            </a:r>
            <a:r>
              <a:rPr lang="el-GR" sz="4400" dirty="0" smtClean="0"/>
              <a:t> </a:t>
            </a:r>
            <a:r>
              <a:rPr lang="en-US" sz="4400" dirty="0" smtClean="0"/>
              <a:t>  </a:t>
            </a:r>
            <a:r>
              <a:rPr lang="el-GR" sz="4400" dirty="0" smtClean="0"/>
              <a:t> </a:t>
            </a:r>
            <a:r>
              <a:rPr lang="el-GR" sz="4400" dirty="0" smtClean="0">
                <a:latin typeface="Times New Roman"/>
                <a:cs typeface="Times New Roman"/>
              </a:rPr>
              <a:t>σ</a:t>
            </a:r>
            <a:r>
              <a:rPr lang="el-GR" sz="4400" dirty="0" smtClean="0">
                <a:latin typeface="Times New Roman"/>
                <a:cs typeface="Times New Roman"/>
              </a:rPr>
              <a:t>ίγμα</a:t>
            </a:r>
            <a:r>
              <a:rPr lang="el-GR" sz="4400" dirty="0" smtClean="0">
                <a:latin typeface="Times New Roman"/>
                <a:cs typeface="Times New Roman"/>
              </a:rPr>
              <a:t>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s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study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Τ</a:t>
            </a:r>
            <a:r>
              <a:rPr lang="el-GR" sz="4400" dirty="0" smtClean="0"/>
              <a:t>    </a:t>
            </a:r>
            <a:r>
              <a:rPr lang="el-GR" sz="4400" dirty="0"/>
              <a:t>τ</a:t>
            </a:r>
            <a:r>
              <a:rPr lang="el-GR" sz="4400" dirty="0" smtClean="0"/>
              <a:t>     </a:t>
            </a:r>
            <a:r>
              <a:rPr lang="el-GR" sz="4400" dirty="0" smtClean="0">
                <a:latin typeface="Times New Roman"/>
                <a:cs typeface="Times New Roman"/>
              </a:rPr>
              <a:t>τα</a:t>
            </a:r>
            <a:r>
              <a:rPr lang="el-GR" sz="4400" dirty="0" smtClean="0">
                <a:latin typeface="Times New Roman"/>
                <a:cs typeface="Times New Roman"/>
              </a:rPr>
              <a:t>ῦ</a:t>
            </a:r>
            <a:r>
              <a:rPr lang="el-GR" sz="4400" dirty="0" smtClean="0">
                <a:latin typeface="Times New Roman"/>
                <a:cs typeface="Times New Roman"/>
              </a:rPr>
              <a:t>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l-GR" sz="4400" dirty="0" smtClean="0">
                <a:latin typeface="Times New Roman"/>
                <a:cs typeface="Times New Roman"/>
              </a:rPr>
              <a:t>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t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talk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Υ</a:t>
            </a:r>
            <a:r>
              <a:rPr lang="el-GR" sz="4400" dirty="0" smtClean="0"/>
              <a:t>    </a:t>
            </a:r>
            <a:r>
              <a:rPr lang="el-GR" sz="4400" dirty="0"/>
              <a:t>υ</a:t>
            </a:r>
            <a:r>
              <a:rPr lang="el-GR" sz="4400" dirty="0" smtClean="0"/>
              <a:t>     </a:t>
            </a:r>
            <a:r>
              <a:rPr lang="el-GR" sz="4400" dirty="0" smtClean="0">
                <a:latin typeface="Times New Roman"/>
                <a:cs typeface="Times New Roman"/>
              </a:rPr>
              <a:t>ὖ ψιλόν </a:t>
            </a:r>
            <a:r>
              <a:rPr lang="el-GR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u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“</a:t>
            </a:r>
            <a:r>
              <a:rPr lang="en-US" sz="4400" dirty="0" err="1" smtClean="0">
                <a:latin typeface="Times New Roman"/>
                <a:cs typeface="Times New Roman"/>
              </a:rPr>
              <a:t>kewl</a:t>
            </a:r>
            <a:r>
              <a:rPr lang="en-US" sz="4400" dirty="0" smtClean="0">
                <a:latin typeface="Times New Roman"/>
                <a:cs typeface="Times New Roman"/>
              </a:rPr>
              <a:t>”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084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Introductory Matters/Syllabus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General Tips and Tricks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Vocabulary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Alphabet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83351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Φ</a:t>
            </a:r>
            <a:r>
              <a:rPr lang="el-GR" sz="4400" dirty="0" smtClean="0"/>
              <a:t>    </a:t>
            </a:r>
            <a:r>
              <a:rPr lang="el-GR" sz="4400" dirty="0">
                <a:latin typeface="Calibri"/>
                <a:cs typeface="Calibri"/>
              </a:rPr>
              <a:t>φ</a:t>
            </a:r>
            <a:r>
              <a:rPr lang="el-GR" sz="4400" dirty="0" smtClean="0">
                <a:latin typeface="Times New Roman"/>
                <a:cs typeface="Times New Roman"/>
              </a:rPr>
              <a:t>    φ</a:t>
            </a:r>
            <a:r>
              <a:rPr lang="el-GR" sz="4400" dirty="0" smtClean="0">
                <a:latin typeface="Times New Roman"/>
                <a:cs typeface="Times New Roman"/>
              </a:rPr>
              <a:t>ῖ</a:t>
            </a:r>
            <a:r>
              <a:rPr lang="el-GR" sz="4400" dirty="0" smtClean="0">
                <a:latin typeface="Times New Roman"/>
                <a:cs typeface="Times New Roman"/>
              </a:rPr>
              <a:t>  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err="1" smtClean="0">
                <a:latin typeface="Times New Roman"/>
                <a:cs typeface="Times New Roman"/>
              </a:rPr>
              <a:t>ph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phone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Χ</a:t>
            </a:r>
            <a:r>
              <a:rPr lang="el-GR" sz="4400" dirty="0" smtClean="0"/>
              <a:t>    </a:t>
            </a:r>
            <a:r>
              <a:rPr lang="el-GR" sz="4400" dirty="0"/>
              <a:t>χ</a:t>
            </a:r>
            <a:r>
              <a:rPr lang="el-GR" sz="4400" dirty="0" smtClean="0"/>
              <a:t>     </a:t>
            </a:r>
            <a:r>
              <a:rPr lang="el-GR" sz="4400" dirty="0" smtClean="0">
                <a:latin typeface="Times New Roman"/>
                <a:cs typeface="Times New Roman"/>
              </a:rPr>
              <a:t>χ</a:t>
            </a:r>
            <a:r>
              <a:rPr lang="el-GR" sz="4400" dirty="0" smtClean="0">
                <a:latin typeface="Times New Roman"/>
                <a:cs typeface="Times New Roman"/>
              </a:rPr>
              <a:t>ῖ</a:t>
            </a:r>
            <a:r>
              <a:rPr lang="el-GR" sz="4400" dirty="0" smtClean="0">
                <a:latin typeface="Times New Roman"/>
                <a:cs typeface="Times New Roman"/>
              </a:rPr>
              <a:t>          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err="1" smtClean="0">
                <a:latin typeface="Times New Roman"/>
                <a:cs typeface="Times New Roman"/>
              </a:rPr>
              <a:t>ch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Loch</a:t>
            </a:r>
            <a:endParaRPr lang="en-US" sz="4400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/>
              <a:t>Ψ</a:t>
            </a:r>
            <a:r>
              <a:rPr lang="el-GR" sz="4400" dirty="0" smtClean="0"/>
              <a:t>    </a:t>
            </a:r>
            <a:r>
              <a:rPr lang="el-GR" sz="4400" dirty="0"/>
              <a:t>ψ</a:t>
            </a:r>
            <a:r>
              <a:rPr lang="el-GR" sz="4400" dirty="0" smtClean="0"/>
              <a:t>     </a:t>
            </a:r>
            <a:r>
              <a:rPr lang="el-GR" sz="4400" dirty="0" smtClean="0">
                <a:latin typeface="Times New Roman"/>
                <a:cs typeface="Times New Roman"/>
              </a:rPr>
              <a:t>ψ</a:t>
            </a:r>
            <a:r>
              <a:rPr lang="el-GR" sz="4400" dirty="0" smtClean="0">
                <a:latin typeface="Times New Roman"/>
                <a:cs typeface="Times New Roman"/>
              </a:rPr>
              <a:t>ῖ</a:t>
            </a:r>
            <a:r>
              <a:rPr lang="el-GR" sz="4400" dirty="0" smtClean="0">
                <a:latin typeface="Times New Roman"/>
                <a:cs typeface="Times New Roman"/>
              </a:rPr>
              <a:t>    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err="1" smtClean="0">
                <a:latin typeface="Times New Roman"/>
                <a:cs typeface="Times New Roman"/>
              </a:rPr>
              <a:t>ps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lips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/>
              <a:t>Ω</a:t>
            </a:r>
            <a:r>
              <a:rPr lang="el-GR" sz="4400" dirty="0" smtClean="0"/>
              <a:t>    </a:t>
            </a:r>
            <a:r>
              <a:rPr lang="el-GR" sz="4400" dirty="0"/>
              <a:t>ω</a:t>
            </a:r>
            <a:r>
              <a:rPr lang="el-GR" sz="4400" dirty="0" smtClean="0"/>
              <a:t>     </a:t>
            </a:r>
            <a:r>
              <a:rPr lang="el-GR" sz="4400" dirty="0" smtClean="0">
                <a:latin typeface="Times New Roman"/>
                <a:cs typeface="Times New Roman"/>
              </a:rPr>
              <a:t>ὦ μέγα</a:t>
            </a:r>
            <a:r>
              <a:rPr lang="el-GR" sz="4400" dirty="0" smtClean="0">
                <a:latin typeface="Times New Roman"/>
                <a:cs typeface="Times New Roman"/>
              </a:rPr>
              <a:t>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>
                <a:latin typeface="Times New Roman"/>
                <a:cs typeface="Times New Roman"/>
              </a:rPr>
              <a:t>o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cs typeface="Times New Roman"/>
              </a:rPr>
              <a:t>as in </a:t>
            </a:r>
            <a:r>
              <a:rPr lang="en-US" sz="4400" dirty="0" smtClean="0">
                <a:latin typeface="Times New Roman"/>
                <a:cs typeface="Times New Roman"/>
              </a:rPr>
              <a:t>tone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9432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 Page 8-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19" y="1600200"/>
            <a:ext cx="8229600" cy="4525963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Α </a:t>
            </a:r>
            <a:r>
              <a:rPr lang="el-GR" sz="3800" dirty="0" smtClean="0">
                <a:latin typeface="+mn-lt"/>
                <a:cs typeface="Cambria"/>
              </a:rPr>
              <a:t>α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Β β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Γ γ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Δ δ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Ε ε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Ζ ζ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Η η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Θ θ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Ι ι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Κ κ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Λ λ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Μ μ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Ν ν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Ξ ξ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Ο ο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Π </a:t>
            </a:r>
            <a:r>
              <a:rPr lang="el-GR" sz="3800" dirty="0" smtClean="0">
                <a:latin typeface="+mn-lt"/>
                <a:cs typeface="Cambria"/>
              </a:rPr>
              <a:t>π</a:t>
            </a:r>
            <a:endParaRPr lang="el-GR" sz="3800" dirty="0" smtClean="0">
              <a:latin typeface="+mn-lt"/>
              <a:cs typeface="Cambria"/>
            </a:endParaRP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Ρ ρ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Σ σ, ς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Τ τ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Υ υ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Φ φ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Χ χ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Ψ ψ</a:t>
            </a:r>
          </a:p>
          <a:p>
            <a:pPr marL="0" indent="0">
              <a:buNone/>
            </a:pPr>
            <a:r>
              <a:rPr lang="el-GR" sz="3800" dirty="0" smtClean="0">
                <a:latin typeface="+mn-lt"/>
                <a:cs typeface="Cambria"/>
              </a:rPr>
              <a:t>Ω ω</a:t>
            </a:r>
            <a:endParaRPr lang="en-US" sz="3800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8332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5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Tricky Letters:</a:t>
            </a:r>
          </a:p>
          <a:p>
            <a:pPr marL="0" indent="0">
              <a:buNone/>
            </a:pPr>
            <a:r>
              <a:rPr lang="el-GR" dirty="0" smtClean="0"/>
              <a:t>Η   </a:t>
            </a:r>
            <a:r>
              <a:rPr lang="el-GR" dirty="0" smtClean="0">
                <a:latin typeface="Times New Roman"/>
                <a:cs typeface="Times New Roman"/>
              </a:rPr>
              <a:t>η </a:t>
            </a:r>
            <a:r>
              <a:rPr lang="el-GR" dirty="0" smtClean="0"/>
              <a:t>   </a:t>
            </a:r>
            <a:r>
              <a:rPr lang="en-US" dirty="0" smtClean="0"/>
              <a:t>- the capital looks like an “h”, but </a:t>
            </a:r>
            <a:r>
              <a:rPr lang="el-GR" dirty="0" smtClean="0">
                <a:latin typeface="Times New Roman"/>
                <a:cs typeface="Times New Roman"/>
              </a:rPr>
              <a:t>η</a:t>
            </a:r>
            <a:r>
              <a:rPr lang="el-GR" dirty="0" smtClean="0"/>
              <a:t> </a:t>
            </a:r>
            <a:r>
              <a:rPr lang="en-US" dirty="0" smtClean="0"/>
              <a:t>is a vowel</a:t>
            </a:r>
          </a:p>
          <a:p>
            <a:pPr marL="0" indent="0">
              <a:buNone/>
            </a:pPr>
            <a:r>
              <a:rPr lang="el-GR" dirty="0" smtClean="0"/>
              <a:t>Μ   </a:t>
            </a:r>
            <a:r>
              <a:rPr lang="el-GR" dirty="0" smtClean="0">
                <a:latin typeface="Times New Roman"/>
                <a:cs typeface="Times New Roman"/>
              </a:rPr>
              <a:t>μ </a:t>
            </a:r>
            <a:r>
              <a:rPr lang="en-US" dirty="0" smtClean="0">
                <a:latin typeface="Times New Roman"/>
                <a:cs typeface="Times New Roman"/>
              </a:rPr>
              <a:t>   - </a:t>
            </a:r>
            <a:r>
              <a:rPr lang="en-US" dirty="0" smtClean="0"/>
              <a:t>the lower case looks like a “u”, but </a:t>
            </a:r>
            <a:r>
              <a:rPr lang="el-GR" dirty="0" smtClean="0"/>
              <a:t>μ</a:t>
            </a:r>
            <a:r>
              <a:rPr lang="en-US" dirty="0" smtClean="0"/>
              <a:t> a consonant</a:t>
            </a:r>
          </a:p>
          <a:p>
            <a:pPr marL="0" indent="0">
              <a:buNone/>
            </a:pPr>
            <a:r>
              <a:rPr lang="el-GR" dirty="0" smtClean="0"/>
              <a:t>Ν    </a:t>
            </a:r>
            <a:r>
              <a:rPr lang="el-GR" dirty="0" smtClean="0">
                <a:latin typeface="Times New Roman"/>
                <a:cs typeface="Times New Roman"/>
              </a:rPr>
              <a:t>ν    </a:t>
            </a:r>
            <a:r>
              <a:rPr lang="en-US" dirty="0" smtClean="0"/>
              <a:t>- the lower case looks like a “v”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latin typeface="Times New Roman"/>
                <a:cs typeface="Times New Roman"/>
              </a:rPr>
              <a:t>Ππ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l-GR" dirty="0" smtClean="0">
                <a:latin typeface="Times New Roman"/>
                <a:cs typeface="Times New Roman"/>
              </a:rPr>
              <a:t>Ρρ   </a:t>
            </a:r>
            <a:r>
              <a:rPr lang="en-US" dirty="0" smtClean="0"/>
              <a:t>- rho looks like an English “p”</a:t>
            </a:r>
          </a:p>
          <a:p>
            <a:pPr marL="0" indent="0">
              <a:buNone/>
            </a:pPr>
            <a:r>
              <a:rPr lang="el-GR" dirty="0" smtClean="0">
                <a:latin typeface="Times New Roman"/>
                <a:cs typeface="Times New Roman"/>
              </a:rPr>
              <a:t>Χ     χ    </a:t>
            </a:r>
            <a:r>
              <a:rPr lang="en-US" dirty="0" smtClean="0"/>
              <a:t>- looks like an “x” but</a:t>
            </a:r>
            <a:r>
              <a:rPr lang="el-GR" dirty="0" smtClean="0"/>
              <a:t> ξ </a:t>
            </a:r>
            <a:r>
              <a:rPr lang="en-US" dirty="0" smtClean="0"/>
              <a:t>makes that sound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l-GR" dirty="0" smtClean="0">
                <a:latin typeface="Times New Roman"/>
                <a:cs typeface="Times New Roman"/>
              </a:rPr>
              <a:t>Ω    ω   </a:t>
            </a:r>
            <a:r>
              <a:rPr lang="en-US" dirty="0" smtClean="0"/>
              <a:t> - the lower case looks like a “w” 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305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Vowels:</a:t>
            </a:r>
          </a:p>
          <a:p>
            <a:pPr marL="0" indent="0">
              <a:buNone/>
            </a:pPr>
            <a:r>
              <a:rPr lang="el-GR" sz="5400" dirty="0" smtClean="0">
                <a:latin typeface="+mj-lt"/>
              </a:rPr>
              <a:t>α, ε, η, ι, ο, υ, ω</a:t>
            </a:r>
            <a:endParaRPr lang="en-US" sz="5400" dirty="0" smtClean="0">
              <a:latin typeface="+mj-lt"/>
            </a:endParaRPr>
          </a:p>
          <a:p>
            <a:pPr marL="0" indent="0">
              <a:buNone/>
            </a:pPr>
            <a:endParaRPr lang="el-GR" sz="4800" dirty="0" smtClean="0"/>
          </a:p>
          <a:p>
            <a:pPr marL="0" indent="0">
              <a:buNone/>
            </a:pPr>
            <a:r>
              <a:rPr lang="en-US" dirty="0" smtClean="0"/>
              <a:t>Double Letter Transliterations:</a:t>
            </a:r>
          </a:p>
          <a:p>
            <a:pPr marL="0" indent="0">
              <a:buNone/>
            </a:pPr>
            <a:r>
              <a:rPr lang="el-GR" sz="5400" dirty="0" smtClean="0">
                <a:latin typeface="+mj-lt"/>
              </a:rPr>
              <a:t>θ, φ, χ, ψ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71668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Alphabet. Know every letter (Upper and lower case) and the sound it makes.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59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7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Matters/Syllabus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1791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Suggested Supplements</a:t>
            </a:r>
          </a:p>
          <a:p>
            <a:r>
              <a:rPr lang="en-US" sz="1800" dirty="0"/>
              <a:t>Bauer-Danker-Arndt-Gingrich. </a:t>
            </a:r>
            <a:r>
              <a:rPr lang="en-US" sz="1800" i="1" dirty="0"/>
              <a:t>A Greek-English Lexicon of the New Testament and Other Early Christian Literature</a:t>
            </a:r>
            <a:r>
              <a:rPr lang="en-US" sz="1800" dirty="0"/>
              <a:t>. 3rd ed., 2000. [BDAG</a:t>
            </a:r>
            <a:r>
              <a:rPr lang="en-US" sz="1800" dirty="0" smtClean="0"/>
              <a:t>] ISBN: </a:t>
            </a:r>
            <a:r>
              <a:rPr lang="is-IS" sz="1800" dirty="0" smtClean="0"/>
              <a:t>9780226039336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Aland</a:t>
            </a:r>
            <a:r>
              <a:rPr lang="en-US" sz="1800" dirty="0"/>
              <a:t>, Kurt, et al. </a:t>
            </a:r>
            <a:r>
              <a:rPr lang="en-US" sz="1800" i="1" dirty="0" err="1"/>
              <a:t>Novum</a:t>
            </a:r>
            <a:r>
              <a:rPr lang="en-US" sz="1800" i="1" dirty="0"/>
              <a:t> </a:t>
            </a:r>
            <a:r>
              <a:rPr lang="en-US" sz="1800" i="1" dirty="0" err="1"/>
              <a:t>Testamentum</a:t>
            </a:r>
            <a:r>
              <a:rPr lang="en-US" sz="1800" i="1" dirty="0"/>
              <a:t> </a:t>
            </a:r>
            <a:r>
              <a:rPr lang="en-US" sz="1800" i="1" dirty="0" err="1"/>
              <a:t>Graece</a:t>
            </a:r>
            <a:r>
              <a:rPr lang="en-US" sz="1800" dirty="0"/>
              <a:t>. 28th edition, edited by </a:t>
            </a:r>
            <a:r>
              <a:rPr lang="en-US" sz="1800" dirty="0" err="1"/>
              <a:t>Holger</a:t>
            </a:r>
            <a:r>
              <a:rPr lang="en-US" sz="1800" dirty="0"/>
              <a:t> </a:t>
            </a:r>
            <a:r>
              <a:rPr lang="en-US" sz="1800" dirty="0" err="1"/>
              <a:t>Strutwolf</a:t>
            </a:r>
            <a:r>
              <a:rPr lang="en-US" sz="1800" dirty="0"/>
              <a:t>, et al. Stuttgart: Deutsche </a:t>
            </a:r>
            <a:r>
              <a:rPr lang="en-US" sz="1800" dirty="0" err="1"/>
              <a:t>Bibelgesellschaft</a:t>
            </a:r>
            <a:r>
              <a:rPr lang="en-US" sz="1800" dirty="0"/>
              <a:t>, 2012. Abbreviated as NA28. Includes Greek- English dictionary by Barclay Newman. ISBN: </a:t>
            </a:r>
            <a:r>
              <a:rPr lang="en-US" sz="1800" dirty="0" smtClean="0"/>
              <a:t>9783438051608</a:t>
            </a:r>
            <a:endParaRPr lang="en-US" sz="1800" dirty="0"/>
          </a:p>
          <a:p>
            <a:r>
              <a:rPr lang="en-US" sz="1800" dirty="0" smtClean="0"/>
              <a:t>Braun, Frank. </a:t>
            </a:r>
            <a:r>
              <a:rPr lang="en-US" sz="1800" i="1" dirty="0" smtClean="0"/>
              <a:t>English Grammar for Language Students. </a:t>
            </a:r>
            <a:r>
              <a:rPr lang="en-US" sz="1800" dirty="0" smtClean="0"/>
              <a:t>Eugene, OR: </a:t>
            </a:r>
            <a:r>
              <a:rPr lang="en-US" sz="1800" dirty="0" err="1" smtClean="0"/>
              <a:t>Wipf</a:t>
            </a:r>
            <a:r>
              <a:rPr lang="en-US" sz="1800" dirty="0" smtClean="0"/>
              <a:t> and Stock, 2013. ISBN: </a:t>
            </a:r>
            <a:r>
              <a:rPr lang="fi-FI" sz="1800" dirty="0" smtClean="0"/>
              <a:t>9781620328743</a:t>
            </a:r>
            <a:endParaRPr lang="en-US" sz="1800" dirty="0"/>
          </a:p>
        </p:txBody>
      </p:sp>
      <p:pic>
        <p:nvPicPr>
          <p:cNvPr id="4" name="Picture 3" descr="17522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1" y="1269999"/>
            <a:ext cx="2229556" cy="2933626"/>
          </a:xfrm>
          <a:prstGeom prst="rect">
            <a:avLst/>
          </a:prstGeom>
        </p:spPr>
      </p:pic>
      <p:pic>
        <p:nvPicPr>
          <p:cNvPr id="5" name="Picture 4" descr="516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3" b="94008" l="744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03" y="3097389"/>
            <a:ext cx="1749778" cy="2223491"/>
          </a:xfrm>
          <a:prstGeom prst="rect">
            <a:avLst/>
          </a:prstGeom>
        </p:spPr>
      </p:pic>
      <p:pic>
        <p:nvPicPr>
          <p:cNvPr id="7" name="Picture 6" descr="978162032874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8" y="4411704"/>
            <a:ext cx="1615864" cy="24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Matters/Syllabus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Class Structure</a:t>
            </a:r>
          </a:p>
          <a:p>
            <a:r>
              <a:rPr lang="en-US" dirty="0" smtClean="0"/>
              <a:t>60 </a:t>
            </a:r>
            <a:r>
              <a:rPr lang="en-US" dirty="0"/>
              <a:t>minute class periods, divided as follows: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minute review quiz.</a:t>
            </a:r>
          </a:p>
          <a:p>
            <a:pPr lvl="1"/>
            <a:r>
              <a:rPr lang="en-US" dirty="0" smtClean="0"/>
              <a:t>15 </a:t>
            </a:r>
            <a:r>
              <a:rPr lang="en-US" dirty="0"/>
              <a:t>minute review of homework and last week’s material.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minute break.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minute lesson on new material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minute Q&amp;A troubleshoot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9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Matters/Syllabus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14356" cy="1179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Homework and Assignment Schedule</a:t>
            </a:r>
            <a:endParaRPr lang="en-US" dirty="0"/>
          </a:p>
        </p:txBody>
      </p:sp>
      <p:pic>
        <p:nvPicPr>
          <p:cNvPr id="5" name="Picture 4" descr="Screen Shot 2016-08-26 at 4.37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13950" r="11728" b="31234"/>
          <a:stretch/>
        </p:blipFill>
        <p:spPr>
          <a:xfrm>
            <a:off x="457199" y="2624665"/>
            <a:ext cx="8152663" cy="37394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56556" y="2342444"/>
            <a:ext cx="6533444" cy="3485445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9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minutes a day</a:t>
            </a:r>
          </a:p>
          <a:p>
            <a:r>
              <a:rPr lang="en-US" dirty="0" smtClean="0"/>
              <a:t>View Greek study as a form of worship</a:t>
            </a:r>
          </a:p>
          <a:p>
            <a:r>
              <a:rPr lang="en-US" dirty="0" smtClean="0"/>
              <a:t>Take notes in </a:t>
            </a:r>
            <a:r>
              <a:rPr lang="en-US" dirty="0" smtClean="0"/>
              <a:t>class BY HAND</a:t>
            </a:r>
            <a:endParaRPr lang="en-US" dirty="0" smtClean="0"/>
          </a:p>
          <a:p>
            <a:r>
              <a:rPr lang="en-US" dirty="0" smtClean="0"/>
              <a:t>Do not fear “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</a:t>
            </a:r>
            <a:r>
              <a:rPr lang="en-US" dirty="0" smtClean="0"/>
              <a:t>og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Anki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http://ankisrs.net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Colored flash cards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56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Lexicon – a dictionary</a:t>
            </a:r>
          </a:p>
          <a:p>
            <a:r>
              <a:rPr lang="en-US" dirty="0" smtClean="0"/>
              <a:t>Lexical form – the form of a word that appears in a dictionary</a:t>
            </a:r>
          </a:p>
          <a:p>
            <a:r>
              <a:rPr lang="en-US" dirty="0" err="1" smtClean="0"/>
              <a:t>Koine</a:t>
            </a:r>
            <a:r>
              <a:rPr lang="en-US" dirty="0"/>
              <a:t> </a:t>
            </a:r>
            <a:r>
              <a:rPr lang="en-US" dirty="0" smtClean="0"/>
              <a:t>– 1</a:t>
            </a:r>
            <a:r>
              <a:rPr lang="en-US" baseline="30000" dirty="0" smtClean="0"/>
              <a:t>st</a:t>
            </a:r>
            <a:r>
              <a:rPr lang="en-US" dirty="0" smtClean="0"/>
              <a:t> century common </a:t>
            </a:r>
            <a:r>
              <a:rPr lang="en-US" dirty="0"/>
              <a:t>G</a:t>
            </a:r>
            <a:r>
              <a:rPr lang="en-US" dirty="0" smtClean="0"/>
              <a:t>reek. </a:t>
            </a:r>
            <a:r>
              <a:rPr lang="en-US" dirty="0"/>
              <a:t>T</a:t>
            </a:r>
            <a:r>
              <a:rPr lang="en-US" dirty="0" smtClean="0"/>
              <a:t>he kind of Greek you’re learning. </a:t>
            </a:r>
            <a:endParaRPr lang="en-US" dirty="0" smtClean="0"/>
          </a:p>
          <a:p>
            <a:r>
              <a:rPr lang="en-US" dirty="0" smtClean="0"/>
              <a:t>Transliteration – putting the </a:t>
            </a:r>
            <a:r>
              <a:rPr lang="en-US" dirty="0"/>
              <a:t>G</a:t>
            </a:r>
            <a:r>
              <a:rPr lang="en-US" dirty="0" smtClean="0"/>
              <a:t>reek word into </a:t>
            </a:r>
            <a:r>
              <a:rPr lang="en-US" dirty="0"/>
              <a:t>E</a:t>
            </a:r>
            <a:r>
              <a:rPr lang="en-US" dirty="0" smtClean="0"/>
              <a:t>nglish letters (phonetic equivalence)</a:t>
            </a:r>
          </a:p>
          <a:p>
            <a:r>
              <a:rPr lang="en-US" dirty="0" smtClean="0"/>
              <a:t>Translation – changing the Greek word to the proper English word (meaning equivalence)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9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 Page 8-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29" y="1600200"/>
            <a:ext cx="8229600" cy="4525963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Α </a:t>
            </a:r>
            <a:r>
              <a:rPr lang="el-GR" sz="3800" dirty="0" smtClean="0">
                <a:latin typeface="Times New Roman"/>
                <a:cs typeface="Times New Roman"/>
              </a:rPr>
              <a:t>α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Β β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Γ γ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Δ δ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Ε ε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Ζ ζ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Η η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Θ θ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Ι ι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Κ κ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Λ λ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Μ μ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Ν ν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Ξ ξ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Ο ο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Π </a:t>
            </a:r>
            <a:r>
              <a:rPr lang="el-GR" sz="3800" dirty="0" smtClean="0">
                <a:latin typeface="Times New Roman"/>
                <a:cs typeface="Times New Roman"/>
              </a:rPr>
              <a:t>π</a:t>
            </a:r>
            <a:endParaRPr lang="el-GR" sz="3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Ρ ρ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Σ σ, ς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Τ τ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Υ υ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Φ φ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Χ χ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Ψ ψ</a:t>
            </a:r>
          </a:p>
          <a:p>
            <a:pPr marL="0" indent="0">
              <a:buNone/>
            </a:pPr>
            <a:r>
              <a:rPr lang="el-GR" sz="3800" dirty="0" smtClean="0">
                <a:latin typeface="Times New Roman"/>
                <a:cs typeface="Times New Roman"/>
              </a:rPr>
              <a:t>Ω ω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155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Α    α     </a:t>
            </a:r>
            <a:r>
              <a:rPr lang="en-US" sz="4400" dirty="0" smtClean="0">
                <a:latin typeface="Times New Roman"/>
                <a:cs typeface="Times New Roman"/>
              </a:rPr>
              <a:t>alpha</a:t>
            </a:r>
            <a:r>
              <a:rPr lang="el-GR" sz="4400" dirty="0" smtClean="0">
                <a:latin typeface="Times New Roman"/>
                <a:cs typeface="Times New Roman"/>
              </a:rPr>
              <a:t>  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a</a:t>
            </a:r>
            <a:r>
              <a:rPr lang="en-US" sz="4400" dirty="0" smtClean="0">
                <a:latin typeface="Times New Roman"/>
                <a:cs typeface="Times New Roman"/>
              </a:rPr>
              <a:t> as in father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Β    β     </a:t>
            </a:r>
            <a:r>
              <a:rPr lang="en-US" sz="4400" dirty="0" smtClean="0">
                <a:latin typeface="Times New Roman"/>
                <a:cs typeface="Times New Roman"/>
              </a:rPr>
              <a:t>beta</a:t>
            </a:r>
            <a:r>
              <a:rPr lang="el-GR" sz="4400" dirty="0" smtClean="0">
                <a:latin typeface="Times New Roman"/>
                <a:cs typeface="Times New Roman"/>
              </a:rPr>
              <a:t>      </a:t>
            </a:r>
            <a:r>
              <a:rPr lang="en-US" sz="4400" dirty="0" smtClean="0">
                <a:latin typeface="Times New Roman"/>
                <a:cs typeface="Times New Roman"/>
              </a:rPr>
              <a:t>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b</a:t>
            </a:r>
            <a:r>
              <a:rPr lang="en-US" sz="4400" dirty="0" smtClean="0">
                <a:latin typeface="Times New Roman"/>
                <a:cs typeface="Times New Roman"/>
              </a:rPr>
              <a:t> as in Bible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Γ    γ     </a:t>
            </a:r>
            <a:r>
              <a:rPr lang="en-US" sz="4400" dirty="0" smtClean="0">
                <a:latin typeface="Times New Roman"/>
                <a:cs typeface="Times New Roman"/>
              </a:rPr>
              <a:t>gamma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g</a:t>
            </a:r>
            <a:r>
              <a:rPr lang="en-US" sz="4400" dirty="0" smtClean="0">
                <a:latin typeface="Times New Roman"/>
                <a:cs typeface="Times New Roman"/>
              </a:rPr>
              <a:t> as in gone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400" dirty="0" smtClean="0">
                <a:latin typeface="Times New Roman"/>
                <a:cs typeface="Times New Roman"/>
              </a:rPr>
              <a:t>Δ    δ     </a:t>
            </a:r>
            <a:r>
              <a:rPr lang="en-US" sz="4400" dirty="0" smtClean="0">
                <a:latin typeface="Times New Roman"/>
                <a:cs typeface="Times New Roman"/>
              </a:rPr>
              <a:t>delta</a:t>
            </a:r>
            <a:r>
              <a:rPr lang="el-GR" sz="4400" dirty="0" smtClean="0">
                <a:latin typeface="Times New Roman"/>
                <a:cs typeface="Times New Roman"/>
              </a:rPr>
              <a:t>  </a:t>
            </a:r>
            <a:r>
              <a:rPr lang="en-US" sz="4400" dirty="0" smtClean="0">
                <a:latin typeface="Times New Roman"/>
                <a:cs typeface="Times New Roman"/>
              </a:rPr>
              <a:t>  </a:t>
            </a:r>
            <a:r>
              <a:rPr lang="el-GR" sz="4400" dirty="0" smtClean="0">
                <a:latin typeface="Times New Roman"/>
                <a:cs typeface="Times New Roman"/>
              </a:rPr>
              <a:t>    </a:t>
            </a:r>
            <a:r>
              <a:rPr lang="en-US" sz="4400" dirty="0" smtClean="0">
                <a:latin typeface="Times New Roman"/>
                <a:cs typeface="Times New Roman"/>
              </a:rPr>
              <a:t>-   </a:t>
            </a:r>
            <a:r>
              <a:rPr lang="en-US" sz="4400" u="sng" dirty="0" smtClean="0">
                <a:latin typeface="Times New Roman"/>
                <a:cs typeface="Times New Roman"/>
              </a:rPr>
              <a:t>d</a:t>
            </a:r>
            <a:r>
              <a:rPr lang="en-US" sz="4400" dirty="0" smtClean="0">
                <a:latin typeface="Times New Roman"/>
                <a:cs typeface="Times New Roman"/>
              </a:rPr>
              <a:t> as in dog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788402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on blue (riggin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on blue (riggins).thmx</Template>
  <TotalTime>185</TotalTime>
  <Words>933</Words>
  <Application>Microsoft Macintosh PowerPoint</Application>
  <PresentationFormat>On-screen Show (4:3)</PresentationFormat>
  <Paragraphs>157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White on blue (riggins)</vt:lpstr>
      <vt:lpstr>Introduction and Alphabet</vt:lpstr>
      <vt:lpstr>Outline</vt:lpstr>
      <vt:lpstr>Introductory Matters/Syllabus</vt:lpstr>
      <vt:lpstr>Introductory Matters/Syllabus</vt:lpstr>
      <vt:lpstr>Introductory Matters/Syllabus</vt:lpstr>
      <vt:lpstr>General Tips and Tricks</vt:lpstr>
      <vt:lpstr>Vocabulary</vt:lpstr>
      <vt:lpstr>Alphabet  Page 8-9</vt:lpstr>
      <vt:lpstr>Alphabet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Alphabet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Alphabet  Page 8-9</vt:lpstr>
      <vt:lpstr>Alphabet</vt:lpstr>
      <vt:lpstr>Alphabet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Alphabet</dc:title>
  <dc:creator>Stephen Curto</dc:creator>
  <cp:lastModifiedBy>Stephen Curto</cp:lastModifiedBy>
  <cp:revision>15</cp:revision>
  <dcterms:created xsi:type="dcterms:W3CDTF">2016-08-26T21:18:08Z</dcterms:created>
  <dcterms:modified xsi:type="dcterms:W3CDTF">2016-08-27T00:33:48Z</dcterms:modified>
</cp:coreProperties>
</file>