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7" r:id="rId8"/>
    <p:sldId id="261" r:id="rId9"/>
    <p:sldId id="268" r:id="rId10"/>
    <p:sldId id="262" r:id="rId11"/>
    <p:sldId id="271" r:id="rId12"/>
    <p:sldId id="270" r:id="rId13"/>
    <p:sldId id="263" r:id="rId14"/>
    <p:sldId id="265" r:id="rId15"/>
    <p:sldId id="266" r:id="rId16"/>
    <p:sldId id="264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51"/>
    <p:restoredTop sz="94712"/>
  </p:normalViewPr>
  <p:slideViewPr>
    <p:cSldViewPr snapToGrid="0" snapToObjects="1">
      <p:cViewPr varScale="1">
        <p:scale>
          <a:sx n="98" d="100"/>
          <a:sy n="98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89C6-0A8C-8247-9645-766D93A7C9E8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B44-E3AF-DE4A-B255-1FF882D2F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89C6-0A8C-8247-9645-766D93A7C9E8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B44-E3AF-DE4A-B255-1FF882D2F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89C6-0A8C-8247-9645-766D93A7C9E8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B44-E3AF-DE4A-B255-1FF882D2F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5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89C6-0A8C-8247-9645-766D93A7C9E8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B44-E3AF-DE4A-B255-1FF882D2F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3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89C6-0A8C-8247-9645-766D93A7C9E8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B44-E3AF-DE4A-B255-1FF882D2F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89C6-0A8C-8247-9645-766D93A7C9E8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B44-E3AF-DE4A-B255-1FF882D2F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0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89C6-0A8C-8247-9645-766D93A7C9E8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B44-E3AF-DE4A-B255-1FF882D2F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7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89C6-0A8C-8247-9645-766D93A7C9E8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B44-E3AF-DE4A-B255-1FF882D2F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8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89C6-0A8C-8247-9645-766D93A7C9E8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B44-E3AF-DE4A-B255-1FF882D2F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5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89C6-0A8C-8247-9645-766D93A7C9E8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B44-E3AF-DE4A-B255-1FF882D2F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6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089C6-0A8C-8247-9645-766D93A7C9E8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6B44-E3AF-DE4A-B255-1FF882D2F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4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089C6-0A8C-8247-9645-766D93A7C9E8}" type="datetimeFigureOut">
              <a:rPr lang="en-US" smtClean="0"/>
              <a:t>10/14/16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6B44-E3AF-DE4A-B255-1FF882D2F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6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Verbs and Present Active Indicative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Verbs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96400" y="6226748"/>
            <a:ext cx="1371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By Stephen Curto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For Intro to Greek</a:t>
            </a:r>
          </a:p>
          <a:p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Oct 2, 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2016</a:t>
            </a:r>
          </a:p>
        </p:txBody>
      </p:sp>
      <p:pic>
        <p:nvPicPr>
          <p:cNvPr id="5" name="Picture 4" descr="log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622" y="6297303"/>
            <a:ext cx="479778" cy="47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287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Active Indicative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Present</a:t>
            </a:r>
            <a:r>
              <a:rPr lang="en-US" dirty="0" smtClean="0"/>
              <a:t> Tense</a:t>
            </a:r>
          </a:p>
          <a:p>
            <a:pPr lvl="1"/>
            <a:r>
              <a:rPr lang="en-US" dirty="0" smtClean="0"/>
              <a:t>Present time and continuous or undefined aspect</a:t>
            </a:r>
          </a:p>
          <a:p>
            <a:r>
              <a:rPr lang="en-US" u="sng" dirty="0" smtClean="0"/>
              <a:t>Active</a:t>
            </a:r>
            <a:r>
              <a:rPr lang="en-US" dirty="0" smtClean="0"/>
              <a:t> Voice</a:t>
            </a:r>
          </a:p>
          <a:p>
            <a:pPr lvl="1"/>
            <a:r>
              <a:rPr lang="en-US" dirty="0" smtClean="0"/>
              <a:t>The subject is the actor of the verb</a:t>
            </a:r>
          </a:p>
          <a:p>
            <a:r>
              <a:rPr lang="en-US" u="sng" dirty="0" smtClean="0"/>
              <a:t>Indicative</a:t>
            </a:r>
            <a:r>
              <a:rPr lang="en-US" dirty="0" smtClean="0"/>
              <a:t> Mood</a:t>
            </a:r>
          </a:p>
          <a:p>
            <a:pPr lvl="1"/>
            <a:r>
              <a:rPr lang="en-US" dirty="0" smtClean="0"/>
              <a:t>It states a fact. The “How it is” mood. (We won’t see any other moods.)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0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Active Indicative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REMEMBER – Parts of a Greek Word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Stem.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Case Ending.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Connecting vowel?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98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Greek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50934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Stem</a:t>
            </a:r>
            <a:endParaRPr lang="en-US" dirty="0"/>
          </a:p>
          <a:p>
            <a:r>
              <a:rPr lang="en-US" dirty="0" smtClean="0"/>
              <a:t>All Greek words have a stem. Usually the first few letters of the lexical form.</a:t>
            </a:r>
          </a:p>
          <a:p>
            <a:pPr lvl="1"/>
            <a:r>
              <a:rPr lang="en-US" dirty="0" smtClean="0"/>
              <a:t>E.g. </a:t>
            </a:r>
            <a:r>
              <a:rPr lang="el-GR" dirty="0" err="1" smtClean="0"/>
              <a:t>λογος</a:t>
            </a:r>
            <a:r>
              <a:rPr lang="el-GR" dirty="0" smtClean="0"/>
              <a:t>    </a:t>
            </a:r>
            <a:r>
              <a:rPr lang="en-US" dirty="0" smtClean="0"/>
              <a:t>stem: </a:t>
            </a:r>
            <a:r>
              <a:rPr lang="el-GR" dirty="0" smtClean="0">
                <a:latin typeface="Times New Roman"/>
                <a:cs typeface="Times New Roman"/>
              </a:rPr>
              <a:t>λογ </a:t>
            </a:r>
            <a:r>
              <a:rPr lang="en-US" dirty="0" smtClean="0"/>
              <a:t>or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λογο</a:t>
            </a:r>
            <a:r>
              <a:rPr lang="en-US" dirty="0" smtClean="0">
                <a:latin typeface="Times New Roman"/>
                <a:cs typeface="Times New Roman"/>
              </a:rPr>
              <a:t>  </a:t>
            </a:r>
          </a:p>
          <a:p>
            <a:pPr marL="0" indent="0">
              <a:buNone/>
            </a:pPr>
            <a:r>
              <a:rPr lang="en-US" dirty="0" smtClean="0"/>
              <a:t>Case Ending</a:t>
            </a:r>
          </a:p>
          <a:p>
            <a:r>
              <a:rPr lang="en-US" dirty="0" smtClean="0"/>
              <a:t>All Greek words have a variety of case endings. They tell you how the word is functioning. </a:t>
            </a:r>
          </a:p>
          <a:p>
            <a:pPr lvl="1"/>
            <a:r>
              <a:rPr lang="en-US" dirty="0" smtClean="0"/>
              <a:t>E.g. </a:t>
            </a:r>
            <a:r>
              <a:rPr lang="el-GR" dirty="0" smtClean="0"/>
              <a:t>λογος    </a:t>
            </a:r>
            <a:r>
              <a:rPr lang="en-US" dirty="0" smtClean="0"/>
              <a:t>case ending: </a:t>
            </a:r>
            <a:r>
              <a:rPr lang="el-GR" dirty="0" smtClean="0">
                <a:latin typeface="Times New Roman"/>
                <a:cs typeface="Times New Roman"/>
              </a:rPr>
              <a:t>ς</a:t>
            </a:r>
            <a:r>
              <a:rPr lang="el-GR" dirty="0" smtClean="0"/>
              <a:t> </a:t>
            </a:r>
            <a:r>
              <a:rPr lang="en-US" dirty="0" smtClean="0"/>
              <a:t>or </a:t>
            </a:r>
            <a:r>
              <a:rPr lang="el-GR" dirty="0" smtClean="0">
                <a:latin typeface="Times New Roman"/>
                <a:cs typeface="Times New Roman"/>
              </a:rPr>
              <a:t>ος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/>
              <a:t>Connecting Vowel?</a:t>
            </a:r>
            <a:r>
              <a:rPr lang="el-GR" dirty="0" smtClean="0"/>
              <a:t> </a:t>
            </a:r>
          </a:p>
          <a:p>
            <a:r>
              <a:rPr lang="en-US" dirty="0" smtClean="0"/>
              <a:t>Note that the “o” could be part of the stem or the case ending. This is called the connecting vowel in some systems.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1085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Active Indicative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929049"/>
              </p:ext>
            </p:extLst>
          </p:nvPr>
        </p:nvGraphicFramePr>
        <p:xfrm>
          <a:off x="2196352" y="1636057"/>
          <a:ext cx="7799295" cy="40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599765"/>
                <a:gridCol w="2599765"/>
              </a:tblGrid>
              <a:tr h="1007409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</a:p>
                    <a:p>
                      <a:r>
                        <a:rPr lang="en-US" dirty="0" smtClean="0"/>
                        <a:t>ACTIVE</a:t>
                      </a:r>
                    </a:p>
                    <a:p>
                      <a:r>
                        <a:rPr lang="en-US" dirty="0" smtClean="0"/>
                        <a:t>INDICATIVE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Singular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Plural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st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ω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ομεν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nd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εις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ετε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3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rd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ουσι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(ν)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05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Active Indicative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83455"/>
              </p:ext>
            </p:extLst>
          </p:nvPr>
        </p:nvGraphicFramePr>
        <p:xfrm>
          <a:off x="2196352" y="1636057"/>
          <a:ext cx="7799295" cy="40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599765"/>
                <a:gridCol w="2599765"/>
              </a:tblGrid>
              <a:tr h="1007409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</a:p>
                    <a:p>
                      <a:r>
                        <a:rPr lang="en-US" dirty="0" smtClean="0"/>
                        <a:t>ACTIVE</a:t>
                      </a:r>
                    </a:p>
                    <a:p>
                      <a:r>
                        <a:rPr lang="en-US" dirty="0" smtClean="0"/>
                        <a:t>INDICATIVE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Singular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Plural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st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λύω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λύομεν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nd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λύεις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λύετε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3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rd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λύει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λύουσι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(ν)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12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Active Indicative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880230"/>
              </p:ext>
            </p:extLst>
          </p:nvPr>
        </p:nvGraphicFramePr>
        <p:xfrm>
          <a:off x="2196352" y="1636057"/>
          <a:ext cx="7799295" cy="40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599765"/>
                <a:gridCol w="2599765"/>
              </a:tblGrid>
              <a:tr h="1007409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</a:p>
                    <a:p>
                      <a:r>
                        <a:rPr lang="en-US" dirty="0" smtClean="0"/>
                        <a:t>ACTIVE</a:t>
                      </a:r>
                    </a:p>
                    <a:p>
                      <a:r>
                        <a:rPr lang="en-US" dirty="0" smtClean="0"/>
                        <a:t>INDICATIVE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Singular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Plural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st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I loose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We loose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nd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You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loose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Y’all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loose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3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rd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He looses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They loose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9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Active Indicative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Some Quirks: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Moveable nu. 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person plural form of </a:t>
            </a:r>
            <a:r>
              <a:rPr lang="el-GR" dirty="0" err="1" smtClean="0"/>
              <a:t>λυω</a:t>
            </a:r>
            <a:r>
              <a:rPr lang="el-GR" dirty="0" smtClean="0"/>
              <a:t> </a:t>
            </a:r>
            <a:r>
              <a:rPr lang="en-US" dirty="0" smtClean="0"/>
              <a:t>could be </a:t>
            </a:r>
            <a:r>
              <a:rPr lang="el-GR" dirty="0" err="1" smtClean="0"/>
              <a:t>λύουσι</a:t>
            </a:r>
            <a:r>
              <a:rPr lang="en-US" dirty="0" smtClean="0"/>
              <a:t> OR </a:t>
            </a:r>
            <a:r>
              <a:rPr lang="el-GR" dirty="0" err="1" smtClean="0"/>
              <a:t>λύουσιν</a:t>
            </a:r>
            <a:endParaRPr lang="el-GR" dirty="0" smtClean="0"/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the moveable nu works a lot like the words “a” and “an” in </a:t>
            </a:r>
            <a:r>
              <a:rPr lang="en-US" dirty="0"/>
              <a:t>E</a:t>
            </a:r>
            <a:r>
              <a:rPr lang="en-US" dirty="0" smtClean="0"/>
              <a:t>nglish. 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the moveable nu sometimes shows up for smoother pronunciation. 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the moveable nu doesn’t change the meaning.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3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Active Indicative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5153296"/>
          </a:xfrm>
        </p:spPr>
        <p:txBody>
          <a:bodyPr>
            <a:normAutofit fontScale="925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Some Quirks: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Agreement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A verb always agrees with its subject (noun or pronoun) in Person and Number. </a:t>
            </a:r>
          </a:p>
          <a:p>
            <a:pPr marL="457200" lvl="1" indent="0" defTabSz="914400">
              <a:spcBef>
                <a:spcPts val="0"/>
              </a:spcBef>
              <a:buNone/>
            </a:pPr>
            <a:endParaRPr lang="en-US" dirty="0"/>
          </a:p>
          <a:p>
            <a:pPr marL="457200" lvl="1" indent="0" defTabSz="914400">
              <a:spcBef>
                <a:spcPts val="0"/>
              </a:spcBef>
              <a:buNone/>
            </a:pPr>
            <a:r>
              <a:rPr lang="en-US" dirty="0" smtClean="0"/>
              <a:t>e.g. </a:t>
            </a:r>
            <a:r>
              <a:rPr lang="el-GR" u="sng" dirty="0" err="1" smtClean="0"/>
              <a:t>Ἰησους</a:t>
            </a:r>
            <a:r>
              <a:rPr lang="el-GR" u="sng" dirty="0" smtClean="0"/>
              <a:t> </a:t>
            </a:r>
            <a:r>
              <a:rPr lang="el-GR" u="sng" dirty="0" err="1" smtClean="0"/>
              <a:t>λυει</a:t>
            </a:r>
            <a:r>
              <a:rPr lang="el-GR" u="sng" dirty="0" smtClean="0"/>
              <a:t> </a:t>
            </a:r>
            <a:r>
              <a:rPr lang="el-GR" dirty="0" smtClean="0"/>
              <a:t>τον </a:t>
            </a:r>
            <a:r>
              <a:rPr lang="el-GR" dirty="0" err="1" smtClean="0"/>
              <a:t>ἀνθρωπον</a:t>
            </a:r>
            <a:r>
              <a:rPr lang="el-GR" dirty="0" smtClean="0"/>
              <a:t>.</a:t>
            </a:r>
          </a:p>
          <a:p>
            <a:pPr marL="457200" lvl="1" indent="0" defTabSz="914400">
              <a:spcBef>
                <a:spcPts val="0"/>
              </a:spcBef>
              <a:buNone/>
            </a:pPr>
            <a:r>
              <a:rPr lang="el-GR" dirty="0"/>
              <a:t> </a:t>
            </a:r>
            <a:r>
              <a:rPr lang="el-GR" dirty="0" smtClean="0"/>
              <a:t>         </a:t>
            </a:r>
            <a:r>
              <a:rPr lang="en-US" sz="1400" dirty="0" smtClean="0"/>
              <a:t>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person singular</a:t>
            </a:r>
            <a:endParaRPr lang="el-GR" dirty="0" smtClean="0"/>
          </a:p>
          <a:p>
            <a:pPr marL="457200" lvl="1" indent="0" defTabSz="914400">
              <a:spcBef>
                <a:spcPts val="0"/>
              </a:spcBef>
              <a:buNone/>
            </a:pPr>
            <a:r>
              <a:rPr lang="el-GR" dirty="0"/>
              <a:t> </a:t>
            </a:r>
            <a:r>
              <a:rPr lang="el-GR" dirty="0" smtClean="0"/>
              <a:t>      </a:t>
            </a:r>
            <a:r>
              <a:rPr lang="en-US" dirty="0" smtClean="0"/>
              <a:t>Jesus looses the man. </a:t>
            </a:r>
          </a:p>
          <a:p>
            <a:pPr marL="457200" lvl="1" indent="0" defTabSz="91440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 defTabSz="91440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l-GR" dirty="0" err="1" smtClean="0"/>
              <a:t>Ἰησους</a:t>
            </a:r>
            <a:r>
              <a:rPr lang="el-GR" dirty="0" smtClean="0"/>
              <a:t> </a:t>
            </a:r>
            <a:r>
              <a:rPr lang="el-GR" dirty="0" err="1" smtClean="0"/>
              <a:t>λυομεν</a:t>
            </a:r>
            <a:r>
              <a:rPr lang="el-GR" dirty="0" smtClean="0"/>
              <a:t> τον </a:t>
            </a:r>
            <a:r>
              <a:rPr lang="el-GR" dirty="0" err="1" smtClean="0"/>
              <a:t>ἀνθρωπον</a:t>
            </a:r>
            <a:r>
              <a:rPr lang="el-GR" dirty="0" smtClean="0"/>
              <a:t>.</a:t>
            </a:r>
          </a:p>
          <a:p>
            <a:pPr marL="457200" lvl="1" indent="0" defTabSz="914400">
              <a:spcBef>
                <a:spcPts val="0"/>
              </a:spcBef>
              <a:buNone/>
            </a:pPr>
            <a:r>
              <a:rPr lang="el-GR" dirty="0"/>
              <a:t> </a:t>
            </a:r>
            <a:r>
              <a:rPr lang="el-GR" dirty="0" smtClean="0"/>
              <a:t>    </a:t>
            </a:r>
            <a:r>
              <a:rPr lang="en-US" dirty="0" smtClean="0"/>
              <a:t>the subject and verb don’t agree so the sentence makes no sense!</a:t>
            </a:r>
          </a:p>
          <a:p>
            <a:pPr marL="457200" lvl="1" indent="0" defTabSz="91440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l-GR" dirty="0" err="1" smtClean="0"/>
              <a:t>λυομεν</a:t>
            </a:r>
            <a:r>
              <a:rPr lang="el-GR" dirty="0" smtClean="0"/>
              <a:t> </a:t>
            </a:r>
            <a:r>
              <a:rPr lang="en-US" dirty="0" smtClean="0"/>
              <a:t>is 1</a:t>
            </a:r>
            <a:r>
              <a:rPr lang="en-US" baseline="30000" dirty="0" smtClean="0"/>
              <a:t>st</a:t>
            </a:r>
            <a:r>
              <a:rPr lang="en-US" dirty="0" smtClean="0"/>
              <a:t> person plural, but “Jesus” is 3</a:t>
            </a:r>
            <a:r>
              <a:rPr lang="en-US" baseline="30000" dirty="0" smtClean="0"/>
              <a:t>rd</a:t>
            </a:r>
            <a:r>
              <a:rPr lang="en-US" dirty="0" smtClean="0"/>
              <a:t> person singular.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19" y="3528884"/>
            <a:ext cx="609858" cy="635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16" y="5135013"/>
            <a:ext cx="640082" cy="64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61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0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Review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Intro to Verbs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Present Active Indicative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8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functions as in English</a:t>
            </a:r>
          </a:p>
          <a:p>
            <a:r>
              <a:rPr lang="en-US" dirty="0"/>
              <a:t>Match the noun in Case, Number, and Gender</a:t>
            </a:r>
          </a:p>
          <a:p>
            <a:r>
              <a:rPr lang="en-US" dirty="0"/>
              <a:t>determined by (1) word order (2) article use (3) context</a:t>
            </a:r>
          </a:p>
          <a:p>
            <a:r>
              <a:rPr lang="en-US" dirty="0"/>
              <a:t>Ways they work (function):</a:t>
            </a:r>
          </a:p>
          <a:p>
            <a:pPr lvl="1"/>
            <a:r>
              <a:rPr lang="en-US" dirty="0" smtClean="0"/>
              <a:t>Attributive (Describe or Qualify)   -3 positions </a:t>
            </a:r>
          </a:p>
          <a:p>
            <a:pPr lvl="1"/>
            <a:r>
              <a:rPr lang="en-US" dirty="0" err="1" smtClean="0"/>
              <a:t>Substantival</a:t>
            </a:r>
            <a:r>
              <a:rPr lang="en-US" dirty="0" smtClean="0"/>
              <a:t> (Act as a Noun)      -no noun</a:t>
            </a:r>
          </a:p>
          <a:p>
            <a:pPr lvl="1"/>
            <a:r>
              <a:rPr lang="en-US" dirty="0" smtClean="0"/>
              <a:t>Predicate (“Is” Adjective)      -no article on “</a:t>
            </a:r>
            <a:r>
              <a:rPr lang="en-US" dirty="0" err="1" smtClean="0"/>
              <a:t>untrapped</a:t>
            </a:r>
            <a:r>
              <a:rPr lang="en-US" dirty="0" smtClean="0"/>
              <a:t>’ adjective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65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505274"/>
              </p:ext>
            </p:extLst>
          </p:nvPr>
        </p:nvGraphicFramePr>
        <p:xfrm>
          <a:off x="2536264" y="1600202"/>
          <a:ext cx="7119472" cy="433113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79868"/>
                <a:gridCol w="1779868"/>
                <a:gridCol w="1779868"/>
                <a:gridCol w="1779868"/>
              </a:tblGrid>
              <a:tr h="37635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Masculine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Feminine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Neuter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ἀγαθός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ἀγαθή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ἀγαθόν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Gen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ἀγαθοῦ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ἀγαθῆς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ἀγαθοῦ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Dat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ἀγαθῷ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ἀγαθῇ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ἀγαθῷ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ἀγαθόν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ἀγαθήν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ἀγαθόν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Declension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Nom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ἀγαθοί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ἀγαθαί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ἀγαθά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Gen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ἀγαθῶν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ἀγαθῶν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ἀγαθῶν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Dat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ἀγαθοῖς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ἀγαθαῖς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ἀγαθοῖς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ἀγαθούς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ἀγαθάς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ἀγαθά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65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hlinkClick r:id="rId2" invalidUrl="file://localhost/Users/stephencurto/Dropbox/Teaching Greek!/Exercise Review ppts/Exercise 9.pptx" action="ppaction://hlinkpres?slideindex=1&amp;slidetitle="/>
              </a:rPr>
              <a:t>Homework - Exercise 9</a:t>
            </a:r>
            <a:endParaRPr lang="en-US" sz="40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7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57799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Verbs in English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Parsing Components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Person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“I”, “You”, “He/She/It” </a:t>
            </a:r>
            <a:endParaRPr lang="en-US" dirty="0"/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Number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Singular, Plural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“I, You, He/She/It” , “We, </a:t>
            </a:r>
            <a:r>
              <a:rPr lang="en-US" dirty="0" err="1" smtClean="0"/>
              <a:t>Y’all</a:t>
            </a:r>
            <a:r>
              <a:rPr lang="en-US" dirty="0" smtClean="0"/>
              <a:t>, They”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Tense (Time)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Past, Present, Future</a:t>
            </a:r>
            <a:endParaRPr lang="el-GR" dirty="0" smtClean="0"/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“Bill hit the ball.” “Bill hits the ball.” “Bill will hit the ball.”</a:t>
            </a:r>
          </a:p>
        </p:txBody>
      </p:sp>
    </p:spTree>
    <p:extLst>
      <p:ext uri="{BB962C8B-B14F-4D97-AF65-F5344CB8AC3E}">
        <p14:creationId xmlns:p14="http://schemas.microsoft.com/office/powerpoint/2010/main" val="47422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57799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Verbs in English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Parsing Components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Voice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Active, Passive</a:t>
            </a:r>
          </a:p>
          <a:p>
            <a:pPr lvl="2" defTabSz="914400">
              <a:spcBef>
                <a:spcPts val="0"/>
              </a:spcBef>
            </a:pPr>
            <a:r>
              <a:rPr lang="en-US" dirty="0"/>
              <a:t>“Bill hit the ball.”  “Bill was hit by the ball.”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Aspect (kind of action)</a:t>
            </a:r>
          </a:p>
          <a:p>
            <a:pPr lvl="2" defTabSz="914400">
              <a:spcBef>
                <a:spcPts val="0"/>
              </a:spcBef>
            </a:pPr>
            <a:r>
              <a:rPr lang="en-US" dirty="0"/>
              <a:t>C</a:t>
            </a:r>
            <a:r>
              <a:rPr lang="en-US" dirty="0" smtClean="0"/>
              <a:t>ontinuous, Completed, Undefined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“Bill was hitting the ball.” “Bill hit the ball once.” “Bill hit the ball.”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Mood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Indicative, Subjunctive, Imperative, and others.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“Bill hit the ball.” “Bill might have hit the ball.” “Bill must hit the ball!"</a:t>
            </a:r>
          </a:p>
          <a:p>
            <a:pPr lvl="2" defTabSz="914400">
              <a:spcBef>
                <a:spcPts val="0"/>
              </a:spcBef>
            </a:pPr>
            <a:endParaRPr lang="en-US" dirty="0" smtClean="0"/>
          </a:p>
          <a:p>
            <a:pPr lvl="1" defTabSz="914400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37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7471"/>
            <a:ext cx="10972800" cy="5580529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Verbs in Greek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Parsing Components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Person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Number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Singular, Plural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Voice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Active, Middle, Passive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Mood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Indicative, Subjunctive, Imperative, Optative, (Participle), (Infinitive)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dirty="0"/>
              <a:t>Verbs in Greek</a:t>
            </a:r>
          </a:p>
          <a:p>
            <a:pPr defTabSz="914400">
              <a:spcBef>
                <a:spcPts val="0"/>
              </a:spcBef>
            </a:pPr>
            <a:r>
              <a:rPr lang="en-US" dirty="0"/>
              <a:t>Parsing </a:t>
            </a:r>
            <a:r>
              <a:rPr lang="en-US" dirty="0" smtClean="0"/>
              <a:t>Components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Tense </a:t>
            </a:r>
            <a:r>
              <a:rPr lang="en-US" dirty="0"/>
              <a:t>(Time AND Aspect [or “Kind of Action”])</a:t>
            </a:r>
          </a:p>
          <a:p>
            <a:pPr lvl="2" defTabSz="914400">
              <a:spcBef>
                <a:spcPts val="0"/>
              </a:spcBef>
            </a:pPr>
            <a:r>
              <a:rPr lang="en-US" dirty="0"/>
              <a:t>Present, Imperfect, Perfect, Aorist, Future, </a:t>
            </a:r>
            <a:r>
              <a:rPr lang="en-US" dirty="0" smtClean="0"/>
              <a:t>Pluperfect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 smtClean="0"/>
              <a:t>e.g. Present – Present time and either continuous or        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                undefined aspect. 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Imperfect – Past time and continuous aspect.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 smtClean="0"/>
              <a:t>       Aorist – Past time and undefined aspect.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Perfect – Past time and completed aspect.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2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 on blue (riggins)">
  <a:themeElements>
    <a:clrScheme name="Custom 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2B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 on blue (riggins)</Template>
  <TotalTime>671</TotalTime>
  <Words>785</Words>
  <Application>Microsoft Macintosh PowerPoint</Application>
  <PresentationFormat>Widescreen</PresentationFormat>
  <Paragraphs>195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Black</vt:lpstr>
      <vt:lpstr>Calibri</vt:lpstr>
      <vt:lpstr>GentiumAlt</vt:lpstr>
      <vt:lpstr>Times New Roman</vt:lpstr>
      <vt:lpstr>Arial</vt:lpstr>
      <vt:lpstr>White on blue (riggins)</vt:lpstr>
      <vt:lpstr>Intro to Verbs and Present Active Indicative</vt:lpstr>
      <vt:lpstr>Outline</vt:lpstr>
      <vt:lpstr>Review</vt:lpstr>
      <vt:lpstr>Review</vt:lpstr>
      <vt:lpstr>Review</vt:lpstr>
      <vt:lpstr>Intro to Verbs</vt:lpstr>
      <vt:lpstr>Intro to Verbs</vt:lpstr>
      <vt:lpstr>Intro to Verbs</vt:lpstr>
      <vt:lpstr>Intro to Verbs</vt:lpstr>
      <vt:lpstr>Present Active Indicative</vt:lpstr>
      <vt:lpstr>Present Active Indicative</vt:lpstr>
      <vt:lpstr>Parts of a Greek Word</vt:lpstr>
      <vt:lpstr>Present Active Indicative</vt:lpstr>
      <vt:lpstr>Present Active Indicative</vt:lpstr>
      <vt:lpstr>Present Active Indicative</vt:lpstr>
      <vt:lpstr>Present Active Indicative</vt:lpstr>
      <vt:lpstr>Present Active Indicative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Verbs and Present Active Indicative</dc:title>
  <dc:creator>meeeeeeewith7es@gmail.com</dc:creator>
  <cp:lastModifiedBy>meeeeeeewith7es@gmail.com</cp:lastModifiedBy>
  <cp:revision>13</cp:revision>
  <dcterms:created xsi:type="dcterms:W3CDTF">2016-09-29T15:37:53Z</dcterms:created>
  <dcterms:modified xsi:type="dcterms:W3CDTF">2016-10-14T19:31:15Z</dcterms:modified>
</cp:coreProperties>
</file>