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0" r:id="rId9"/>
    <p:sldId id="269" r:id="rId10"/>
    <p:sldId id="264" r:id="rId11"/>
    <p:sldId id="265" r:id="rId12"/>
    <p:sldId id="271" r:id="rId13"/>
    <p:sldId id="270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1"/>
    <p:restoredTop sz="94728"/>
  </p:normalViewPr>
  <p:slideViewPr>
    <p:cSldViewPr snapToGrid="0" snapToObjects="1">
      <p:cViewPr varScale="1">
        <p:scale>
          <a:sx n="95" d="100"/>
          <a:sy n="95" d="100"/>
        </p:scale>
        <p:origin x="-12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C2F79-790A-4241-8B71-589B9BFFE072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3231D-0DAE-1F43-AC00-B88C60352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2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FC13-7E1A-7440-A12F-11C2D7FE7B8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55B8-7475-1C45-BA7D-F890C11C912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FC13-7E1A-7440-A12F-11C2D7FE7B8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55B8-7475-1C45-BA7D-F890C11C912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FC13-7E1A-7440-A12F-11C2D7FE7B8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55B8-7475-1C45-BA7D-F890C11C912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FC13-7E1A-7440-A12F-11C2D7FE7B8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55B8-7475-1C45-BA7D-F890C11C912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FC13-7E1A-7440-A12F-11C2D7FE7B8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55B8-7475-1C45-BA7D-F890C11C912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FC13-7E1A-7440-A12F-11C2D7FE7B8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55B8-7475-1C45-BA7D-F890C11C912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FC13-7E1A-7440-A12F-11C2D7FE7B8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55B8-7475-1C45-BA7D-F890C11C912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FC13-7E1A-7440-A12F-11C2D7FE7B8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55B8-7475-1C45-BA7D-F890C11C912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FC13-7E1A-7440-A12F-11C2D7FE7B8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55B8-7475-1C45-BA7D-F890C11C912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FC13-7E1A-7440-A12F-11C2D7FE7B8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55B8-7475-1C45-BA7D-F890C11C912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FC13-7E1A-7440-A12F-11C2D7FE7B8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55B8-7475-1C45-BA7D-F890C11C912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CFC13-7E1A-7440-A12F-11C2D7FE7B8A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255B8-7475-1C45-BA7D-F890C11C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3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effectLst>
            <a:outerShdw blurRad="12700" dist="76200" dir="2700000" algn="tl" rotWithShape="0">
              <a:srgbClr val="000000"/>
            </a:outerShdw>
          </a:effectLst>
          <a:latin typeface="Tahoma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effectLst>
            <a:outerShdw blurRad="12700" dist="63500" dir="2700000" algn="tl" rotWithShape="0">
              <a:schemeClr val="tx1"/>
            </a:outerShdw>
          </a:effectLst>
          <a:latin typeface="Tahoma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Oracle Habakkuk the Prophet Saw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89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Habakkuk’s Response to God’s Answer (1:12-2:1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864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Far be it from you to do this, God! (1:12-13a)</a:t>
            </a:r>
          </a:p>
          <a:p>
            <a:pPr lvl="1"/>
            <a:r>
              <a:rPr lang="en-US" dirty="0" smtClean="0"/>
              <a:t>“Are you not from everlasting?” (v12)</a:t>
            </a:r>
          </a:p>
          <a:p>
            <a:pPr lvl="1"/>
            <a:r>
              <a:rPr lang="en-US" dirty="0" smtClean="0"/>
              <a:t>“Your eyes are too pure to approve evil” (v13)</a:t>
            </a:r>
          </a:p>
          <a:p>
            <a:r>
              <a:rPr lang="en-US" dirty="0" smtClean="0"/>
              <a:t>Will the idolatrous/wicked </a:t>
            </a:r>
            <a:r>
              <a:rPr lang="en-US" dirty="0" smtClean="0"/>
              <a:t>persevere and Will the righteous be destroyed with the wicked? </a:t>
            </a:r>
            <a:r>
              <a:rPr lang="en-US" dirty="0" smtClean="0"/>
              <a:t>(1:13b-17)</a:t>
            </a:r>
          </a:p>
          <a:p>
            <a:pPr lvl="1"/>
            <a:r>
              <a:rPr lang="en-US" dirty="0" smtClean="0"/>
              <a:t>“Why do you look with favor on those who deal treacherously?” (v13)</a:t>
            </a:r>
          </a:p>
          <a:p>
            <a:pPr lvl="1"/>
            <a:r>
              <a:rPr lang="en-US" dirty="0" smtClean="0"/>
              <a:t>“he offers sacrifices to his net...</a:t>
            </a:r>
            <a:r>
              <a:rPr lang="en-US" dirty="0"/>
              <a:t> </a:t>
            </a:r>
            <a:r>
              <a:rPr lang="en-US" dirty="0" smtClean="0"/>
              <a:t>Is he then to keep on emptying his net and mercilessly killing nations forever?” (v16-17)</a:t>
            </a:r>
          </a:p>
          <a:p>
            <a:r>
              <a:rPr lang="en-US" dirty="0" smtClean="0"/>
              <a:t>…Well? (2:1)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49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God’s </a:t>
            </a:r>
            <a:r>
              <a:rPr lang="en-US" dirty="0" smtClean="0"/>
              <a:t>Resolute </a:t>
            </a:r>
            <a:r>
              <a:rPr lang="en-US" dirty="0"/>
              <a:t>Judgement (2:2-20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vision should be clear and convicting (2:2-5)</a:t>
            </a:r>
          </a:p>
          <a:p>
            <a:pPr lvl="1"/>
            <a:r>
              <a:rPr lang="en-US" dirty="0" smtClean="0"/>
              <a:t>“inscribe it on tablets that the one who reads it may run” (v2)</a:t>
            </a:r>
          </a:p>
          <a:p>
            <a:pPr lvl="1"/>
            <a:r>
              <a:rPr lang="en-US" dirty="0" smtClean="0"/>
              <a:t>“It hastens toward the goal and it will not fail”(v3)</a:t>
            </a:r>
          </a:p>
          <a:p>
            <a:pPr lvl="1"/>
            <a:r>
              <a:rPr lang="en-US" dirty="0" smtClean="0"/>
              <a:t>“See, as for the proud, His soul is not right within him; but the righteous will live by his faith.” (v4)</a:t>
            </a:r>
          </a:p>
        </p:txBody>
      </p:sp>
    </p:spTree>
    <p:extLst>
      <p:ext uri="{BB962C8B-B14F-4D97-AF65-F5344CB8AC3E}">
        <p14:creationId xmlns:p14="http://schemas.microsoft.com/office/powerpoint/2010/main" val="203424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“The righteous will live by his faith” (2:4b)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the sense?</a:t>
            </a:r>
          </a:p>
          <a:p>
            <a:pPr marL="457188" lvl="1" indent="0">
              <a:buNone/>
            </a:pPr>
            <a:r>
              <a:rPr lang="en-US" dirty="0" smtClean="0"/>
              <a:t>1) Righteous people will go about their day in a state of faith.</a:t>
            </a:r>
          </a:p>
          <a:p>
            <a:pPr marL="457188" lvl="1" indent="0">
              <a:buNone/>
            </a:pPr>
            <a:r>
              <a:rPr lang="en-US" dirty="0" smtClean="0"/>
              <a:t>2) Righteous people will be resurrected because of their faith.</a:t>
            </a:r>
          </a:p>
          <a:p>
            <a:pPr marL="457188" lvl="1" indent="0">
              <a:buNone/>
            </a:pPr>
            <a:r>
              <a:rPr lang="en-US" dirty="0" smtClean="0"/>
              <a:t>3) Righteous people will be spared when the Chaldeans come because of their faith.</a:t>
            </a:r>
          </a:p>
          <a:p>
            <a:r>
              <a:rPr lang="en-US" dirty="0" smtClean="0"/>
              <a:t>What are the citations?</a:t>
            </a:r>
          </a:p>
          <a:p>
            <a:pPr lvl="1"/>
            <a:r>
              <a:rPr lang="en-US" dirty="0" smtClean="0"/>
              <a:t>Romans 1:17</a:t>
            </a:r>
          </a:p>
          <a:p>
            <a:pPr lvl="1"/>
            <a:r>
              <a:rPr lang="en-US" dirty="0" smtClean="0"/>
              <a:t>Hebrews 10:38</a:t>
            </a:r>
          </a:p>
          <a:p>
            <a:pPr lvl="1"/>
            <a:r>
              <a:rPr lang="en-US" dirty="0" smtClean="0"/>
              <a:t>Galatians 3:11</a:t>
            </a:r>
          </a:p>
        </p:txBody>
      </p:sp>
    </p:spTree>
    <p:extLst>
      <p:ext uri="{BB962C8B-B14F-4D97-AF65-F5344CB8AC3E}">
        <p14:creationId xmlns:p14="http://schemas.microsoft.com/office/powerpoint/2010/main" val="410334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God’s </a:t>
            </a:r>
            <a:r>
              <a:rPr lang="en-US" dirty="0" smtClean="0"/>
              <a:t>Resolute </a:t>
            </a:r>
            <a:r>
              <a:rPr lang="en-US" dirty="0"/>
              <a:t>Judgement (2:2-20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Woe Pronouncements (2:6-20)</a:t>
            </a:r>
          </a:p>
          <a:p>
            <a:pPr lvl="1"/>
            <a:r>
              <a:rPr lang="en-US" dirty="0" smtClean="0"/>
              <a:t>Woe to the Debtor (v6-8)</a:t>
            </a:r>
          </a:p>
          <a:p>
            <a:pPr lvl="1"/>
            <a:r>
              <a:rPr lang="en-US" dirty="0" smtClean="0"/>
              <a:t>Woe to the Covetous (v9-11)</a:t>
            </a:r>
          </a:p>
          <a:p>
            <a:pPr lvl="1"/>
            <a:r>
              <a:rPr lang="en-US" dirty="0" smtClean="0"/>
              <a:t>Woe to the Conquerors (v12-14)</a:t>
            </a:r>
          </a:p>
          <a:p>
            <a:pPr lvl="1"/>
            <a:r>
              <a:rPr lang="en-US" dirty="0" smtClean="0"/>
              <a:t>Woe to the Licentious (v15-17)</a:t>
            </a:r>
          </a:p>
          <a:p>
            <a:pPr lvl="1"/>
            <a:r>
              <a:rPr lang="en-US" dirty="0" smtClean="0"/>
              <a:t>Woe to the Idolatrous (v18-20)</a:t>
            </a:r>
          </a:p>
          <a:p>
            <a:r>
              <a:rPr lang="en-US" dirty="0" smtClean="0"/>
              <a:t>Who is speaking these woes? (cf. v5-6)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Habakkuk’s </a:t>
            </a:r>
            <a:r>
              <a:rPr lang="en-US" dirty="0" smtClean="0"/>
              <a:t>Resolute </a:t>
            </a:r>
            <a:r>
              <a:rPr lang="en-US" dirty="0"/>
              <a:t>Faith (3:1-19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afraid but I trust You. (v2-3)</a:t>
            </a:r>
          </a:p>
          <a:p>
            <a:pPr lvl="1"/>
            <a:r>
              <a:rPr lang="en-US" dirty="0" smtClean="0"/>
              <a:t>“I heard the report about You and I fear.” (v2)</a:t>
            </a:r>
          </a:p>
          <a:p>
            <a:pPr lvl="1"/>
            <a:r>
              <a:rPr lang="en-US" dirty="0" smtClean="0"/>
              <a:t>“In wrath remember mercy.” (v2)</a:t>
            </a:r>
          </a:p>
          <a:p>
            <a:r>
              <a:rPr lang="en-US" dirty="0" smtClean="0"/>
              <a:t>Your powerful wrath has been shown before. (v4-15)</a:t>
            </a:r>
          </a:p>
          <a:p>
            <a:r>
              <a:rPr lang="en-US" dirty="0" smtClean="0"/>
              <a:t>I’m afraid, but I trust You. (v16-19)</a:t>
            </a:r>
          </a:p>
          <a:p>
            <a:pPr lvl="1"/>
            <a:r>
              <a:rPr lang="en-US" dirty="0" smtClean="0"/>
              <a:t>“I tremble” (v16)</a:t>
            </a:r>
          </a:p>
          <a:p>
            <a:pPr lvl="1"/>
            <a:r>
              <a:rPr lang="en-US" dirty="0" smtClean="0"/>
              <a:t>“I must wait quietly for the day of distress” (v16)</a:t>
            </a:r>
          </a:p>
          <a:p>
            <a:pPr lvl="1"/>
            <a:r>
              <a:rPr lang="en-US" dirty="0" smtClean="0"/>
              <a:t>“though _________ … yet I will exult in the Lord.” (v17-18)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09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91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Authorship</a:t>
            </a:r>
          </a:p>
          <a:p>
            <a:r>
              <a:rPr lang="en-US" dirty="0" smtClean="0"/>
              <a:t>Date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Message</a:t>
            </a:r>
          </a:p>
          <a:p>
            <a:r>
              <a:rPr lang="en-US" dirty="0" smtClean="0"/>
              <a:t>Key Verse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10490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Authorship</a:t>
            </a:r>
          </a:p>
          <a:p>
            <a:r>
              <a:rPr lang="en-US" dirty="0" smtClean="0"/>
              <a:t>Habakkuk (1:1) meaning “embrace”</a:t>
            </a:r>
          </a:p>
          <a:p>
            <a:r>
              <a:rPr lang="en-US" dirty="0" smtClean="0"/>
              <a:t>a prophet (1:1)</a:t>
            </a:r>
          </a:p>
          <a:p>
            <a:r>
              <a:rPr lang="en-US" dirty="0" smtClean="0"/>
              <a:t>The poetic/musician prophet (3:19)</a:t>
            </a:r>
          </a:p>
          <a:p>
            <a:pPr marL="0" indent="0">
              <a:buNone/>
            </a:pPr>
            <a:r>
              <a:rPr lang="en-US" dirty="0" smtClean="0"/>
              <a:t>Date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Likely in reign of Josiah (about 630BC)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509" y="598793"/>
            <a:ext cx="2576947" cy="5746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288043" y="3192473"/>
            <a:ext cx="6345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“Lo </a:t>
            </a:r>
            <a:r>
              <a:rPr lang="en-US" sz="1600" dirty="0" err="1" smtClean="0">
                <a:solidFill>
                  <a:schemeClr val="bg1"/>
                </a:solidFill>
              </a:rPr>
              <a:t>Zuccone</a:t>
            </a:r>
            <a:r>
              <a:rPr lang="en-US" sz="1600" dirty="0" smtClean="0">
                <a:solidFill>
                  <a:schemeClr val="bg1"/>
                </a:solidFill>
              </a:rPr>
              <a:t>”  (statue of the prophet Habakkuk) by Donatello 1423-1425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4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8323385" cy="49676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Background</a:t>
            </a:r>
          </a:p>
          <a:p>
            <a:r>
              <a:rPr lang="en-US" dirty="0" smtClean="0"/>
              <a:t>Wickedness of Israel</a:t>
            </a:r>
          </a:p>
          <a:p>
            <a:pPr lvl="1"/>
            <a:r>
              <a:rPr lang="en-US" dirty="0" smtClean="0"/>
              <a:t>Reign of Manasseh (696-642BC)</a:t>
            </a:r>
          </a:p>
          <a:p>
            <a:pPr lvl="1"/>
            <a:r>
              <a:rPr lang="en-US" dirty="0" smtClean="0"/>
              <a:t>Baal worship and spirit mediums</a:t>
            </a:r>
          </a:p>
          <a:p>
            <a:pPr lvl="1"/>
            <a:r>
              <a:rPr lang="en-US" dirty="0" smtClean="0"/>
              <a:t>Image of </a:t>
            </a:r>
            <a:r>
              <a:rPr lang="en-US" dirty="0" err="1" smtClean="0"/>
              <a:t>Asherah</a:t>
            </a:r>
            <a:r>
              <a:rPr lang="en-US" dirty="0" smtClean="0"/>
              <a:t> In the temple (2 </a:t>
            </a:r>
            <a:r>
              <a:rPr lang="en-US" dirty="0" err="1" smtClean="0"/>
              <a:t>Kngs</a:t>
            </a:r>
            <a:r>
              <a:rPr lang="en-US" dirty="0" smtClean="0"/>
              <a:t> 21:7)</a:t>
            </a:r>
          </a:p>
          <a:p>
            <a:r>
              <a:rPr lang="en-US" dirty="0" smtClean="0"/>
              <a:t>Babylon</a:t>
            </a:r>
          </a:p>
          <a:p>
            <a:pPr lvl="1"/>
            <a:r>
              <a:rPr lang="en-US" dirty="0" smtClean="0"/>
              <a:t>At this time, Babylon was not yet a fearsome nation</a:t>
            </a:r>
          </a:p>
          <a:p>
            <a:pPr lvl="1"/>
            <a:r>
              <a:rPr lang="en-US" dirty="0" smtClean="0"/>
              <a:t>Nineveh overrun (612BC)</a:t>
            </a:r>
          </a:p>
          <a:p>
            <a:pPr lvl="1"/>
            <a:r>
              <a:rPr lang="en-US" dirty="0" smtClean="0"/>
              <a:t>Battle of Carchemish (605BC)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8"/>
          <a:stretch/>
        </p:blipFill>
        <p:spPr>
          <a:xfrm>
            <a:off x="8932985" y="1745997"/>
            <a:ext cx="2782032" cy="400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19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Message</a:t>
            </a:r>
          </a:p>
          <a:p>
            <a:r>
              <a:rPr lang="en-US" dirty="0" smtClean="0"/>
              <a:t>God is sovereign and just, even when it feels like he is absent and allowing evil to reign. God will resurrect those who have faith in Him.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Key Verse</a:t>
            </a:r>
          </a:p>
          <a:p>
            <a:r>
              <a:rPr lang="en-US" dirty="0" smtClean="0"/>
              <a:t>2:4 “The righteous will live by faith.”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dirty="0" smtClean="0"/>
              <a:t>Habakkuk’s Plea for Justice (1:1-4)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dirty="0" smtClean="0"/>
              <a:t>God’s First Answer Promising Justice (1:5-11)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dirty="0" smtClean="0"/>
              <a:t>Habakkuk’s Response to God’s Answer (1:12-2:1)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dirty="0" smtClean="0"/>
              <a:t>God’s Resolve to Judgement (2:2-20)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dirty="0" smtClean="0"/>
              <a:t>Habakkuk’s Resolve to Faith (3:1-19)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3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Habakkuk’s Plea for Justice (1:1-4)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“Oracle” (v1)</a:t>
            </a:r>
          </a:p>
          <a:p>
            <a:pPr lvl="1"/>
            <a:r>
              <a:rPr lang="en-US" dirty="0" smtClean="0"/>
              <a:t>A pronouncement from God. A message communicating direct revelation usually concerning blessing or judgment on a nation. </a:t>
            </a:r>
            <a:endParaRPr lang="en-US" dirty="0"/>
          </a:p>
          <a:p>
            <a:r>
              <a:rPr lang="en-US" dirty="0" smtClean="0"/>
              <a:t>How long will you wait to judge the wicked? (v2-4)</a:t>
            </a:r>
          </a:p>
          <a:p>
            <a:pPr lvl="1"/>
            <a:r>
              <a:rPr lang="en-US" dirty="0" smtClean="0"/>
              <a:t>“Why do you make me see iniquity?” (v3)</a:t>
            </a:r>
          </a:p>
          <a:p>
            <a:pPr lvl="1"/>
            <a:r>
              <a:rPr lang="en-US" dirty="0" smtClean="0"/>
              <a:t>“the law is ignored” (v4)</a:t>
            </a:r>
          </a:p>
          <a:p>
            <a:pPr lvl="1"/>
            <a:r>
              <a:rPr lang="en-US" dirty="0" smtClean="0"/>
              <a:t>“the wicked surround the righteous” (v4)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4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God’s First Answer Promising Justice (1:5-11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Question: How long? Answer: Not long. (v5)</a:t>
            </a:r>
          </a:p>
          <a:p>
            <a:pPr lvl="1"/>
            <a:r>
              <a:rPr lang="en-US" dirty="0" smtClean="0"/>
              <a:t>“I am doing something in your days” (v5)</a:t>
            </a:r>
          </a:p>
          <a:p>
            <a:r>
              <a:rPr lang="en-US" dirty="0" smtClean="0"/>
              <a:t>I am raising up the Chaldeans (v6-11)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84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am Raising up the Chaldeans (1:6-11)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6524729" cy="48910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Chaldeans – Ancient name for Babylon area peoples</a:t>
            </a:r>
          </a:p>
          <a:p>
            <a:r>
              <a:rPr lang="en-US" dirty="0" smtClean="0"/>
              <a:t>“Fierce and impetuous nation” (v6)</a:t>
            </a:r>
          </a:p>
          <a:p>
            <a:r>
              <a:rPr lang="en-US" dirty="0" smtClean="0"/>
              <a:t>“It’s justice and authority proceeds from itself.” (v7)</a:t>
            </a:r>
          </a:p>
          <a:p>
            <a:r>
              <a:rPr lang="en-US" dirty="0" smtClean="0"/>
              <a:t>Powerful cavalry (v8)</a:t>
            </a:r>
          </a:p>
          <a:p>
            <a:r>
              <a:rPr lang="en-US" dirty="0" smtClean="0"/>
              <a:t>A swift conquering nation (v9-11a)</a:t>
            </a:r>
          </a:p>
          <a:p>
            <a:r>
              <a:rPr lang="en-US" dirty="0" smtClean="0"/>
              <a:t>“But it will be held guilty, whose might is its god.” (v11b)</a:t>
            </a:r>
            <a:endParaRPr lang="en-US" dirty="0"/>
          </a:p>
        </p:txBody>
      </p:sp>
      <p:pic>
        <p:nvPicPr>
          <p:cNvPr id="1026" name="Picture 2" descr="C:\Users\librarian\Desktop\mesop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6286" r="3545" b="-97"/>
          <a:stretch/>
        </p:blipFill>
        <p:spPr bwMode="auto">
          <a:xfrm>
            <a:off x="7078158" y="1778559"/>
            <a:ext cx="5113842" cy="411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65341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i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tiles</Template>
  <TotalTime>776</TotalTime>
  <Words>792</Words>
  <Application>Microsoft Office PowerPoint</Application>
  <PresentationFormat>Custom</PresentationFormat>
  <Paragraphs>96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blue tiles</vt:lpstr>
      <vt:lpstr>The Oracle Habakkuk the Prophet Saw</vt:lpstr>
      <vt:lpstr>Introductory Matters</vt:lpstr>
      <vt:lpstr>Introductory Matters</vt:lpstr>
      <vt:lpstr>Introductory Matters</vt:lpstr>
      <vt:lpstr>Introductory Matters</vt:lpstr>
      <vt:lpstr>Outline</vt:lpstr>
      <vt:lpstr>Habakkuk’s Plea for Justice (1:1-4)</vt:lpstr>
      <vt:lpstr>God’s First Answer Promising Justice (1:5-11)</vt:lpstr>
      <vt:lpstr>I am Raising up the Chaldeans (1:6-11)</vt:lpstr>
      <vt:lpstr>Habakkuk’s Response to God’s Answer (1:12-2:1)</vt:lpstr>
      <vt:lpstr>God’s Resolute Judgement (2:2-20)</vt:lpstr>
      <vt:lpstr>“The righteous will live by his faith” (2:4b)</vt:lpstr>
      <vt:lpstr>God’s Resolute Judgement (2:2-20)</vt:lpstr>
      <vt:lpstr>Habakkuk’s Resolute Faith (3:1-19)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Habakkuk</dc:title>
  <dc:creator>meeeeeeewith7es@gmail.com</dc:creator>
  <cp:lastModifiedBy>librarian</cp:lastModifiedBy>
  <cp:revision>27</cp:revision>
  <dcterms:created xsi:type="dcterms:W3CDTF">2017-03-07T23:13:26Z</dcterms:created>
  <dcterms:modified xsi:type="dcterms:W3CDTF">2017-03-30T15:52:04Z</dcterms:modified>
</cp:coreProperties>
</file>